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5" d="100"/>
          <a:sy n="65" d="100"/>
        </p:scale>
        <p:origin x="7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639AD5C-4DB7-41F6-B450-7F1014417E03}" type="datetimeFigureOut">
              <a:rPr lang="ru-RU" smtClean="0"/>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1982156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39AD5C-4DB7-41F6-B450-7F1014417E03}" type="datetimeFigureOut">
              <a:rPr lang="ru-RU" smtClean="0"/>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1568770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39AD5C-4DB7-41F6-B450-7F1014417E03}" type="datetimeFigureOut">
              <a:rPr lang="ru-RU" smtClean="0"/>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415890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39AD5C-4DB7-41F6-B450-7F1014417E03}" type="datetimeFigureOut">
              <a:rPr lang="ru-RU" smtClean="0"/>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2343823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639AD5C-4DB7-41F6-B450-7F1014417E03}" type="datetimeFigureOut">
              <a:rPr lang="ru-RU" smtClean="0"/>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3753747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639AD5C-4DB7-41F6-B450-7F1014417E03}" type="datetimeFigureOut">
              <a:rPr lang="ru-RU" smtClean="0"/>
              <a:t>08.09.2021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2898973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639AD5C-4DB7-41F6-B450-7F1014417E03}" type="datetimeFigureOut">
              <a:rPr lang="ru-RU" smtClean="0"/>
              <a:t>08.09.2021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117286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639AD5C-4DB7-41F6-B450-7F1014417E03}" type="datetimeFigureOut">
              <a:rPr lang="ru-RU" smtClean="0"/>
              <a:t>08.09.2021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1141695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39AD5C-4DB7-41F6-B450-7F1014417E03}" type="datetimeFigureOut">
              <a:rPr lang="ru-RU" smtClean="0"/>
              <a:t>08.09.2021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3478087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639AD5C-4DB7-41F6-B450-7F1014417E03}" type="datetimeFigureOut">
              <a:rPr lang="ru-RU" smtClean="0"/>
              <a:t>08.09.2021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3449739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639AD5C-4DB7-41F6-B450-7F1014417E03}" type="datetimeFigureOut">
              <a:rPr lang="ru-RU" smtClean="0"/>
              <a:t>08.09.2021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836694-4E8D-43F5-A920-CE0A9A791FF8}" type="slidenum">
              <a:rPr lang="ru-RU" smtClean="0"/>
              <a:t>‹#›</a:t>
            </a:fld>
            <a:endParaRPr lang="ru-RU"/>
          </a:p>
        </p:txBody>
      </p:sp>
    </p:spTree>
    <p:extLst>
      <p:ext uri="{BB962C8B-B14F-4D97-AF65-F5344CB8AC3E}">
        <p14:creationId xmlns:p14="http://schemas.microsoft.com/office/powerpoint/2010/main" val="2640497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9AD5C-4DB7-41F6-B450-7F1014417E03}" type="datetimeFigureOut">
              <a:rPr lang="ru-RU" smtClean="0"/>
              <a:t>08.09.2021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836694-4E8D-43F5-A920-CE0A9A791FF8}" type="slidenum">
              <a:rPr lang="ru-RU" smtClean="0"/>
              <a:t>‹#›</a:t>
            </a:fld>
            <a:endParaRPr lang="ru-RU"/>
          </a:p>
        </p:txBody>
      </p:sp>
    </p:spTree>
    <p:extLst>
      <p:ext uri="{BB962C8B-B14F-4D97-AF65-F5344CB8AC3E}">
        <p14:creationId xmlns:p14="http://schemas.microsoft.com/office/powerpoint/2010/main" val="3858286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32119" t="37278" r="47814" b="20075"/>
          <a:stretch/>
        </p:blipFill>
        <p:spPr>
          <a:xfrm>
            <a:off x="108482" y="1650331"/>
            <a:ext cx="3480293" cy="4160304"/>
          </a:xfrm>
          <a:prstGeom prst="rect">
            <a:avLst/>
          </a:prstGeom>
        </p:spPr>
      </p:pic>
      <p:sp>
        <p:nvSpPr>
          <p:cNvPr id="5" name="Прямоугольник 4"/>
          <p:cNvSpPr/>
          <p:nvPr/>
        </p:nvSpPr>
        <p:spPr>
          <a:xfrm>
            <a:off x="3677265" y="1650331"/>
            <a:ext cx="4975123" cy="4031873"/>
          </a:xfrm>
          <a:prstGeom prst="rect">
            <a:avLst/>
          </a:prstGeom>
        </p:spPr>
        <p:txBody>
          <a:bodyPr wrap="square">
            <a:spAutoFit/>
          </a:bodyPr>
          <a:lstStyle/>
          <a:p>
            <a:pPr algn="just"/>
            <a:r>
              <a:rPr lang="ru-RU" sz="1600" dirty="0" smtClean="0">
                <a:latin typeface="Times New Roman" panose="02020603050405020304" pitchFamily="18" charset="0"/>
                <a:ea typeface="Calibri" panose="020F0502020204030204" pitchFamily="34" charset="0"/>
                <a:cs typeface="Times New Roman" panose="02020603050405020304" pitchFamily="18" charset="0"/>
              </a:rPr>
              <a:t>Игорь Викторович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Крагельский</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(1908-1989) - физик,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үйкеліс</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молекулалық</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механикалық</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теориясының</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және</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қатты</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денелердің</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тозуының</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шаршау</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теориясының</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авторы.</a:t>
            </a:r>
          </a:p>
          <a:p>
            <a:pPr algn="just"/>
            <a:endParaRPr lang="ru-RU" sz="16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600" dirty="0" smtClean="0">
                <a:latin typeface="Times New Roman" panose="02020603050405020304" pitchFamily="18" charset="0"/>
                <a:ea typeface="Calibri" panose="020F0502020204030204" pitchFamily="34" charset="0"/>
                <a:cs typeface="Times New Roman" panose="02020603050405020304" pitchFamily="18" charset="0"/>
              </a:rPr>
              <a:t>И.В</a:t>
            </a:r>
            <a:r>
              <a:rPr lang="ru-RU" sz="1600" dirty="0">
                <a:latin typeface="Times New Roman" panose="02020603050405020304" pitchFamily="18" charset="0"/>
                <a:ea typeface="Calibri" panose="020F0502020204030204" pitchFamily="34" charset="0"/>
                <a:cs typeface="Times New Roman" panose="02020603050405020304" pitchFamily="18" charset="0"/>
              </a:rPr>
              <a:t>. Крагельский-20-дан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астам</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өнертабыстың</a:t>
            </a:r>
            <a:r>
              <a:rPr lang="ru-RU" sz="1600" dirty="0">
                <a:latin typeface="Times New Roman" panose="02020603050405020304" pitchFamily="18" charset="0"/>
                <a:ea typeface="Calibri" panose="020F0502020204030204" pitchFamily="34" charset="0"/>
                <a:cs typeface="Times New Roman" panose="02020603050405020304" pitchFamily="18" charset="0"/>
              </a:rPr>
              <a:t>, 300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жарияланымның</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оның</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ішінде</a:t>
            </a:r>
            <a:r>
              <a:rPr lang="ru-RU" sz="1600" dirty="0">
                <a:latin typeface="Times New Roman" panose="02020603050405020304" pitchFamily="18" charset="0"/>
                <a:ea typeface="Calibri" panose="020F0502020204030204" pitchFamily="34" charset="0"/>
                <a:cs typeface="Times New Roman" panose="02020603050405020304" pitchFamily="18" charset="0"/>
              </a:rPr>
              <a:t> 18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монографияның</a:t>
            </a:r>
            <a:r>
              <a:rPr lang="ru-RU" sz="1600" dirty="0">
                <a:latin typeface="Times New Roman" panose="02020603050405020304" pitchFamily="18" charset="0"/>
                <a:ea typeface="Calibri" panose="020F0502020204030204" pitchFamily="34" charset="0"/>
                <a:cs typeface="Times New Roman" panose="02020603050405020304" pitchFamily="18" charset="0"/>
              </a:rPr>
              <a:t> авторы,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олардың</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көпшілігі</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шетелде</a:t>
            </a:r>
            <a:r>
              <a:rPr lang="ru-RU" sz="1600" dirty="0">
                <a:latin typeface="Times New Roman" panose="02020603050405020304" pitchFamily="18" charset="0"/>
                <a:ea typeface="Calibri" panose="020F0502020204030204" pitchFamily="34" charset="0"/>
                <a:cs typeface="Times New Roman" panose="02020603050405020304" pitchFamily="18" charset="0"/>
              </a:rPr>
              <a:t> (Англия, Германия, Италия, Венгрия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1600" dirty="0">
                <a:latin typeface="Times New Roman" panose="02020603050405020304" pitchFamily="18" charset="0"/>
                <a:ea typeface="Calibri" panose="020F0502020204030204" pitchFamily="34" charset="0"/>
                <a:cs typeface="Times New Roman" panose="02020603050405020304" pitchFamily="18" charset="0"/>
              </a:rPr>
              <a:t> т. б.),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Д.Н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Гаркуновпен</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бірге</a:t>
            </a:r>
            <a:r>
              <a:rPr lang="ru-RU" sz="1600" dirty="0">
                <a:latin typeface="Times New Roman" panose="02020603050405020304" pitchFamily="18" charset="0"/>
                <a:ea typeface="Calibri" panose="020F0502020204030204" pitchFamily="34" charset="0"/>
                <a:cs typeface="Times New Roman" panose="02020603050405020304" pitchFamily="18" charset="0"/>
              </a:rPr>
              <a:t> </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a:t>
            </a:r>
            <a:r>
              <a:rPr lang="kk-KZ" sz="1600" dirty="0" smtClean="0">
                <a:latin typeface="Times New Roman" panose="02020603050405020304" pitchFamily="18" charset="0"/>
                <a:ea typeface="Calibri" panose="020F0502020204030204" pitchFamily="34" charset="0"/>
                <a:cs typeface="Times New Roman" panose="02020603050405020304" pitchFamily="18" charset="0"/>
              </a:rPr>
              <a:t>Сайланбалы ауысым</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Избирательный перенос</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ашылуының</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a:latin typeface="Times New Roman" panose="02020603050405020304" pitchFamily="18" charset="0"/>
                <a:ea typeface="Calibri" panose="020F0502020204030204" pitchFamily="34" charset="0"/>
                <a:cs typeface="Times New Roman" panose="02020603050405020304" pitchFamily="18" charset="0"/>
              </a:rPr>
              <a:t>авторы</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endParaRPr lang="ru-RU" sz="16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1600" dirty="0" smtClean="0">
                <a:latin typeface="Times New Roman" panose="02020603050405020304" pitchFamily="18" charset="0"/>
                <a:ea typeface="Calibri" panose="020F0502020204030204" pitchFamily="34" charset="0"/>
                <a:cs typeface="Times New Roman" panose="02020603050405020304" pitchFamily="18" charset="0"/>
              </a:rPr>
              <a:t>«</a:t>
            </a:r>
            <a:r>
              <a:rPr lang="kk-KZ" sz="1600" dirty="0" smtClean="0">
                <a:latin typeface="Times New Roman" panose="02020603050405020304" pitchFamily="18" charset="0"/>
                <a:ea typeface="Calibri" panose="020F0502020204030204" pitchFamily="34" charset="0"/>
                <a:cs typeface="Times New Roman" panose="02020603050405020304" pitchFamily="18" charset="0"/>
              </a:rPr>
              <a:t>Сайланбалы ауысым</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екі</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дене</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жанасу</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аймағында</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ығысуға</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кедергісі</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аз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жұқа</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тотықпайтын</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металл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қабықшалардың</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(пленки)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түзілуіне</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байланысты</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тозуға</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dirty="0" err="1" smtClean="0">
                <a:latin typeface="Times New Roman" panose="02020603050405020304" pitchFamily="18" charset="0"/>
                <a:ea typeface="Calibri" panose="020F0502020204030204" pitchFamily="34" charset="0"/>
                <a:cs typeface="Times New Roman" panose="02020603050405020304" pitchFamily="18" charset="0"/>
              </a:rPr>
              <a:t>қарсы</a:t>
            </a:r>
            <a:r>
              <a:rPr lang="ru-RU" sz="1600" dirty="0" smtClean="0">
                <a:latin typeface="Times New Roman" panose="02020603050405020304" pitchFamily="18" charset="0"/>
                <a:ea typeface="Calibri" panose="020F0502020204030204" pitchFamily="34" charset="0"/>
                <a:cs typeface="Times New Roman" panose="02020603050405020304" pitchFamily="18" charset="0"/>
              </a:rPr>
              <a:t> эффект. </a:t>
            </a:r>
          </a:p>
        </p:txBody>
      </p:sp>
      <p:sp>
        <p:nvSpPr>
          <p:cNvPr id="6" name="Прямоугольник 5"/>
          <p:cNvSpPr/>
          <p:nvPr/>
        </p:nvSpPr>
        <p:spPr>
          <a:xfrm>
            <a:off x="108482" y="222493"/>
            <a:ext cx="11572567" cy="1277786"/>
          </a:xfrm>
          <a:prstGeom prst="rect">
            <a:avLst/>
          </a:prstGeom>
        </p:spPr>
        <p:txBody>
          <a:bodyPr wrap="square">
            <a:spAutoFit/>
          </a:bodyPr>
          <a:lstStyle/>
          <a:p>
            <a:pPr algn="just">
              <a:lnSpc>
                <a:spcPct val="107000"/>
              </a:lnSpc>
              <a:spcAft>
                <a:spcPts val="0"/>
              </a:spcAft>
            </a:pPr>
            <a:r>
              <a:rPr lang="ru-RU" dirty="0" err="1">
                <a:latin typeface="Times New Roman" panose="02020603050405020304" pitchFamily="18" charset="0"/>
                <a:ea typeface="Calibri" panose="020F0502020204030204" pitchFamily="34" charset="0"/>
                <a:cs typeface="Times New Roman" panose="02020603050405020304" pitchFamily="18" charset="0"/>
              </a:rPr>
              <a:t>Триботехниканың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дамуына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үлкен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үлес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қосқан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ғалымдар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b="1" dirty="0">
                <a:latin typeface="Times New Roman" panose="02020603050405020304" pitchFamily="18" charset="0"/>
                <a:ea typeface="Calibri" panose="020F0502020204030204" pitchFamily="34" charset="0"/>
                <a:cs typeface="Times New Roman" panose="02020603050405020304" pitchFamily="18" charset="0"/>
              </a:rPr>
              <a:t>С.Б. </a:t>
            </a:r>
            <a:r>
              <a:rPr lang="ru-RU" b="1" dirty="0" err="1">
                <a:latin typeface="Times New Roman" panose="02020603050405020304" pitchFamily="18" charset="0"/>
                <a:ea typeface="Calibri" panose="020F0502020204030204" pitchFamily="34" charset="0"/>
                <a:cs typeface="Times New Roman" panose="02020603050405020304" pitchFamily="18" charset="0"/>
              </a:rPr>
              <a:t>Айнбиндер</a:t>
            </a:r>
            <a:r>
              <a:rPr lang="ru-RU" b="1" dirty="0">
                <a:latin typeface="Times New Roman" panose="02020603050405020304" pitchFamily="18" charset="0"/>
                <a:ea typeface="Calibri" panose="020F0502020204030204" pitchFamily="34" charset="0"/>
                <a:cs typeface="Times New Roman" panose="02020603050405020304" pitchFamily="18" charset="0"/>
              </a:rPr>
              <a:t>, В.А. Белый, Ф.П. </a:t>
            </a:r>
            <a:r>
              <a:rPr lang="ru-RU" b="1" dirty="0" err="1">
                <a:latin typeface="Times New Roman" panose="02020603050405020304" pitchFamily="18" charset="0"/>
                <a:ea typeface="Calibri" panose="020F0502020204030204" pitchFamily="34" charset="0"/>
                <a:cs typeface="Times New Roman" panose="02020603050405020304" pitchFamily="18" charset="0"/>
              </a:rPr>
              <a:t>Боуден</a:t>
            </a:r>
            <a:r>
              <a:rPr lang="ru-RU" b="1" dirty="0">
                <a:latin typeface="Times New Roman" panose="02020603050405020304" pitchFamily="18" charset="0"/>
                <a:ea typeface="Calibri" panose="020F0502020204030204" pitchFamily="34" charset="0"/>
                <a:cs typeface="Times New Roman" panose="02020603050405020304" pitchFamily="18" charset="0"/>
              </a:rPr>
              <a:t>, Д.Н. Браун, Д.Н. Гаркунов; Б.В. Дерягин, Ю.Н. Дроздов, Ю.А. Евдокимов, А.Ю. </a:t>
            </a:r>
            <a:r>
              <a:rPr lang="ru-RU" b="1" dirty="0" err="1">
                <a:latin typeface="Times New Roman" panose="02020603050405020304" pitchFamily="18" charset="0"/>
                <a:ea typeface="Calibri" panose="020F0502020204030204" pitchFamily="34" charset="0"/>
                <a:cs typeface="Times New Roman" panose="02020603050405020304" pitchFamily="18" charset="0"/>
              </a:rPr>
              <a:t>Ишлинский</a:t>
            </a:r>
            <a:r>
              <a:rPr lang="ru-RU" b="1" dirty="0">
                <a:latin typeface="Times New Roman" panose="02020603050405020304" pitchFamily="18" charset="0"/>
                <a:ea typeface="Calibri" panose="020F0502020204030204" pitchFamily="34" charset="0"/>
                <a:cs typeface="Times New Roman" panose="02020603050405020304" pitchFamily="18" charset="0"/>
              </a:rPr>
              <a:t>, И.В. </a:t>
            </a:r>
            <a:r>
              <a:rPr lang="ru-RU" b="1" dirty="0" err="1">
                <a:latin typeface="Times New Roman" panose="02020603050405020304" pitchFamily="18" charset="0"/>
                <a:ea typeface="Calibri" panose="020F0502020204030204" pitchFamily="34" charset="0"/>
                <a:cs typeface="Times New Roman" panose="02020603050405020304" pitchFamily="18" charset="0"/>
              </a:rPr>
              <a:t>Крагельский</a:t>
            </a:r>
            <a:r>
              <a:rPr lang="ru-RU" b="1" dirty="0">
                <a:latin typeface="Times New Roman" panose="02020603050405020304" pitchFamily="18" charset="0"/>
                <a:ea typeface="Calibri" panose="020F0502020204030204" pitchFamily="34" charset="0"/>
                <a:cs typeface="Times New Roman" panose="02020603050405020304" pitchFamily="18" charset="0"/>
              </a:rPr>
              <a:t>, Н.М. </a:t>
            </a:r>
            <a:r>
              <a:rPr lang="ru-RU" b="1" dirty="0" err="1">
                <a:latin typeface="Times New Roman" panose="02020603050405020304" pitchFamily="18" charset="0"/>
                <a:ea typeface="Calibri" panose="020F0502020204030204" pitchFamily="34" charset="0"/>
                <a:cs typeface="Times New Roman" panose="02020603050405020304" pitchFamily="18" charset="0"/>
              </a:rPr>
              <a:t>Михин</a:t>
            </a:r>
            <a:r>
              <a:rPr lang="ru-RU" b="1" dirty="0">
                <a:latin typeface="Times New Roman" panose="02020603050405020304" pitchFamily="18" charset="0"/>
                <a:ea typeface="Calibri" panose="020F0502020204030204" pitchFamily="34" charset="0"/>
                <a:cs typeface="Times New Roman" panose="02020603050405020304" pitchFamily="18" charset="0"/>
              </a:rPr>
              <a:t>, М.А. Левитин, К. </a:t>
            </a:r>
            <a:r>
              <a:rPr lang="ru-RU" b="1" dirty="0" err="1">
                <a:latin typeface="Times New Roman" panose="02020603050405020304" pitchFamily="18" charset="0"/>
                <a:ea typeface="Calibri" panose="020F0502020204030204" pitchFamily="34" charset="0"/>
                <a:cs typeface="Times New Roman" panose="02020603050405020304" pitchFamily="18" charset="0"/>
              </a:rPr>
              <a:t>Ипрамов</a:t>
            </a:r>
            <a:r>
              <a:rPr lang="ru-RU" b="1" dirty="0">
                <a:latin typeface="Times New Roman" panose="02020603050405020304" pitchFamily="18" charset="0"/>
                <a:ea typeface="Calibri" panose="020F0502020204030204" pitchFamily="34" charset="0"/>
                <a:cs typeface="Times New Roman" panose="02020603050405020304" pitchFamily="18" charset="0"/>
              </a:rPr>
              <a:t>, А.С. </a:t>
            </a:r>
            <a:r>
              <a:rPr lang="ru-RU" b="1" dirty="0" err="1">
                <a:latin typeface="Times New Roman" panose="02020603050405020304" pitchFamily="18" charset="0"/>
                <a:ea typeface="Calibri" panose="020F0502020204030204" pitchFamily="34" charset="0"/>
                <a:cs typeface="Times New Roman" panose="02020603050405020304" pitchFamily="18" charset="0"/>
              </a:rPr>
              <a:t>Проников</a:t>
            </a:r>
            <a:r>
              <a:rPr lang="ru-RU" b="1" dirty="0">
                <a:latin typeface="Times New Roman" panose="02020603050405020304" pitchFamily="18" charset="0"/>
                <a:ea typeface="Calibri" panose="020F0502020204030204" pitchFamily="34" charset="0"/>
                <a:cs typeface="Times New Roman" panose="02020603050405020304" pitchFamily="18" charset="0"/>
              </a:rPr>
              <a:t>, П.А. </a:t>
            </a:r>
            <a:r>
              <a:rPr lang="ru-RU" b="1" dirty="0" err="1">
                <a:latin typeface="Times New Roman" panose="02020603050405020304" pitchFamily="18" charset="0"/>
                <a:ea typeface="Calibri" panose="020F0502020204030204" pitchFamily="34" charset="0"/>
                <a:cs typeface="Times New Roman" panose="02020603050405020304" pitchFamily="18" charset="0"/>
              </a:rPr>
              <a:t>Ребиндер</a:t>
            </a:r>
            <a:r>
              <a:rPr lang="ru-RU" b="1" dirty="0">
                <a:latin typeface="Times New Roman" panose="02020603050405020304" pitchFamily="18" charset="0"/>
                <a:ea typeface="Calibri" panose="020F0502020204030204" pitchFamily="34" charset="0"/>
                <a:cs typeface="Times New Roman" panose="02020603050405020304" pitchFamily="18" charset="0"/>
              </a:rPr>
              <a:t>, Д. </a:t>
            </a:r>
            <a:r>
              <a:rPr lang="ru-RU" b="1" dirty="0" err="1">
                <a:latin typeface="Times New Roman" panose="02020603050405020304" pitchFamily="18" charset="0"/>
                <a:ea typeface="Calibri" panose="020F0502020204030204" pitchFamily="34" charset="0"/>
                <a:cs typeface="Times New Roman" panose="02020603050405020304" pitchFamily="18" charset="0"/>
              </a:rPr>
              <a:t>Тейбор</a:t>
            </a:r>
            <a:r>
              <a:rPr lang="ru-RU" b="1" dirty="0">
                <a:latin typeface="Times New Roman" panose="02020603050405020304" pitchFamily="18" charset="0"/>
                <a:ea typeface="Calibri" panose="020F0502020204030204" pitchFamily="34" charset="0"/>
                <a:cs typeface="Times New Roman" panose="02020603050405020304" pitchFamily="18" charset="0"/>
              </a:rPr>
              <a:t>, М.Н. </a:t>
            </a:r>
            <a:r>
              <a:rPr lang="ru-RU" b="1" dirty="0" err="1">
                <a:latin typeface="Times New Roman" panose="02020603050405020304" pitchFamily="18" charset="0"/>
                <a:ea typeface="Calibri" panose="020F0502020204030204" pitchFamily="34" charset="0"/>
                <a:cs typeface="Times New Roman" panose="02020603050405020304" pitchFamily="18" charset="0"/>
              </a:rPr>
              <a:t>Хрущов</a:t>
            </a:r>
            <a:r>
              <a:rPr lang="ru-RU" b="1" dirty="0">
                <a:latin typeface="Times New Roman" panose="02020603050405020304" pitchFamily="18" charset="0"/>
                <a:ea typeface="Calibri" panose="020F0502020204030204" pitchFamily="34" charset="0"/>
                <a:cs typeface="Times New Roman" panose="02020603050405020304" pitchFamily="18" charset="0"/>
              </a:rPr>
              <a:t>, А.В. </a:t>
            </a:r>
            <a:r>
              <a:rPr lang="ru-RU" b="1" dirty="0" err="1">
                <a:latin typeface="Times New Roman" panose="02020603050405020304" pitchFamily="18" charset="0"/>
                <a:ea typeface="Calibri" panose="020F0502020204030204" pitchFamily="34" charset="0"/>
                <a:cs typeface="Times New Roman" panose="02020603050405020304" pitchFamily="18" charset="0"/>
              </a:rPr>
              <a:t>Чичинадзе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kk-KZ" dirty="0">
                <a:latin typeface="Times New Roman" panose="02020603050405020304" pitchFamily="18" charset="0"/>
                <a:ea typeface="Calibri" panose="020F0502020204030204" pitchFamily="34" charset="0"/>
                <a:cs typeface="Times New Roman" panose="02020603050405020304" pitchFamily="18" charset="0"/>
              </a:rPr>
              <a:t>т.б</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Крагельский И.В. Трение и изно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4607" y="1578077"/>
            <a:ext cx="246697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780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40984" y="471948"/>
            <a:ext cx="8346216" cy="3352328"/>
          </a:xfrm>
          <a:prstGeom prst="rect">
            <a:avLst/>
          </a:prstGeom>
        </p:spPr>
        <p:txBody>
          <a:bodyPr wrap="square">
            <a:spAutoFit/>
          </a:bodyPr>
          <a:lstStyle/>
          <a:p>
            <a:pPr algn="just">
              <a:lnSpc>
                <a:spcPct val="107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XV </a:t>
            </a:r>
            <a:r>
              <a:rPr lang="ru-RU" dirty="0" err="1">
                <a:latin typeface="Times New Roman" panose="02020603050405020304" pitchFamily="18" charset="0"/>
                <a:ea typeface="Calibri" panose="020F0502020204030204" pitchFamily="34" charset="0"/>
                <a:cs typeface="Times New Roman" panose="02020603050405020304" pitchFamily="18" charset="0"/>
              </a:rPr>
              <a:t>ғасырда</a:t>
            </a:r>
            <a:r>
              <a:rPr lang="ru-RU" dirty="0">
                <a:latin typeface="Times New Roman" panose="02020603050405020304" pitchFamily="18" charset="0"/>
                <a:ea typeface="Calibri" panose="020F0502020204030204" pitchFamily="34" charset="0"/>
                <a:cs typeface="Times New Roman" panose="02020603050405020304" pitchFamily="18" charset="0"/>
              </a:rPr>
              <a:t> Леонардо Да Винчи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зерттеуде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құнды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үлес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қосқан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Сансыз</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ғылыми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жетістіктер</a:t>
            </a:r>
            <a:r>
              <a:rPr lang="kk-KZ" dirty="0">
                <a:latin typeface="Times New Roman" panose="02020603050405020304" pitchFamily="18" charset="0"/>
                <a:ea typeface="Calibri" panose="020F0502020204030204" pitchFamily="34" charset="0"/>
                <a:cs typeface="Times New Roman" panose="02020603050405020304" pitchFamily="18" charset="0"/>
              </a:rPr>
              <a:t>інің бірі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заңдарының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алғашқы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тұжырымы</a:t>
            </a:r>
            <a:r>
              <a:rPr lang="kk-KZ" dirty="0">
                <a:latin typeface="Times New Roman" panose="02020603050405020304" pitchFamily="18" charset="0"/>
                <a:ea typeface="Calibri" panose="020F0502020204030204" pitchFamily="34" charset="0"/>
                <a:cs typeface="Times New Roman" panose="02020603050405020304" pitchFamily="18" charset="0"/>
              </a:rPr>
              <a:t>н құрды</a:t>
            </a:r>
            <a:r>
              <a:rPr lang="ru-RU" dirty="0">
                <a:latin typeface="Times New Roman" panose="02020603050405020304" pitchFamily="18" charset="0"/>
                <a:ea typeface="Calibri" panose="020F0502020204030204" pitchFamily="34" charset="0"/>
                <a:cs typeface="Times New Roman" panose="02020603050405020304" pitchFamily="18" charset="0"/>
              </a:rPr>
              <a:t> (1519</a:t>
            </a:r>
            <a:r>
              <a:rPr lang="kk-KZ" dirty="0">
                <a:latin typeface="Times New Roman" panose="02020603050405020304" pitchFamily="18" charset="0"/>
                <a:ea typeface="Calibri" panose="020F0502020204030204" pitchFamily="34" charset="0"/>
                <a:cs typeface="Times New Roman" panose="02020603050405020304" pitchFamily="18" charset="0"/>
              </a:rPr>
              <a:t>ж.</a:t>
            </a:r>
            <a:r>
              <a:rPr lang="ru-RU" dirty="0">
                <a:latin typeface="Times New Roman" panose="02020603050405020304" pitchFamily="18" charset="0"/>
                <a:ea typeface="Calibri" panose="020F0502020204030204" pitchFamily="34" charset="0"/>
                <a:cs typeface="Times New Roman" panose="02020603050405020304" pitchFamily="18" charset="0"/>
              </a:rPr>
              <a:t>). Леонардо да Винчи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күші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жанасатын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беттердің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ауданына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емес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материалға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тәуелді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екенін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тұжырымдады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ол</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күшінің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жүктемеге</a:t>
            </a:r>
            <a:r>
              <a:rPr lang="ru-RU" dirty="0">
                <a:latin typeface="Times New Roman" panose="02020603050405020304" pitchFamily="18" charset="0"/>
                <a:ea typeface="Calibri" panose="020F0502020204030204" pitchFamily="34" charset="0"/>
                <a:cs typeface="Times New Roman" panose="02020603050405020304" pitchFamily="18" charset="0"/>
              </a:rPr>
              <a:t> тура </a:t>
            </a:r>
            <a:r>
              <a:rPr lang="ru-RU" dirty="0" err="1">
                <a:latin typeface="Times New Roman" panose="02020603050405020304" pitchFamily="18" charset="0"/>
                <a:ea typeface="Calibri" panose="020F0502020204030204" pitchFamily="34" charset="0"/>
                <a:cs typeface="Times New Roman" panose="02020603050405020304" pitchFamily="18" charset="0"/>
              </a:rPr>
              <a:t>пропорционал</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екенін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үйкелетін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денелердің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арасына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жылжымалы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денелерді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шарлар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немесе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роликтер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немесе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майлау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материалдарын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енгізу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арқылы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азайтуға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болатындығын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анықтады</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dirty="0" smtClean="0">
                <a:latin typeface="Times New Roman" panose="02020603050405020304" pitchFamily="18" charset="0"/>
                <a:ea typeface="Calibri" panose="020F0502020204030204" pitchFamily="34" charset="0"/>
                <a:cs typeface="Times New Roman" panose="02020603050405020304" pitchFamily="18" charset="0"/>
              </a:rPr>
              <a:t>Леонардо </a:t>
            </a:r>
            <a:r>
              <a:rPr lang="ru-RU" dirty="0" smtClean="0">
                <a:latin typeface="Times New Roman" panose="02020603050405020304" pitchFamily="18" charset="0"/>
                <a:ea typeface="Calibri" panose="020F0502020204030204" pitchFamily="34" charset="0"/>
                <a:cs typeface="Times New Roman" panose="02020603050405020304" pitchFamily="18" charset="0"/>
              </a:rPr>
              <a:t>Да Винчи</a:t>
            </a:r>
            <a:r>
              <a:rPr lang="kk-KZ" dirty="0" smtClean="0">
                <a:latin typeface="Times New Roman" panose="02020603050405020304" pitchFamily="18" charset="0"/>
                <a:ea typeface="Calibri" panose="020F0502020204030204" pitchFamily="34" charset="0"/>
                <a:cs typeface="Times New Roman" panose="02020603050405020304" pitchFamily="18" charset="0"/>
              </a:rPr>
              <a:t> </a:t>
            </a:r>
            <a:r>
              <a:rPr lang="kk-KZ" dirty="0">
                <a:latin typeface="Times New Roman" panose="02020603050405020304" pitchFamily="18" charset="0"/>
                <a:ea typeface="Calibri" panose="020F0502020204030204" pitchFamily="34" charset="0"/>
                <a:cs typeface="Times New Roman" panose="02020603050405020304" pitchFamily="18" charset="0"/>
              </a:rPr>
              <a:t>мәңгілік </a:t>
            </a:r>
            <a:r>
              <a:rPr lang="kk-KZ" dirty="0" smtClean="0">
                <a:latin typeface="Times New Roman" panose="02020603050405020304" pitchFamily="18" charset="0"/>
                <a:ea typeface="Calibri" panose="020F0502020204030204" pitchFamily="34" charset="0"/>
                <a:cs typeface="Times New Roman" panose="02020603050405020304" pitchFamily="18" charset="0"/>
              </a:rPr>
              <a:t>двигательді жасау </a:t>
            </a:r>
            <a:r>
              <a:rPr lang="kk-KZ" dirty="0">
                <a:latin typeface="Times New Roman" panose="02020603050405020304" pitchFamily="18" charset="0"/>
                <a:ea typeface="Calibri" panose="020F0502020204030204" pitchFamily="34" charset="0"/>
                <a:cs typeface="Times New Roman" panose="02020603050405020304" pitchFamily="18" charset="0"/>
              </a:rPr>
              <a:t>мүмкін еместігін негіздейтін, себептердің бірі ретінде үйкелісті қарастырады. Ол алғаш рет үйкеліс коэффициенті ұғымын енгізді, үйкеліс күші үйкеліс беттерінің материалына, оларды өңдеу сапасына байланысты екенін көрсетті, роликті және шарикті подшипниктерді ойлап тапты.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2" name="Picture 4" descr="Credit: Getty Images/Hulton Archiv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256" y="377034"/>
            <a:ext cx="2648389" cy="361352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68303" y="4079007"/>
            <a:ext cx="3504293" cy="646331"/>
          </a:xfrm>
          <a:prstGeom prst="rect">
            <a:avLst/>
          </a:prstGeom>
        </p:spPr>
        <p:txBody>
          <a:bodyPr wrap="none">
            <a:spAutoFit/>
          </a:bodyPr>
          <a:lstStyle/>
          <a:p>
            <a:pPr algn="ctr"/>
            <a:r>
              <a:rPr lang="ru-RU" dirty="0" err="1">
                <a:latin typeface="Times New Roman" panose="02020603050405020304" pitchFamily="18" charset="0"/>
                <a:ea typeface="Calibri" panose="020F0502020204030204" pitchFamily="34" charset="0"/>
                <a:cs typeface="Times New Roman" panose="02020603050405020304" pitchFamily="18" charset="0"/>
              </a:rPr>
              <a:t>Леона́рдо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ди</a:t>
            </a:r>
            <a:r>
              <a:rPr lang="ru-RU" dirty="0">
                <a:latin typeface="Times New Roman" panose="02020603050405020304" pitchFamily="18" charset="0"/>
                <a:ea typeface="Calibri" panose="020F0502020204030204" pitchFamily="34" charset="0"/>
                <a:cs typeface="Times New Roman" panose="02020603050405020304" pitchFamily="18" charset="0"/>
              </a:rPr>
              <a:t> сер </a:t>
            </a:r>
            <a:r>
              <a:rPr lang="ru-RU" dirty="0" err="1">
                <a:latin typeface="Times New Roman" panose="02020603050405020304" pitchFamily="18" charset="0"/>
                <a:ea typeface="Calibri" panose="020F0502020204030204" pitchFamily="34" charset="0"/>
                <a:cs typeface="Times New Roman" panose="02020603050405020304" pitchFamily="18" charset="0"/>
              </a:rPr>
              <a:t>Пье́ро</a:t>
            </a:r>
            <a:r>
              <a:rPr lang="ru-RU" dirty="0">
                <a:latin typeface="Times New Roman" panose="02020603050405020304" pitchFamily="18" charset="0"/>
                <a:ea typeface="Calibri" panose="020F0502020204030204" pitchFamily="34" charset="0"/>
                <a:cs typeface="Times New Roman" panose="02020603050405020304" pitchFamily="18" charset="0"/>
              </a:rPr>
              <a:t> да </a:t>
            </a:r>
            <a:r>
              <a:rPr lang="ru-RU" dirty="0" err="1">
                <a:latin typeface="Times New Roman" panose="02020603050405020304" pitchFamily="18" charset="0"/>
                <a:ea typeface="Calibri" panose="020F0502020204030204" pitchFamily="34" charset="0"/>
                <a:cs typeface="Times New Roman" panose="02020603050405020304" pitchFamily="18" charset="0"/>
              </a:rPr>
              <a:t>Ви́нчи</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dirty="0" smtClean="0">
              <a:latin typeface="Times New Roman" panose="02020603050405020304" pitchFamily="18" charset="0"/>
              <a:ea typeface="Calibri" panose="020F0502020204030204" pitchFamily="34" charset="0"/>
              <a:cs typeface="Times New Roman" panose="02020603050405020304" pitchFamily="18" charset="0"/>
            </a:endParaRPr>
          </a:p>
          <a:p>
            <a:pPr algn="ctr"/>
            <a:r>
              <a:rPr lang="ru-RU" dirty="0" smtClean="0">
                <a:latin typeface="Times New Roman" panose="02020603050405020304" pitchFamily="18" charset="0"/>
                <a:ea typeface="Calibri" panose="020F0502020204030204" pitchFamily="34" charset="0"/>
                <a:cs typeface="Times New Roman" panose="02020603050405020304" pitchFamily="18" charset="0"/>
              </a:rPr>
              <a:t>(1452-1519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жж</a:t>
            </a:r>
            <a:r>
              <a:rPr lang="ru-RU" dirty="0" smtClean="0">
                <a:latin typeface="Times New Roman" panose="02020603050405020304" pitchFamily="18" charset="0"/>
                <a:ea typeface="Calibri" panose="020F0502020204030204" pitchFamily="34" charset="0"/>
                <a:cs typeface="Times New Roman" panose="02020603050405020304" pitchFamily="18" charset="0"/>
              </a:rPr>
              <a:t>)</a:t>
            </a:r>
            <a:r>
              <a:rPr lang="ru-RU" i="0" dirty="0" smtClean="0">
                <a:solidFill>
                  <a:srgbClr val="202122"/>
                </a:solidFill>
                <a:effectLst/>
                <a:latin typeface="Arial" panose="020B0604020202020204" pitchFamily="34" charset="0"/>
              </a:rPr>
              <a:t> </a:t>
            </a:r>
            <a:endParaRPr lang="ru-RU" dirty="0"/>
          </a:p>
        </p:txBody>
      </p:sp>
      <p:pic>
        <p:nvPicPr>
          <p:cNvPr id="6" name="Рисунок 5"/>
          <p:cNvPicPr>
            <a:picLocks noChangeAspect="1"/>
          </p:cNvPicPr>
          <p:nvPr/>
        </p:nvPicPr>
        <p:blipFill rotWithShape="1">
          <a:blip r:embed="rId3"/>
          <a:srcRect l="69136" t="8936" r="2902" b="17393"/>
          <a:stretch/>
        </p:blipFill>
        <p:spPr>
          <a:xfrm>
            <a:off x="3912804" y="4079007"/>
            <a:ext cx="1779638" cy="2637392"/>
          </a:xfrm>
          <a:prstGeom prst="rect">
            <a:avLst/>
          </a:prstGeom>
        </p:spPr>
      </p:pic>
      <p:pic>
        <p:nvPicPr>
          <p:cNvPr id="7" name="Рисунок 6"/>
          <p:cNvPicPr>
            <a:picLocks noChangeAspect="1"/>
          </p:cNvPicPr>
          <p:nvPr/>
        </p:nvPicPr>
        <p:blipFill rotWithShape="1">
          <a:blip r:embed="rId4"/>
          <a:srcRect l="70265" t="9234" r="3643" b="20458"/>
          <a:stretch/>
        </p:blipFill>
        <p:spPr>
          <a:xfrm>
            <a:off x="6248182" y="4120639"/>
            <a:ext cx="1740310" cy="2637753"/>
          </a:xfrm>
          <a:prstGeom prst="rect">
            <a:avLst/>
          </a:prstGeom>
        </p:spPr>
      </p:pic>
      <p:pic>
        <p:nvPicPr>
          <p:cNvPr id="8" name="Рисунок 7"/>
          <p:cNvPicPr>
            <a:picLocks noChangeAspect="1"/>
          </p:cNvPicPr>
          <p:nvPr/>
        </p:nvPicPr>
        <p:blipFill rotWithShape="1">
          <a:blip r:embed="rId5"/>
          <a:srcRect l="60678" t="33838" r="2894" b="26961"/>
          <a:stretch/>
        </p:blipFill>
        <p:spPr>
          <a:xfrm>
            <a:off x="8348459" y="4120639"/>
            <a:ext cx="3441291" cy="2083088"/>
          </a:xfrm>
          <a:prstGeom prst="rect">
            <a:avLst/>
          </a:prstGeom>
        </p:spPr>
      </p:pic>
    </p:spTree>
    <p:extLst>
      <p:ext uri="{BB962C8B-B14F-4D97-AF65-F5344CB8AC3E}">
        <p14:creationId xmlns:p14="http://schemas.microsoft.com/office/powerpoint/2010/main" val="1929317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545840" y="329664"/>
            <a:ext cx="8097520" cy="1277786"/>
          </a:xfrm>
          <a:prstGeom prst="rect">
            <a:avLst/>
          </a:prstGeom>
        </p:spPr>
        <p:txBody>
          <a:bodyPr wrap="square">
            <a:spAutoFit/>
          </a:bodyPr>
          <a:lstStyle/>
          <a:p>
            <a:pPr algn="just">
              <a:lnSpc>
                <a:spcPct val="107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Леонардо Да Винчидің моделін 180 жылдан кейін француз Г.Амонтон (1663-1705ж.ж.) қайта ашты. 1699 жылы Амонтон алдымен үйкелістің жүктеме мөлшеріне, қалыпты үйкеліс бетіне тәуелділік заңын </a:t>
            </a:r>
            <a:r>
              <a:rPr lang="kk-KZ" dirty="0" smtClean="0">
                <a:latin typeface="Times New Roman" panose="02020603050405020304" pitchFamily="18" charset="0"/>
                <a:ea typeface="Calibri" panose="020F0502020204030204" pitchFamily="34" charset="0"/>
                <a:cs typeface="Times New Roman" panose="02020603050405020304" pitchFamily="18" charset="0"/>
              </a:rPr>
              <a:t>тұжырымдады</a:t>
            </a:r>
            <a:r>
              <a:rPr lang="ru-RU" dirty="0" smtClean="0">
                <a:latin typeface="Times New Roman" panose="02020603050405020304" pitchFamily="18" charset="0"/>
                <a:ea typeface="Calibri" panose="020F0502020204030204" pitchFamily="34" charset="0"/>
                <a:cs typeface="Times New Roman" panose="02020603050405020304" pitchFamily="18" charset="0"/>
              </a:rPr>
              <a:t>.</a:t>
            </a:r>
            <a:r>
              <a:rPr lang="ru-RU" sz="1600" dirty="0">
                <a:latin typeface="Calibri" panose="020F0502020204030204" pitchFamily="34"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Амонтон</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үйкелісі</a:t>
            </a:r>
            <a:r>
              <a:rPr lang="ru-RU" dirty="0" smtClean="0">
                <a:latin typeface="Times New Roman" panose="02020603050405020304" pitchFamily="18" charset="0"/>
                <a:ea typeface="Calibri" panose="020F0502020204030204" pitchFamily="34" charset="0"/>
                <a:cs typeface="Times New Roman" panose="02020603050405020304" pitchFamily="18" charset="0"/>
              </a:rPr>
              <a:t> -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бұл</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бір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денені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екінші</a:t>
            </a:r>
            <a:r>
              <a:rPr lang="kk-KZ" dirty="0">
                <a:latin typeface="Times New Roman" panose="02020603050405020304" pitchFamily="18" charset="0"/>
                <a:ea typeface="Calibri" panose="020F0502020204030204" pitchFamily="34" charset="0"/>
                <a:cs typeface="Times New Roman" panose="02020603050405020304" pitchFamily="18" charset="0"/>
              </a:rPr>
              <a:t> дененің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бетіне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жылжыту</a:t>
            </a:r>
            <a:r>
              <a:rPr lang="ru-RU"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p:cNvPicPr/>
          <p:nvPr/>
        </p:nvPicPr>
        <p:blipFill>
          <a:blip r:embed="rId2"/>
          <a:stretch>
            <a:fillRect/>
          </a:stretch>
        </p:blipFill>
        <p:spPr>
          <a:xfrm>
            <a:off x="3849528" y="1908927"/>
            <a:ext cx="2816543" cy="2168208"/>
          </a:xfrm>
          <a:prstGeom prst="rect">
            <a:avLst/>
          </a:prstGeom>
        </p:spPr>
      </p:pic>
      <p:sp>
        <p:nvSpPr>
          <p:cNvPr id="7" name="Прямоугольник 6"/>
          <p:cNvSpPr/>
          <p:nvPr/>
        </p:nvSpPr>
        <p:spPr>
          <a:xfrm>
            <a:off x="7101840" y="2174241"/>
            <a:ext cx="4673600" cy="1277850"/>
          </a:xfrm>
          <a:prstGeom prst="rect">
            <a:avLst/>
          </a:prstGeom>
        </p:spPr>
        <p:txBody>
          <a:bodyPr wrap="square">
            <a:spAutoFit/>
          </a:bodyPr>
          <a:lstStyle/>
          <a:p>
            <a:pPr algn="ctr">
              <a:lnSpc>
                <a:spcPct val="107000"/>
              </a:lnSpc>
              <a:spcAft>
                <a:spcPts val="0"/>
              </a:spcAft>
            </a:pPr>
            <a:r>
              <a:rPr lang="ru-RU" sz="2000" b="1" i="1" dirty="0" err="1">
                <a:latin typeface="Times New Roman" panose="02020603050405020304" pitchFamily="18" charset="0"/>
                <a:ea typeface="Calibri" panose="020F0502020204030204" pitchFamily="34" charset="0"/>
                <a:cs typeface="Times New Roman" panose="02020603050405020304" pitchFamily="18" charset="0"/>
              </a:rPr>
              <a:t>F</a:t>
            </a:r>
            <a:r>
              <a:rPr lang="ru-RU" sz="2000" b="1" i="1" baseline="-25000" dirty="0" err="1">
                <a:latin typeface="Times New Roman" panose="02020603050405020304" pitchFamily="18" charset="0"/>
                <a:ea typeface="Calibri" panose="020F0502020204030204" pitchFamily="34" charset="0"/>
                <a:cs typeface="Times New Roman" panose="02020603050405020304" pitchFamily="18" charset="0"/>
              </a:rPr>
              <a:t>тр</a:t>
            </a:r>
            <a:r>
              <a:rPr lang="ru-RU" sz="2000" b="1" i="1" dirty="0">
                <a:latin typeface="Times New Roman" panose="02020603050405020304" pitchFamily="18" charset="0"/>
                <a:ea typeface="Calibri" panose="020F0502020204030204" pitchFamily="34" charset="0"/>
                <a:cs typeface="Times New Roman" panose="02020603050405020304" pitchFamily="18" charset="0"/>
              </a:rPr>
              <a:t> = </a:t>
            </a:r>
            <a:r>
              <a:rPr lang="ru-RU" sz="2000" b="1" i="1" dirty="0" err="1">
                <a:latin typeface="Times New Roman" panose="02020603050405020304" pitchFamily="18" charset="0"/>
                <a:ea typeface="Calibri" panose="020F0502020204030204" pitchFamily="34" charset="0"/>
                <a:cs typeface="Times New Roman" panose="02020603050405020304" pitchFamily="18" charset="0"/>
              </a:rPr>
              <a:t>F</a:t>
            </a:r>
            <a:r>
              <a:rPr lang="ru-RU" sz="2000" b="1" i="1" baseline="-25000" dirty="0" err="1">
                <a:latin typeface="Times New Roman" panose="02020603050405020304" pitchFamily="18" charset="0"/>
                <a:ea typeface="Calibri" panose="020F0502020204030204" pitchFamily="34" charset="0"/>
                <a:cs typeface="Times New Roman" panose="02020603050405020304" pitchFamily="18" charset="0"/>
              </a:rPr>
              <a:t>n</a:t>
            </a:r>
            <a:r>
              <a:rPr lang="ru-RU" sz="2000" b="1" i="1" dirty="0">
                <a:latin typeface="Times New Roman" panose="02020603050405020304" pitchFamily="18" charset="0"/>
                <a:ea typeface="Calibri" panose="020F0502020204030204" pitchFamily="34" charset="0"/>
                <a:cs typeface="Times New Roman" panose="02020603050405020304" pitchFamily="18" charset="0"/>
              </a:rPr>
              <a:t>· </a:t>
            </a:r>
            <a:r>
              <a:rPr lang="ru-RU" sz="2000" b="1" i="1" dirty="0" smtClean="0">
                <a:latin typeface="Times New Roman" panose="02020603050405020304" pitchFamily="18" charset="0"/>
                <a:ea typeface="Calibri" panose="020F0502020204030204" pitchFamily="34" charset="0"/>
                <a:cs typeface="Times New Roman" panose="02020603050405020304" pitchFamily="18" charset="0"/>
              </a:rPr>
              <a:t>f</a:t>
            </a:r>
            <a:endParaRPr lang="ru-RU" sz="2000" b="1"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kk-KZ" dirty="0" smtClean="0">
                <a:latin typeface="Times New Roman" panose="02020603050405020304" pitchFamily="18" charset="0"/>
                <a:ea typeface="Calibri" panose="020F0502020204030204" pitchFamily="34" charset="0"/>
                <a:cs typeface="Times New Roman" panose="02020603050405020304" pitchFamily="18" charset="0"/>
              </a:rPr>
              <a:t>Мұнда: </a:t>
            </a:r>
            <a:r>
              <a:rPr lang="ru-RU" i="1" dirty="0" err="1" smtClean="0">
                <a:latin typeface="Times New Roman" panose="02020603050405020304" pitchFamily="18" charset="0"/>
                <a:ea typeface="Calibri" panose="020F0502020204030204" pitchFamily="34" charset="0"/>
                <a:cs typeface="Times New Roman" panose="02020603050405020304" pitchFamily="18" charset="0"/>
              </a:rPr>
              <a:t>F</a:t>
            </a:r>
            <a:r>
              <a:rPr lang="ru-RU" i="1" baseline="-25000" dirty="0" err="1" smtClean="0">
                <a:latin typeface="Times New Roman" panose="02020603050405020304" pitchFamily="18" charset="0"/>
                <a:ea typeface="Calibri" panose="020F0502020204030204" pitchFamily="34" charset="0"/>
                <a:cs typeface="Times New Roman" panose="02020603050405020304" pitchFamily="18" charset="0"/>
              </a:rPr>
              <a:t>n</a:t>
            </a:r>
            <a:r>
              <a:rPr lang="ru-RU" baseline="-250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қалыпты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жүктеме</a:t>
            </a:r>
            <a:r>
              <a:rPr lang="ru-RU" dirty="0">
                <a:latin typeface="Times New Roman" panose="02020603050405020304" pitchFamily="18" charset="0"/>
                <a:ea typeface="Calibri" panose="020F0502020204030204" pitchFamily="34" charset="0"/>
                <a:cs typeface="Times New Roman" panose="02020603050405020304" pitchFamily="18" charset="0"/>
              </a:rPr>
              <a:t>, Н;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      </a:t>
            </a:r>
            <a:r>
              <a:rPr lang="ru-RU" i="1" dirty="0" smtClean="0">
                <a:latin typeface="Times New Roman" panose="02020603050405020304" pitchFamily="18" charset="0"/>
                <a:ea typeface="Calibri" panose="020F0502020204030204" pitchFamily="34" charset="0"/>
                <a:cs typeface="Times New Roman" panose="02020603050405020304" pitchFamily="18" charset="0"/>
              </a:rPr>
              <a:t>        </a:t>
            </a:r>
            <a:r>
              <a:rPr lang="ru-RU" i="1" dirty="0">
                <a:latin typeface="Times New Roman" panose="02020603050405020304" pitchFamily="18" charset="0"/>
                <a:ea typeface="Calibri" panose="020F0502020204030204" pitchFamily="34" charset="0"/>
                <a:cs typeface="Times New Roman" panose="02020603050405020304" pitchFamily="18" charset="0"/>
              </a:rPr>
              <a:t>f </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коэффициенті</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182879" y="3148691"/>
            <a:ext cx="3362961" cy="923330"/>
          </a:xfrm>
          <a:prstGeom prst="rect">
            <a:avLst/>
          </a:prstGeom>
        </p:spPr>
        <p:txBody>
          <a:bodyPr wrap="square">
            <a:spAutoFit/>
          </a:bodyPr>
          <a:lstStyle/>
          <a:p>
            <a:r>
              <a:rPr lang="ru-RU" dirty="0" err="1">
                <a:latin typeface="Times New Roman" panose="02020603050405020304" pitchFamily="18" charset="0"/>
                <a:ea typeface="Calibri" panose="020F0502020204030204" pitchFamily="34" charset="0"/>
                <a:cs typeface="Times New Roman" panose="02020603050405020304" pitchFamily="18" charset="0"/>
              </a:rPr>
              <a:t>Гийом</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Амонтон</a:t>
            </a:r>
            <a:r>
              <a:rPr lang="ru-RU" dirty="0">
                <a:latin typeface="Times New Roman" panose="02020603050405020304" pitchFamily="18" charset="0"/>
                <a:ea typeface="Calibri" panose="020F0502020204030204" pitchFamily="34" charset="0"/>
                <a:cs typeface="Times New Roman" panose="02020603050405020304" pitchFamily="18" charset="0"/>
              </a:rPr>
              <a:t> (1663—1705) —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франциялық</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smtClean="0">
                <a:latin typeface="Times New Roman" panose="02020603050405020304" pitchFamily="18" charset="0"/>
                <a:ea typeface="Calibri" panose="020F0502020204030204" pitchFamily="34" charset="0"/>
                <a:cs typeface="Times New Roman" panose="02020603050405020304" pitchFamily="18" charset="0"/>
              </a:rPr>
              <a:t>механик, физик, трибология </a:t>
            </a:r>
            <a:r>
              <a:rPr lang="kk-KZ" dirty="0">
                <a:latin typeface="Times New Roman" panose="02020603050405020304" pitchFamily="18" charset="0"/>
                <a:ea typeface="Calibri" panose="020F0502020204030204" pitchFamily="34" charset="0"/>
                <a:cs typeface="Times New Roman" panose="02020603050405020304" pitchFamily="18" charset="0"/>
              </a:rPr>
              <a:t>негізін қалаушы</a:t>
            </a:r>
            <a:endParaRPr lang="ru-RU"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Рисунок 11"/>
          <p:cNvPicPr>
            <a:picLocks noChangeAspect="1"/>
          </p:cNvPicPr>
          <p:nvPr/>
        </p:nvPicPr>
        <p:blipFill>
          <a:blip r:embed="rId3"/>
          <a:stretch>
            <a:fillRect/>
          </a:stretch>
        </p:blipFill>
        <p:spPr>
          <a:xfrm>
            <a:off x="584517" y="329664"/>
            <a:ext cx="2565083" cy="2565083"/>
          </a:xfrm>
          <a:prstGeom prst="rect">
            <a:avLst/>
          </a:prstGeom>
        </p:spPr>
      </p:pic>
      <p:sp>
        <p:nvSpPr>
          <p:cNvPr id="13" name="Прямоугольник 12"/>
          <p:cNvSpPr/>
          <p:nvPr/>
        </p:nvSpPr>
        <p:spPr>
          <a:xfrm>
            <a:off x="4226790" y="4515973"/>
            <a:ext cx="6400342" cy="388696"/>
          </a:xfrm>
          <a:prstGeom prst="rect">
            <a:avLst/>
          </a:prstGeom>
        </p:spPr>
        <p:txBody>
          <a:bodyPr wrap="none">
            <a:spAutoFit/>
          </a:bodyPr>
          <a:lstStyle/>
          <a:p>
            <a:pPr algn="just">
              <a:lnSpc>
                <a:spcPct val="107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Осы </a:t>
            </a:r>
            <a:r>
              <a:rPr lang="ru-RU" dirty="0" err="1">
                <a:latin typeface="Times New Roman" panose="02020603050405020304" pitchFamily="18" charset="0"/>
                <a:ea typeface="Calibri" panose="020F0502020204030204" pitchFamily="34" charset="0"/>
                <a:cs typeface="Times New Roman" panose="02020603050405020304" pitchFamily="18" charset="0"/>
              </a:rPr>
              <a:t>уақытқа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дейін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бұл</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dirty="0" smtClean="0">
                <a:latin typeface="Times New Roman" panose="02020603050405020304" pitchFamily="18" charset="0"/>
                <a:ea typeface="Calibri" panose="020F0502020204030204" pitchFamily="34" charset="0"/>
                <a:cs typeface="Times New Roman" panose="02020603050405020304" pitchFamily="18" charset="0"/>
              </a:rPr>
              <a:t>негізгі басты</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Times New Roman" panose="02020603050405020304" pitchFamily="18" charset="0"/>
                <a:ea typeface="Calibri" panose="020F0502020204030204" pitchFamily="34" charset="0"/>
                <a:cs typeface="Times New Roman" panose="02020603050405020304" pitchFamily="18" charset="0"/>
              </a:rPr>
              <a:t>формула </a:t>
            </a:r>
            <a:r>
              <a:rPr lang="ru-RU" dirty="0" err="1">
                <a:latin typeface="Times New Roman" panose="02020603050405020304" pitchFamily="18" charset="0"/>
                <a:ea typeface="Calibri" panose="020F0502020204030204" pitchFamily="34" charset="0"/>
                <a:cs typeface="Times New Roman" panose="02020603050405020304" pitchFamily="18" charset="0"/>
              </a:rPr>
              <a:t>болып</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табылады</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14" descr="FG06_02"/>
          <p:cNvPicPr>
            <a:picLocks noChangeAspect="1" noChangeArrowheads="1"/>
          </p:cNvPicPr>
          <p:nvPr/>
        </p:nvPicPr>
        <p:blipFill>
          <a:blip r:embed="rId4">
            <a:extLst>
              <a:ext uri="{28A0092B-C50C-407E-A947-70E740481C1C}">
                <a14:useLocalDpi xmlns:a14="http://schemas.microsoft.com/office/drawing/2010/main" val="0"/>
              </a:ext>
            </a:extLst>
          </a:blip>
          <a:srcRect b="63637"/>
          <a:stretch>
            <a:fillRect/>
          </a:stretch>
        </p:blipFill>
        <p:spPr bwMode="auto">
          <a:xfrm>
            <a:off x="1364455" y="4991100"/>
            <a:ext cx="7786687"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2146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56000" y="579446"/>
            <a:ext cx="8128000" cy="1277786"/>
          </a:xfrm>
          <a:prstGeom prst="rect">
            <a:avLst/>
          </a:prstGeom>
        </p:spPr>
        <p:txBody>
          <a:bodyPr wrap="square">
            <a:spAutoFit/>
          </a:bodyPr>
          <a:lstStyle/>
          <a:p>
            <a:pPr algn="just">
              <a:lnSpc>
                <a:spcPct val="107000"/>
              </a:lnSpc>
              <a:spcAft>
                <a:spcPts val="0"/>
              </a:spcAft>
            </a:pP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ғылымының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негізін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қалаушы</a:t>
            </a:r>
            <a:r>
              <a:rPr lang="ru-RU" dirty="0" smtClean="0">
                <a:latin typeface="Times New Roman" panose="02020603050405020304" pitchFamily="18" charset="0"/>
                <a:ea typeface="Calibri" panose="020F0502020204030204" pitchFamily="34" charset="0"/>
                <a:cs typeface="Times New Roman" panose="02020603050405020304" pitchFamily="18" charset="0"/>
              </a:rPr>
              <a:t>- Чарльз </a:t>
            </a:r>
            <a:r>
              <a:rPr lang="ru-RU" dirty="0">
                <a:latin typeface="Times New Roman" panose="02020603050405020304" pitchFamily="18" charset="0"/>
                <a:ea typeface="Calibri" panose="020F0502020204030204" pitchFamily="34" charset="0"/>
                <a:cs typeface="Times New Roman" panose="02020603050405020304" pitchFamily="18" charset="0"/>
              </a:rPr>
              <a:t>Кулон (1781). "</a:t>
            </a:r>
            <a:r>
              <a:rPr lang="ru-RU" dirty="0" err="1">
                <a:latin typeface="Times New Roman" panose="02020603050405020304" pitchFamily="18" charset="0"/>
                <a:ea typeface="Calibri" panose="020F0502020204030204" pitchFamily="34" charset="0"/>
                <a:cs typeface="Times New Roman" panose="02020603050405020304" pitchFamily="18" charset="0"/>
              </a:rPr>
              <a:t>Қарапайым</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машиналар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теориясы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еңбегінде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ол</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үйкелістің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негізгі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аспектілерін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қамтыды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сырғанауға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тербеліске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тартуға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төзімділік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Амонтон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Заңын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жалпылау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көбінесе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жүктемеге</a:t>
            </a:r>
            <a:r>
              <a:rPr lang="ru-RU" dirty="0">
                <a:latin typeface="Times New Roman" panose="02020603050405020304" pitchFamily="18" charset="0"/>
                <a:ea typeface="Calibri" panose="020F0502020204030204" pitchFamily="34" charset="0"/>
                <a:cs typeface="Times New Roman" panose="02020603050405020304" pitchFamily="18" charset="0"/>
              </a:rPr>
              <a:t> аз </a:t>
            </a:r>
            <a:r>
              <a:rPr lang="ru-RU" dirty="0" err="1">
                <a:latin typeface="Times New Roman" panose="02020603050405020304" pitchFamily="18" charset="0"/>
                <a:ea typeface="Calibri" panose="020F0502020204030204" pitchFamily="34" charset="0"/>
                <a:cs typeface="Times New Roman" panose="02020603050405020304" pitchFamily="18" charset="0"/>
              </a:rPr>
              <a:t>тәуелді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немесе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тәуелді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емес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яғни</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100" name="Picture 4" descr="Шарль Кул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335" y="370696"/>
            <a:ext cx="2527109" cy="297307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06291" y="3427214"/>
            <a:ext cx="2486515" cy="646331"/>
          </a:xfrm>
          <a:prstGeom prst="rect">
            <a:avLst/>
          </a:prstGeom>
        </p:spPr>
        <p:txBody>
          <a:bodyPr wrap="none">
            <a:spAutoFit/>
          </a:bodyPr>
          <a:lstStyle/>
          <a:p>
            <a:pPr algn="ctr"/>
            <a:r>
              <a:rPr lang="ru-RU" dirty="0">
                <a:latin typeface="Times New Roman" panose="02020603050405020304" pitchFamily="18" charset="0"/>
                <a:ea typeface="Calibri" panose="020F0502020204030204" pitchFamily="34" charset="0"/>
                <a:cs typeface="Times New Roman" panose="02020603050405020304" pitchFamily="18" charset="0"/>
              </a:rPr>
              <a:t>Шарль Огюстен Кулон </a:t>
            </a:r>
            <a:endParaRPr lang="ru-RU" dirty="0" smtClean="0">
              <a:latin typeface="Times New Roman" panose="02020603050405020304" pitchFamily="18" charset="0"/>
              <a:ea typeface="Calibri" panose="020F0502020204030204" pitchFamily="34" charset="0"/>
              <a:cs typeface="Times New Roman" panose="02020603050405020304" pitchFamily="18" charset="0"/>
            </a:endParaRPr>
          </a:p>
          <a:p>
            <a:pPr algn="ctr"/>
            <a:r>
              <a:rPr lang="ru-RU" dirty="0" smtClean="0">
                <a:latin typeface="Times New Roman" panose="02020603050405020304" pitchFamily="18" charset="0"/>
                <a:ea typeface="Calibri" panose="020F0502020204030204" pitchFamily="34" charset="0"/>
                <a:cs typeface="Times New Roman" panose="02020603050405020304" pitchFamily="18" charset="0"/>
              </a:rPr>
              <a:t>(</a:t>
            </a:r>
            <a:r>
              <a:rPr lang="ru-RU" dirty="0">
                <a:latin typeface="Times New Roman" panose="02020603050405020304" pitchFamily="18" charset="0"/>
                <a:ea typeface="Calibri" panose="020F0502020204030204" pitchFamily="34" charset="0"/>
                <a:cs typeface="Times New Roman" panose="02020603050405020304" pitchFamily="18" charset="0"/>
              </a:rPr>
              <a:t>1736—1806)</a:t>
            </a:r>
          </a:p>
        </p:txBody>
      </p:sp>
      <p:sp>
        <p:nvSpPr>
          <p:cNvPr id="6" name="Прямоугольник 5"/>
          <p:cNvSpPr/>
          <p:nvPr/>
        </p:nvSpPr>
        <p:spPr>
          <a:xfrm>
            <a:off x="3860800" y="2084849"/>
            <a:ext cx="7711440" cy="981423"/>
          </a:xfrm>
          <a:prstGeom prst="rect">
            <a:avLst/>
          </a:prstGeom>
        </p:spPr>
        <p:txBody>
          <a:bodyPr wrap="square">
            <a:spAutoFit/>
          </a:bodyPr>
          <a:lstStyle/>
          <a:p>
            <a:pPr algn="ctr">
              <a:lnSpc>
                <a:spcPct val="107000"/>
              </a:lnSpc>
              <a:spcAft>
                <a:spcPts val="0"/>
              </a:spcAft>
            </a:pPr>
            <a:r>
              <a:rPr lang="ru-RU" i="1" dirty="0" err="1">
                <a:latin typeface="Times New Roman" panose="02020603050405020304" pitchFamily="18" charset="0"/>
                <a:ea typeface="Calibri" panose="020F0502020204030204" pitchFamily="34" charset="0"/>
                <a:cs typeface="Times New Roman" panose="02020603050405020304" pitchFamily="18" charset="0"/>
              </a:rPr>
              <a:t>F</a:t>
            </a:r>
            <a:r>
              <a:rPr lang="ru-RU" i="1" baseline="-25000" dirty="0" err="1">
                <a:latin typeface="Times New Roman" panose="02020603050405020304" pitchFamily="18" charset="0"/>
                <a:ea typeface="Calibri" panose="020F0502020204030204" pitchFamily="34" charset="0"/>
                <a:cs typeface="Times New Roman" panose="02020603050405020304" pitchFamily="18" charset="0"/>
              </a:rPr>
              <a:t>тр</a:t>
            </a:r>
            <a:r>
              <a:rPr lang="ru-RU" i="1" dirty="0">
                <a:latin typeface="Times New Roman" panose="02020603050405020304" pitchFamily="18" charset="0"/>
                <a:ea typeface="Calibri" panose="020F0502020204030204" pitchFamily="34" charset="0"/>
                <a:cs typeface="Times New Roman" panose="02020603050405020304" pitchFamily="18" charset="0"/>
              </a:rPr>
              <a:t> = </a:t>
            </a:r>
            <a:r>
              <a:rPr lang="ru-RU" i="1" dirty="0" err="1">
                <a:latin typeface="Times New Roman" panose="02020603050405020304" pitchFamily="18" charset="0"/>
                <a:ea typeface="Calibri" panose="020F0502020204030204" pitchFamily="34" charset="0"/>
                <a:cs typeface="Times New Roman" panose="02020603050405020304" pitchFamily="18" charset="0"/>
              </a:rPr>
              <a:t>F</a:t>
            </a:r>
            <a:r>
              <a:rPr lang="ru-RU" i="1" baseline="-25000" dirty="0" err="1">
                <a:latin typeface="Times New Roman" panose="02020603050405020304" pitchFamily="18" charset="0"/>
                <a:ea typeface="Calibri" panose="020F0502020204030204" pitchFamily="34" charset="0"/>
                <a:cs typeface="Times New Roman" panose="02020603050405020304" pitchFamily="18" charset="0"/>
              </a:rPr>
              <a:t>n</a:t>
            </a:r>
            <a:r>
              <a:rPr lang="ru-RU" i="1" dirty="0" err="1">
                <a:latin typeface="Times New Roman" panose="02020603050405020304" pitchFamily="18" charset="0"/>
                <a:ea typeface="Calibri" panose="020F0502020204030204" pitchFamily="34" charset="0"/>
                <a:cs typeface="Times New Roman" panose="02020603050405020304" pitchFamily="18" charset="0"/>
              </a:rPr>
              <a:t>·f</a:t>
            </a:r>
            <a:r>
              <a:rPr lang="ru-RU" i="1" dirty="0">
                <a:latin typeface="Times New Roman" panose="02020603050405020304" pitchFamily="18" charset="0"/>
                <a:ea typeface="Calibri" panose="020F0502020204030204" pitchFamily="34" charset="0"/>
                <a:cs typeface="Times New Roman" panose="02020603050405020304" pitchFamily="18" charset="0"/>
              </a:rPr>
              <a:t> +А,</a:t>
            </a:r>
            <a:r>
              <a:rPr lang="kk-KZ" i="1" dirty="0">
                <a:latin typeface="Times New Roman" panose="02020603050405020304" pitchFamily="18" charset="0"/>
                <a:ea typeface="Calibri" panose="020F0502020204030204" pitchFamily="34" charset="0"/>
                <a:cs typeface="Times New Roman" panose="02020603050405020304" pitchFamily="18" charset="0"/>
              </a:rPr>
              <a:t> </a:t>
            </a:r>
            <a:endParaRPr lang="kk-KZ" i="1"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kk-KZ" i="1"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kk-KZ" dirty="0" smtClean="0">
                <a:latin typeface="Times New Roman" panose="02020603050405020304" pitchFamily="18" charset="0"/>
                <a:ea typeface="Calibri" panose="020F0502020204030204" pitchFamily="34" charset="0"/>
                <a:cs typeface="Times New Roman" panose="02020603050405020304" pitchFamily="18" charset="0"/>
              </a:rPr>
              <a:t>Мұнда </a:t>
            </a:r>
            <a:r>
              <a:rPr lang="ru-RU" i="1" dirty="0">
                <a:latin typeface="Times New Roman" panose="02020603050405020304" pitchFamily="18" charset="0"/>
                <a:ea typeface="Calibri" panose="020F0502020204030204" pitchFamily="34" charset="0"/>
                <a:cs typeface="Times New Roman" panose="02020603050405020304" pitchFamily="18" charset="0"/>
              </a:rPr>
              <a:t>А</a:t>
            </a:r>
            <a:r>
              <a:rPr lang="ru-RU" dirty="0">
                <a:latin typeface="Times New Roman" panose="02020603050405020304" pitchFamily="18" charset="0"/>
                <a:ea typeface="Calibri" panose="020F0502020204030204" pitchFamily="34" charset="0"/>
                <a:cs typeface="Times New Roman" panose="02020603050405020304" pitchFamily="18" charset="0"/>
              </a:rPr>
              <a:t> – </a:t>
            </a:r>
            <a:r>
              <a:rPr lang="ru-RU" dirty="0" err="1">
                <a:latin typeface="Times New Roman" panose="02020603050405020304" pitchFamily="18" charset="0"/>
                <a:ea typeface="Calibri" panose="020F0502020204030204" pitchFamily="34" charset="0"/>
                <a:cs typeface="Times New Roman" panose="02020603050405020304" pitchFamily="18" charset="0"/>
              </a:rPr>
              <a:t>беттердің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ұстасуына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жабысуына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байланысты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бөлігі</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3352800" y="3147971"/>
            <a:ext cx="8331200" cy="2959143"/>
          </a:xfrm>
          <a:prstGeom prst="rect">
            <a:avLst/>
          </a:prstGeom>
        </p:spPr>
        <p:txBody>
          <a:bodyPr wrap="square">
            <a:spAutoFit/>
          </a:bodyPr>
          <a:lstStyle/>
          <a:p>
            <a:pPr algn="just">
              <a:lnSpc>
                <a:spcPct val="107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Кулон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көптеген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факторларға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жүктеме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жылдамдық</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материалдар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кедір</a:t>
            </a:r>
            <a:r>
              <a:rPr lang="kk-KZ" dirty="0">
                <a:latin typeface="Times New Roman" panose="02020603050405020304" pitchFamily="18" charset="0"/>
                <a:ea typeface="Calibri" panose="020F0502020204030204" pitchFamily="34" charset="0"/>
                <a:cs typeface="Times New Roman" panose="02020603050405020304" pitchFamily="18" charset="0"/>
              </a:rPr>
              <a:t>гектік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майлау</a:t>
            </a:r>
            <a:r>
              <a:rPr lang="ru-RU" dirty="0">
                <a:latin typeface="Times New Roman" panose="02020603050405020304" pitchFamily="18" charset="0"/>
                <a:ea typeface="Calibri" panose="020F0502020204030204" pitchFamily="34" charset="0"/>
                <a:cs typeface="Times New Roman" panose="02020603050405020304" pitchFamily="18" charset="0"/>
              </a:rPr>
              <a:t>, температура) </a:t>
            </a:r>
            <a:r>
              <a:rPr lang="ru-RU" dirty="0" err="1">
                <a:latin typeface="Times New Roman" panose="02020603050405020304" pitchFamily="18" charset="0"/>
                <a:ea typeface="Calibri" panose="020F0502020204030204" pitchFamily="34" charset="0"/>
                <a:cs typeface="Times New Roman" panose="02020603050405020304" pitchFamily="18" charset="0"/>
              </a:rPr>
              <a:t>байланысты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екенін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көрсетті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kk-KZ" dirty="0">
                <a:latin typeface="Times New Roman" panose="02020603050405020304" pitchFamily="18" charset="0"/>
                <a:ea typeface="Calibri" panose="020F0502020204030204" pitchFamily="34" charset="0"/>
                <a:cs typeface="Times New Roman" panose="02020603050405020304" pitchFamily="18" charset="0"/>
              </a:rPr>
              <a:t>Жылжымалы үйкелісті зерттей отырып, Кулон FK-ға домалау </a:t>
            </a:r>
            <a:r>
              <a:rPr lang="ru-RU" dirty="0">
                <a:latin typeface="Times New Roman" panose="02020603050405020304" pitchFamily="18" charset="0"/>
                <a:ea typeface="Calibri" panose="020F0502020204030204" pitchFamily="34" charset="0"/>
                <a:cs typeface="Times New Roman" panose="02020603050405020304" pitchFamily="18" charset="0"/>
              </a:rPr>
              <a:t>(перекатывание) </a:t>
            </a:r>
            <a:r>
              <a:rPr lang="kk-KZ" dirty="0">
                <a:latin typeface="Times New Roman" panose="02020603050405020304" pitchFamily="18" charset="0"/>
                <a:ea typeface="Calibri" panose="020F0502020204030204" pitchFamily="34" charset="0"/>
                <a:cs typeface="Times New Roman" panose="02020603050405020304" pitchFamily="18" charset="0"/>
              </a:rPr>
              <a:t>формуласын шығарды: </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r>
              <a:rPr lang="kk-KZ" i="1" dirty="0">
                <a:latin typeface="Times New Roman" panose="02020603050405020304" pitchFamily="18" charset="0"/>
                <a:ea typeface="Calibri" panose="020F0502020204030204" pitchFamily="34" charset="0"/>
              </a:rPr>
              <a:t>                                  </a:t>
            </a:r>
            <a:r>
              <a:rPr lang="ru-RU" i="1" dirty="0" err="1">
                <a:latin typeface="Times New Roman" panose="02020603050405020304" pitchFamily="18" charset="0"/>
                <a:ea typeface="Calibri" panose="020F0502020204030204" pitchFamily="34" charset="0"/>
              </a:rPr>
              <a:t>F</a:t>
            </a:r>
            <a:r>
              <a:rPr lang="ru-RU" i="1" baseline="-25000" dirty="0" err="1">
                <a:latin typeface="Times New Roman" panose="02020603050405020304" pitchFamily="18" charset="0"/>
                <a:ea typeface="Calibri" panose="020F0502020204030204" pitchFamily="34" charset="0"/>
              </a:rPr>
              <a:t>k</a:t>
            </a:r>
            <a:r>
              <a:rPr lang="ru-RU" i="1" dirty="0">
                <a:latin typeface="Times New Roman" panose="02020603050405020304" pitchFamily="18" charset="0"/>
                <a:ea typeface="Calibri" panose="020F0502020204030204" pitchFamily="34" charset="0"/>
              </a:rPr>
              <a:t>=</a:t>
            </a:r>
            <a:r>
              <a:rPr lang="ru-RU" i="1" dirty="0" err="1">
                <a:latin typeface="Times New Roman" panose="02020603050405020304" pitchFamily="18" charset="0"/>
                <a:ea typeface="Calibri" panose="020F0502020204030204" pitchFamily="34" charset="0"/>
              </a:rPr>
              <a:t>X·F</a:t>
            </a:r>
            <a:r>
              <a:rPr lang="ru-RU" i="1" baseline="-25000" dirty="0" err="1">
                <a:latin typeface="Times New Roman" panose="02020603050405020304" pitchFamily="18" charset="0"/>
                <a:ea typeface="Calibri" panose="020F0502020204030204" pitchFamily="34" charset="0"/>
              </a:rPr>
              <a:t>n</a:t>
            </a:r>
            <a:r>
              <a:rPr lang="ru-RU" i="1" dirty="0">
                <a:latin typeface="Times New Roman" panose="02020603050405020304" pitchFamily="18" charset="0"/>
                <a:ea typeface="Calibri" panose="020F0502020204030204" pitchFamily="34" charset="0"/>
              </a:rPr>
              <a:t> /r,</a:t>
            </a:r>
            <a:r>
              <a:rPr lang="ru-RU" dirty="0">
                <a:latin typeface="Times New Roman" panose="02020603050405020304" pitchFamily="18" charset="0"/>
                <a:ea typeface="Calibri" panose="020F0502020204030204" pitchFamily="34" charset="0"/>
              </a:rPr>
              <a:t> </a:t>
            </a:r>
            <a:endParaRPr lang="ru-RU" dirty="0" smtClean="0">
              <a:latin typeface="Times New Roman" panose="02020603050405020304" pitchFamily="18" charset="0"/>
              <a:ea typeface="Calibri" panose="020F0502020204030204" pitchFamily="34" charset="0"/>
            </a:endParaRPr>
          </a:p>
          <a:p>
            <a:endParaRPr lang="kk-KZ" dirty="0" smtClean="0"/>
          </a:p>
          <a:p>
            <a:r>
              <a:rPr lang="kk-KZ" dirty="0" smtClean="0"/>
              <a:t>Мұнда </a:t>
            </a:r>
            <a:r>
              <a:rPr lang="ru-RU" i="1" dirty="0"/>
              <a:t>Χ</a:t>
            </a:r>
            <a:r>
              <a:rPr lang="ru-RU" dirty="0"/>
              <a:t> – </a:t>
            </a:r>
            <a:r>
              <a:rPr lang="ru-RU" dirty="0" err="1"/>
              <a:t>жылжымалы</a:t>
            </a:r>
            <a:r>
              <a:rPr lang="ru-RU" dirty="0"/>
              <a:t> </a:t>
            </a:r>
            <a:r>
              <a:rPr lang="ru-RU" dirty="0" err="1"/>
              <a:t>үйкеліс</a:t>
            </a:r>
            <a:r>
              <a:rPr lang="ru-RU" dirty="0"/>
              <a:t> </a:t>
            </a:r>
            <a:r>
              <a:rPr lang="ru-RU" dirty="0" err="1"/>
              <a:t>коэффициенті</a:t>
            </a:r>
            <a:r>
              <a:rPr lang="ru-RU" dirty="0"/>
              <a:t>, </a:t>
            </a:r>
            <a:r>
              <a:rPr lang="ru-RU" dirty="0" err="1"/>
              <a:t>ұзындық</a:t>
            </a:r>
            <a:r>
              <a:rPr lang="ru-RU" dirty="0"/>
              <a:t> </a:t>
            </a:r>
            <a:r>
              <a:rPr lang="ru-RU" dirty="0" err="1"/>
              <a:t>өлшемі</a:t>
            </a:r>
            <a:r>
              <a:rPr lang="ru-RU" dirty="0"/>
              <a:t> бар; </a:t>
            </a:r>
          </a:p>
          <a:p>
            <a:r>
              <a:rPr lang="kk-KZ" dirty="0"/>
              <a:t>        </a:t>
            </a:r>
            <a:r>
              <a:rPr lang="ru-RU" i="1" dirty="0"/>
              <a:t>r</a:t>
            </a:r>
            <a:r>
              <a:rPr lang="ru-RU" dirty="0"/>
              <a:t> – </a:t>
            </a:r>
            <a:r>
              <a:rPr lang="ru-RU" dirty="0" err="1"/>
              <a:t>денені</a:t>
            </a:r>
            <a:r>
              <a:rPr lang="ru-RU" dirty="0"/>
              <a:t> </a:t>
            </a:r>
            <a:r>
              <a:rPr lang="ru-RU" dirty="0" err="1"/>
              <a:t>домалату</a:t>
            </a:r>
            <a:r>
              <a:rPr lang="ru-RU" dirty="0"/>
              <a:t> радиусы, м. </a:t>
            </a:r>
          </a:p>
          <a:p>
            <a:endParaRPr lang="ru-RU" dirty="0"/>
          </a:p>
        </p:txBody>
      </p:sp>
    </p:spTree>
    <p:extLst>
      <p:ext uri="{BB962C8B-B14F-4D97-AF65-F5344CB8AC3E}">
        <p14:creationId xmlns:p14="http://schemas.microsoft.com/office/powerpoint/2010/main" val="1142810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80997" y="202828"/>
            <a:ext cx="11169447" cy="981423"/>
          </a:xfrm>
          <a:prstGeom prst="rect">
            <a:avLst/>
          </a:prstGeom>
        </p:spPr>
        <p:txBody>
          <a:bodyPr wrap="square">
            <a:spAutoFit/>
          </a:bodyPr>
          <a:lstStyle/>
          <a:p>
            <a:pPr algn="just">
              <a:lnSpc>
                <a:spcPct val="107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Кулон </a:t>
            </a:r>
            <a:r>
              <a:rPr lang="ru-RU" dirty="0" err="1">
                <a:latin typeface="Times New Roman" panose="02020603050405020304" pitchFamily="18" charset="0"/>
                <a:ea typeface="Calibri" panose="020F0502020204030204" pitchFamily="34" charset="0"/>
                <a:cs typeface="Times New Roman" panose="02020603050405020304" pitchFamily="18" charset="0"/>
              </a:rPr>
              <a:t>заңы</a:t>
            </a:r>
            <a:r>
              <a:rPr lang="ru-RU" dirty="0">
                <a:latin typeface="Times New Roman" panose="02020603050405020304" pitchFamily="18" charset="0"/>
                <a:ea typeface="Calibri" panose="020F0502020204030204" pitchFamily="34" charset="0"/>
                <a:cs typeface="Times New Roman" panose="02020603050405020304" pitchFamily="18" charset="0"/>
              </a:rPr>
              <a:t> Ф. </a:t>
            </a:r>
            <a:r>
              <a:rPr lang="ru-RU" dirty="0" err="1">
                <a:latin typeface="Times New Roman" panose="02020603050405020304" pitchFamily="18" charset="0"/>
                <a:ea typeface="Calibri" panose="020F0502020204030204" pitchFamily="34" charset="0"/>
                <a:cs typeface="Times New Roman" panose="02020603050405020304" pitchFamily="18" charset="0"/>
              </a:rPr>
              <a:t>Боуден</a:t>
            </a:r>
            <a:r>
              <a:rPr lang="ru-RU" dirty="0">
                <a:latin typeface="Times New Roman" panose="02020603050405020304" pitchFamily="18" charset="0"/>
                <a:ea typeface="Calibri" panose="020F0502020204030204" pitchFamily="34" charset="0"/>
                <a:cs typeface="Times New Roman" panose="02020603050405020304" pitchFamily="18" charset="0"/>
              </a:rPr>
              <a:t>, Д. Тейлор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И. </a:t>
            </a:r>
            <a:r>
              <a:rPr lang="kk-KZ" dirty="0">
                <a:latin typeface="Times New Roman" panose="02020603050405020304" pitchFamily="18" charset="0"/>
                <a:ea typeface="Calibri" panose="020F0502020204030204" pitchFamily="34" charset="0"/>
                <a:cs typeface="Times New Roman" panose="02020603050405020304" pitchFamily="18" charset="0"/>
              </a:rPr>
              <a:t>В</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Крагельский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жасаған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қазіргі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теорияларының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негізін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қалады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Бұл</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теориялар</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үйкелістің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екіжақты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табиғаты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идеясына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негізделген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Үйкелістің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компоненті</a:t>
            </a:r>
            <a:r>
              <a:rPr lang="ru-RU" dirty="0">
                <a:latin typeface="Times New Roman" panose="02020603050405020304" pitchFamily="18" charset="0"/>
                <a:ea typeface="Calibri" panose="020F0502020204030204" pitchFamily="34" charset="0"/>
                <a:cs typeface="Times New Roman" panose="02020603050405020304" pitchFamily="18" charset="0"/>
              </a:rPr>
              <a:t> бар </a:t>
            </a:r>
            <a:r>
              <a:rPr lang="ru-RU" dirty="0" err="1">
                <a:latin typeface="Times New Roman" panose="02020603050405020304" pitchFamily="18" charset="0"/>
                <a:ea typeface="Calibri" panose="020F0502020204030204" pitchFamily="34" charset="0"/>
                <a:cs typeface="Times New Roman" panose="02020603050405020304" pitchFamily="18" charset="0"/>
              </a:rPr>
              <a:t>деп</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болжанады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механикалық</a:t>
            </a:r>
            <a:r>
              <a:rPr lang="ru-RU" dirty="0">
                <a:latin typeface="Times New Roman" panose="02020603050405020304" pitchFamily="18" charset="0"/>
                <a:ea typeface="Calibri" panose="020F0502020204030204" pitchFamily="34" charset="0"/>
                <a:cs typeface="Times New Roman" panose="02020603050405020304" pitchFamily="18" charset="0"/>
              </a:rPr>
              <a:t> (деформация)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молекулалық</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жабысқақ</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олар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ғана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kk-KZ" dirty="0">
                <a:latin typeface="Times New Roman" panose="02020603050405020304" pitchFamily="18" charset="0"/>
                <a:ea typeface="Calibri" panose="020F0502020204030204" pitchFamily="34" charset="0"/>
                <a:cs typeface="Times New Roman" panose="02020603050405020304" pitchFamily="18" charset="0"/>
              </a:rPr>
              <a:t>бірігеді</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2418734" y="1242559"/>
            <a:ext cx="6518787" cy="530594"/>
          </a:xfrm>
          <a:prstGeom prst="rect">
            <a:avLst/>
          </a:prstGeom>
        </p:spPr>
        <p:txBody>
          <a:bodyPr wrap="square">
            <a:spAutoFit/>
          </a:bodyPr>
          <a:lstStyle/>
          <a:p>
            <a:pPr algn="ctr">
              <a:lnSpc>
                <a:spcPct val="107000"/>
              </a:lnSpc>
              <a:spcAft>
                <a:spcPts val="0"/>
              </a:spcAft>
            </a:pPr>
            <a:r>
              <a:rPr lang="kk-KZ" i="1" dirty="0">
                <a:latin typeface="Times New Roman" panose="02020603050405020304" pitchFamily="18" charset="0"/>
                <a:ea typeface="Calibri" panose="020F0502020204030204" pitchFamily="34" charset="0"/>
                <a:cs typeface="Times New Roman" panose="02020603050405020304" pitchFamily="18" charset="0"/>
              </a:rPr>
              <a:t> </a:t>
            </a:r>
            <a:r>
              <a:rPr lang="kk-KZ" sz="2800" i="1" dirty="0">
                <a:latin typeface="Times New Roman" panose="02020603050405020304" pitchFamily="18" charset="0"/>
                <a:ea typeface="Calibri" panose="020F0502020204030204" pitchFamily="34" charset="0"/>
                <a:cs typeface="Times New Roman" panose="02020603050405020304" pitchFamily="18" charset="0"/>
              </a:rPr>
              <a:t>f =F</a:t>
            </a:r>
            <a:r>
              <a:rPr lang="kk-KZ" sz="2800" i="1" baseline="-25000" dirty="0">
                <a:latin typeface="Times New Roman" panose="02020603050405020304" pitchFamily="18" charset="0"/>
                <a:ea typeface="Calibri" panose="020F0502020204030204" pitchFamily="34" charset="0"/>
                <a:cs typeface="Times New Roman" panose="02020603050405020304" pitchFamily="18" charset="0"/>
              </a:rPr>
              <a:t>тр</a:t>
            </a:r>
            <a:r>
              <a:rPr lang="kk-KZ" sz="2800" i="1" dirty="0">
                <a:latin typeface="Times New Roman" panose="02020603050405020304" pitchFamily="18" charset="0"/>
                <a:ea typeface="Calibri" panose="020F0502020204030204" pitchFamily="34" charset="0"/>
                <a:cs typeface="Times New Roman" panose="02020603050405020304" pitchFamily="18" charset="0"/>
              </a:rPr>
              <a:t> /F</a:t>
            </a:r>
            <a:r>
              <a:rPr lang="kk-KZ" sz="2800" i="1" baseline="-25000" dirty="0">
                <a:latin typeface="Times New Roman" panose="02020603050405020304" pitchFamily="18" charset="0"/>
                <a:ea typeface="Calibri" panose="020F0502020204030204" pitchFamily="34" charset="0"/>
                <a:cs typeface="Times New Roman" panose="02020603050405020304" pitchFamily="18" charset="0"/>
              </a:rPr>
              <a:t>n </a:t>
            </a:r>
            <a:r>
              <a:rPr lang="kk-KZ" sz="2800" i="1" dirty="0">
                <a:latin typeface="Times New Roman" panose="02020603050405020304" pitchFamily="18" charset="0"/>
                <a:ea typeface="Calibri" panose="020F0502020204030204" pitchFamily="34" charset="0"/>
                <a:cs typeface="Times New Roman" panose="02020603050405020304" pitchFamily="18" charset="0"/>
              </a:rPr>
              <a:t>= (F</a:t>
            </a:r>
            <a:r>
              <a:rPr lang="kk-KZ" sz="2800" i="1" baseline="-25000" dirty="0">
                <a:latin typeface="Times New Roman" panose="02020603050405020304" pitchFamily="18" charset="0"/>
                <a:ea typeface="Calibri" panose="020F0502020204030204" pitchFamily="34" charset="0"/>
                <a:cs typeface="Times New Roman" panose="02020603050405020304" pitchFamily="18" charset="0"/>
              </a:rPr>
              <a:t>м</a:t>
            </a:r>
            <a:r>
              <a:rPr lang="kk-KZ" sz="2800" i="1" dirty="0">
                <a:latin typeface="Times New Roman" panose="02020603050405020304" pitchFamily="18" charset="0"/>
                <a:ea typeface="Calibri" panose="020F0502020204030204" pitchFamily="34" charset="0"/>
                <a:cs typeface="Times New Roman" panose="02020603050405020304" pitchFamily="18" charset="0"/>
              </a:rPr>
              <a:t>+F</a:t>
            </a:r>
            <a:r>
              <a:rPr lang="kk-KZ" sz="2800" i="1" baseline="-25000" dirty="0">
                <a:latin typeface="Times New Roman" panose="02020603050405020304" pitchFamily="18" charset="0"/>
                <a:ea typeface="Calibri" panose="020F0502020204030204" pitchFamily="34" charset="0"/>
                <a:cs typeface="Times New Roman" panose="02020603050405020304" pitchFamily="18" charset="0"/>
              </a:rPr>
              <a:t>д</a:t>
            </a:r>
            <a:r>
              <a:rPr lang="kk-KZ" sz="2800" i="1" dirty="0">
                <a:latin typeface="Times New Roman" panose="02020603050405020304" pitchFamily="18" charset="0"/>
                <a:ea typeface="Calibri" panose="020F0502020204030204" pitchFamily="34" charset="0"/>
                <a:cs typeface="Times New Roman" panose="02020603050405020304" pitchFamily="18" charset="0"/>
              </a:rPr>
              <a:t>)/F</a:t>
            </a:r>
            <a:r>
              <a:rPr lang="kk-KZ" sz="2800" i="1" baseline="-25000" dirty="0">
                <a:latin typeface="Times New Roman" panose="02020603050405020304" pitchFamily="18" charset="0"/>
                <a:ea typeface="Calibri" panose="020F0502020204030204" pitchFamily="34" charset="0"/>
                <a:cs typeface="Times New Roman" panose="02020603050405020304" pitchFamily="18" charset="0"/>
              </a:rPr>
              <a:t>n</a:t>
            </a:r>
            <a:r>
              <a:rPr lang="kk-KZ" sz="2800" i="1" dirty="0">
                <a:latin typeface="Times New Roman" panose="02020603050405020304" pitchFamily="18" charset="0"/>
                <a:ea typeface="Calibri" panose="020F0502020204030204" pitchFamily="34" charset="0"/>
                <a:cs typeface="Times New Roman" panose="02020603050405020304" pitchFamily="18" charset="0"/>
              </a:rPr>
              <a:t>= </a:t>
            </a:r>
            <a:r>
              <a:rPr lang="kk-KZ" sz="2800" i="1" dirty="0" smtClean="0">
                <a:latin typeface="Times New Roman" panose="02020603050405020304" pitchFamily="18" charset="0"/>
                <a:ea typeface="Calibri" panose="020F0502020204030204" pitchFamily="34" charset="0"/>
                <a:cs typeface="Times New Roman" panose="02020603050405020304" pitchFamily="18" charset="0"/>
              </a:rPr>
              <a:t>f</a:t>
            </a:r>
            <a:r>
              <a:rPr lang="kk-KZ" sz="2800" i="1" baseline="-25000" dirty="0" smtClean="0">
                <a:latin typeface="Times New Roman" panose="02020603050405020304" pitchFamily="18" charset="0"/>
                <a:ea typeface="Calibri" panose="020F0502020204030204" pitchFamily="34" charset="0"/>
                <a:cs typeface="Times New Roman" panose="02020603050405020304" pitchFamily="18" charset="0"/>
              </a:rPr>
              <a:t>м</a:t>
            </a:r>
            <a:r>
              <a:rPr lang="kk-KZ" sz="2800" i="1" dirty="0" smtClean="0">
                <a:latin typeface="Times New Roman" panose="02020603050405020304" pitchFamily="18" charset="0"/>
                <a:ea typeface="Calibri" panose="020F0502020204030204" pitchFamily="34" charset="0"/>
                <a:cs typeface="Times New Roman" panose="02020603050405020304" pitchFamily="18" charset="0"/>
              </a:rPr>
              <a:t>+f</a:t>
            </a:r>
            <a:r>
              <a:rPr lang="kk-KZ" sz="2800" i="1" baseline="-25000" dirty="0" smtClean="0">
                <a:latin typeface="Times New Roman" panose="02020603050405020304" pitchFamily="18" charset="0"/>
                <a:ea typeface="Calibri" panose="020F0502020204030204" pitchFamily="34" charset="0"/>
                <a:cs typeface="Times New Roman" panose="02020603050405020304" pitchFamily="18" charset="0"/>
              </a:rPr>
              <a:t>д</a:t>
            </a:r>
            <a:r>
              <a:rPr lang="kk-KZ"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800" dirty="0"/>
          </a:p>
        </p:txBody>
      </p:sp>
      <p:sp>
        <p:nvSpPr>
          <p:cNvPr id="6" name="Прямоугольник 5"/>
          <p:cNvSpPr/>
          <p:nvPr/>
        </p:nvSpPr>
        <p:spPr>
          <a:xfrm>
            <a:off x="511275" y="1773153"/>
            <a:ext cx="11257935" cy="1277786"/>
          </a:xfrm>
          <a:prstGeom prst="rect">
            <a:avLst/>
          </a:prstGeom>
        </p:spPr>
        <p:txBody>
          <a:bodyPr wrap="square">
            <a:spAutoFit/>
          </a:bodyPr>
          <a:lstStyle/>
          <a:p>
            <a:pPr algn="just">
              <a:lnSpc>
                <a:spcPct val="107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мұнда </a:t>
            </a:r>
            <a:r>
              <a:rPr lang="kk-KZ" i="1" dirty="0">
                <a:latin typeface="Times New Roman" panose="02020603050405020304" pitchFamily="18" charset="0"/>
                <a:ea typeface="Calibri" panose="020F0502020204030204" pitchFamily="34" charset="0"/>
                <a:cs typeface="Times New Roman" panose="02020603050405020304" pitchFamily="18" charset="0"/>
              </a:rPr>
              <a:t>F</a:t>
            </a:r>
            <a:r>
              <a:rPr lang="kk-KZ" i="1" baseline="-25000" dirty="0">
                <a:latin typeface="Times New Roman" panose="02020603050405020304" pitchFamily="18" charset="0"/>
                <a:ea typeface="Calibri" panose="020F0502020204030204" pitchFamily="34" charset="0"/>
                <a:cs typeface="Times New Roman" panose="02020603050405020304" pitchFamily="18" charset="0"/>
              </a:rPr>
              <a:t>м</a:t>
            </a:r>
            <a:r>
              <a:rPr lang="kk-KZ" dirty="0">
                <a:latin typeface="Times New Roman" panose="02020603050405020304" pitchFamily="18" charset="0"/>
                <a:ea typeface="Calibri" panose="020F0502020204030204" pitchFamily="34" charset="0"/>
                <a:cs typeface="Times New Roman" panose="02020603050405020304" pitchFamily="18" charset="0"/>
              </a:rPr>
              <a:t> және </a:t>
            </a:r>
            <a:r>
              <a:rPr lang="kk-KZ" i="1" dirty="0">
                <a:latin typeface="Times New Roman" panose="02020603050405020304" pitchFamily="18" charset="0"/>
                <a:ea typeface="Calibri" panose="020F0502020204030204" pitchFamily="34" charset="0"/>
                <a:cs typeface="Times New Roman" panose="02020603050405020304" pitchFamily="18" charset="0"/>
              </a:rPr>
              <a:t>F</a:t>
            </a:r>
            <a:r>
              <a:rPr lang="kk-KZ" i="1" baseline="-25000" dirty="0">
                <a:latin typeface="Times New Roman" panose="02020603050405020304" pitchFamily="18" charset="0"/>
                <a:ea typeface="Calibri" panose="020F0502020204030204" pitchFamily="34" charset="0"/>
                <a:cs typeface="Times New Roman" panose="02020603050405020304" pitchFamily="18" charset="0"/>
              </a:rPr>
              <a:t>д</a:t>
            </a:r>
            <a:r>
              <a:rPr lang="kk-KZ" dirty="0">
                <a:latin typeface="Times New Roman" panose="02020603050405020304" pitchFamily="18" charset="0"/>
                <a:ea typeface="Calibri" panose="020F0502020204030204" pitchFamily="34" charset="0"/>
                <a:cs typeface="Times New Roman" panose="02020603050405020304" pitchFamily="18" charset="0"/>
              </a:rPr>
              <a:t> – тиісінше, үйкеліс күшінің молекулалық (жабысқақ) және механикалық (деформациялық) компоненттері, Н;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kk-KZ" i="1" dirty="0">
                <a:latin typeface="Times New Roman" panose="02020603050405020304" pitchFamily="18" charset="0"/>
                <a:ea typeface="Calibri" panose="020F0502020204030204" pitchFamily="34" charset="0"/>
                <a:cs typeface="Times New Roman" panose="02020603050405020304" pitchFamily="18" charset="0"/>
              </a:rPr>
              <a:t>         f</a:t>
            </a:r>
            <a:r>
              <a:rPr lang="kk-KZ" i="1" baseline="-25000" dirty="0">
                <a:latin typeface="Times New Roman" panose="02020603050405020304" pitchFamily="18" charset="0"/>
                <a:ea typeface="Calibri" panose="020F0502020204030204" pitchFamily="34" charset="0"/>
                <a:cs typeface="Times New Roman" panose="02020603050405020304" pitchFamily="18" charset="0"/>
              </a:rPr>
              <a:t>м</a:t>
            </a:r>
            <a:r>
              <a:rPr lang="kk-KZ" dirty="0">
                <a:latin typeface="Times New Roman" panose="02020603050405020304" pitchFamily="18" charset="0"/>
                <a:ea typeface="Calibri" panose="020F0502020204030204" pitchFamily="34" charset="0"/>
                <a:cs typeface="Times New Roman" panose="02020603050405020304" pitchFamily="18" charset="0"/>
              </a:rPr>
              <a:t> және </a:t>
            </a:r>
            <a:r>
              <a:rPr lang="kk-KZ" i="1" dirty="0">
                <a:latin typeface="Times New Roman" panose="02020603050405020304" pitchFamily="18" charset="0"/>
                <a:ea typeface="Calibri" panose="020F0502020204030204" pitchFamily="34" charset="0"/>
                <a:cs typeface="Times New Roman" panose="02020603050405020304" pitchFamily="18" charset="0"/>
              </a:rPr>
              <a:t>f</a:t>
            </a:r>
            <a:r>
              <a:rPr lang="kk-KZ" i="1" baseline="-25000" dirty="0">
                <a:latin typeface="Times New Roman" panose="02020603050405020304" pitchFamily="18" charset="0"/>
                <a:ea typeface="Calibri" panose="020F0502020204030204" pitchFamily="34" charset="0"/>
                <a:cs typeface="Times New Roman" panose="02020603050405020304" pitchFamily="18" charset="0"/>
              </a:rPr>
              <a:t>д</a:t>
            </a:r>
            <a:r>
              <a:rPr lang="kk-KZ" dirty="0">
                <a:latin typeface="Times New Roman" panose="02020603050405020304" pitchFamily="18" charset="0"/>
                <a:ea typeface="Calibri" panose="020F0502020204030204" pitchFamily="34" charset="0"/>
                <a:cs typeface="Times New Roman" panose="02020603050405020304" pitchFamily="18" charset="0"/>
              </a:rPr>
              <a:t> – тиісінше, үйкеліс коэффициентінің молекулалық (жабысқақ) және механикалық (деформациялық) компоненттері.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206473" y="3135184"/>
            <a:ext cx="11518493" cy="3416320"/>
          </a:xfrm>
          <a:prstGeom prst="rect">
            <a:avLst/>
          </a:prstGeom>
        </p:spPr>
        <p:txBody>
          <a:bodyPr wrap="square">
            <a:spAutoFit/>
          </a:bodyPr>
          <a:lstStyle/>
          <a:p>
            <a:pPr algn="just"/>
            <a:r>
              <a:rPr lang="kk-KZ" dirty="0" smtClean="0">
                <a:latin typeface="Times New Roman" panose="02020603050405020304" pitchFamily="18" charset="0"/>
                <a:cs typeface="Times New Roman" panose="02020603050405020304" pitchFamily="18" charset="0"/>
              </a:rPr>
              <a:t>           Ағылшын </a:t>
            </a:r>
            <a:r>
              <a:rPr lang="kk-KZ" dirty="0">
                <a:latin typeface="Times New Roman" panose="02020603050405020304" pitchFamily="18" charset="0"/>
                <a:cs typeface="Times New Roman" panose="02020603050405020304" pitchFamily="18" charset="0"/>
              </a:rPr>
              <a:t>мектебінің өкілдері (Боуден Ф.П. және т. б.) үйкеліс кезінде ең бастысы деп екі дененің адгезиялық өзара әрекеттесуін, дәнекерлеу көпірлерінің (мостики) пайда болуын санайды. Бұл сол байланыстың бұзылуы үйкеліс күші мен тозуды тудырады. </a:t>
            </a:r>
            <a:endParaRPr lang="kk-KZ"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           Көптеген </a:t>
            </a:r>
            <a:r>
              <a:rPr lang="kk-KZ" dirty="0">
                <a:latin typeface="Times New Roman" panose="02020603050405020304" pitchFamily="18" charset="0"/>
                <a:cs typeface="Times New Roman" panose="02020603050405020304" pitchFamily="18" charset="0"/>
              </a:rPr>
              <a:t>басқа </a:t>
            </a:r>
            <a:r>
              <a:rPr lang="kk-KZ" dirty="0" smtClean="0">
                <a:latin typeface="Times New Roman" panose="02020603050405020304" pitchFamily="18" charset="0"/>
                <a:cs typeface="Times New Roman" panose="02020603050405020304" pitchFamily="18" charset="0"/>
              </a:rPr>
              <a:t>ғалымдар </a:t>
            </a:r>
            <a:r>
              <a:rPr lang="kk-KZ" dirty="0">
                <a:latin typeface="Times New Roman" panose="02020603050405020304" pitchFamily="18" charset="0"/>
                <a:cs typeface="Times New Roman" panose="02020603050405020304" pitchFamily="18" charset="0"/>
              </a:rPr>
              <a:t>үйкелістің табиғатын басқаша түсіндіреді: үйкелістің қалыпты жағдайында екі дененің арасындағы дәнекерлеу көпірлерінің пайда болуын майлау, тотығу қабықтары арқылы жоюға болады. Бастапқы рөлді жүктеме кезінде үздіксіз пайда болатын микротегіссіздік көлемдік деформациясы атқарады. Тозу олардың бірнеше рет деформациялануына байланысты қажалулық бұзылуы нәтижесінде пайда болады. </a:t>
            </a:r>
            <a:r>
              <a:rPr lang="kk-KZ" dirty="0" smtClean="0">
                <a:latin typeface="Times New Roman" panose="02020603050405020304" pitchFamily="18" charset="0"/>
                <a:cs typeface="Times New Roman" panose="02020603050405020304" pitchFamily="18" charset="0"/>
              </a:rPr>
              <a:t>Бұл </a:t>
            </a:r>
            <a:r>
              <a:rPr lang="kk-KZ" dirty="0">
                <a:latin typeface="Times New Roman" panose="02020603050405020304" pitchFamily="18" charset="0"/>
                <a:cs typeface="Times New Roman" panose="02020603050405020304" pitchFamily="18" charset="0"/>
              </a:rPr>
              <a:t>жағдайда берілген жұп үшін үйкеліс коэффициенті қысымға, беттің мөлшеріне, температураға байланысты өзгереді (өзгереді), сондықтан f – күрделі сипаттамасы денелердің қасиеттеріне, микрон түзулердің геометриялық құрылымына және т.б. байланысты болады. Бұл екі көзқарас нақты процестерде де бар.</a:t>
            </a:r>
            <a:endParaRPr lang="ru-RU" dirty="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          Жалпы </a:t>
            </a:r>
            <a:r>
              <a:rPr lang="kk-KZ" dirty="0">
                <a:latin typeface="Times New Roman" panose="02020603050405020304" pitchFamily="18" charset="0"/>
                <a:cs typeface="Times New Roman" panose="02020603050405020304" pitchFamily="18" charset="0"/>
              </a:rPr>
              <a:t>үйкеліс теориясын құру, онда деформация және молекулалық компоненттер постулаттар емес, жуық нәтижелер болады, бұл қазіргі заманғы трибологияның өзекті мәселесі</a:t>
            </a:r>
            <a:r>
              <a:rPr lang="kk-KZ"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006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28570" y="-25436"/>
            <a:ext cx="9527458" cy="388696"/>
          </a:xfrm>
          <a:prstGeom prst="rect">
            <a:avLst/>
          </a:prstGeom>
        </p:spPr>
        <p:txBody>
          <a:bodyPr wrap="square">
            <a:spAutoFit/>
          </a:bodyPr>
          <a:lstStyle/>
          <a:p>
            <a:pPr marL="228600" algn="just">
              <a:lnSpc>
                <a:spcPct val="107000"/>
              </a:lnSpc>
              <a:spcAft>
                <a:spcPts val="0"/>
              </a:spcAft>
            </a:pPr>
            <a:r>
              <a:rPr lang="kk-KZ" sz="12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Триботехниканың</a:t>
            </a:r>
            <a:r>
              <a:rPr lang="ru-RU" b="1"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ru-RU" b="1"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міндеттері</a:t>
            </a:r>
            <a:r>
              <a:rPr lang="ru-RU" b="1"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ru-RU" b="1"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даму </a:t>
            </a:r>
            <a:r>
              <a:rPr lang="ru-RU" b="1"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перспективалары</a:t>
            </a:r>
            <a:endParaRPr lang="ru-RU"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240892" y="476736"/>
            <a:ext cx="11159612" cy="1651093"/>
          </a:xfrm>
          <a:prstGeom prst="rect">
            <a:avLst/>
          </a:prstGeom>
        </p:spPr>
        <p:txBody>
          <a:bodyPr wrap="square">
            <a:spAutoFit/>
          </a:bodyPr>
          <a:lstStyle/>
          <a:p>
            <a:pPr algn="just">
              <a:lnSpc>
                <a:spcPct val="107000"/>
              </a:lnSpc>
              <a:spcAft>
                <a:spcPts val="600"/>
              </a:spcAft>
            </a:pPr>
            <a:r>
              <a:rPr lang="kk-KZ" b="1" dirty="0">
                <a:latin typeface="Times New Roman" panose="02020603050405020304" pitchFamily="18" charset="0"/>
                <a:ea typeface="Calibri" panose="020F0502020204030204" pitchFamily="34" charset="0"/>
                <a:cs typeface="Times New Roman" panose="02020603050405020304" pitchFamily="18" charset="0"/>
              </a:rPr>
              <a:t>Т</a:t>
            </a:r>
            <a:r>
              <a:rPr lang="kk-KZ" b="1" dirty="0" smtClean="0">
                <a:latin typeface="Times New Roman" panose="02020603050405020304" pitchFamily="18" charset="0"/>
                <a:ea typeface="Calibri" panose="020F0502020204030204" pitchFamily="34" charset="0"/>
                <a:cs typeface="Times New Roman" panose="02020603050405020304" pitchFamily="18" charset="0"/>
              </a:rPr>
              <a:t>риботехниканы </a:t>
            </a:r>
            <a:r>
              <a:rPr lang="kk-KZ" b="1" dirty="0">
                <a:latin typeface="Times New Roman" panose="02020603050405020304" pitchFamily="18" charset="0"/>
                <a:ea typeface="Calibri" panose="020F0502020204030204" pitchFamily="34" charset="0"/>
                <a:cs typeface="Times New Roman" panose="02020603050405020304" pitchFamily="18" charset="0"/>
              </a:rPr>
              <a:t>дамыту мәселелерін дербес кезеңдерден тұратын келесі бөліктерге бөлуге болады: </a:t>
            </a:r>
            <a:endParaRPr lang="ru-RU" sz="16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kk-KZ" dirty="0" smtClean="0">
                <a:latin typeface="Times New Roman" panose="02020603050405020304" pitchFamily="18" charset="0"/>
                <a:ea typeface="Calibri" panose="020F0502020204030204" pitchFamily="34" charset="0"/>
                <a:cs typeface="Times New Roman" panose="02020603050405020304" pitchFamily="18" charset="0"/>
              </a:rPr>
              <a:t>машина </a:t>
            </a:r>
            <a:r>
              <a:rPr lang="kk-KZ" dirty="0">
                <a:latin typeface="Times New Roman" panose="02020603050405020304" pitchFamily="18" charset="0"/>
                <a:ea typeface="Calibri" panose="020F0502020204030204" pitchFamily="34" charset="0"/>
                <a:cs typeface="Times New Roman" panose="02020603050405020304" pitchFamily="18" charset="0"/>
              </a:rPr>
              <a:t>бөлшектерінің үйкелуі мен тозуы туралы ілім;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kk-KZ" dirty="0" smtClean="0">
                <a:latin typeface="Times New Roman" panose="02020603050405020304" pitchFamily="18" charset="0"/>
                <a:ea typeface="Calibri" panose="020F0502020204030204" pitchFamily="34" charset="0"/>
                <a:cs typeface="Times New Roman" panose="02020603050405020304" pitchFamily="18" charset="0"/>
              </a:rPr>
              <a:t>үйкеліс </a:t>
            </a:r>
            <a:r>
              <a:rPr lang="kk-KZ" dirty="0">
                <a:latin typeface="Times New Roman" panose="02020603050405020304" pitchFamily="18" charset="0"/>
                <a:ea typeface="Calibri" panose="020F0502020204030204" pitchFamily="34" charset="0"/>
                <a:cs typeface="Times New Roman" panose="02020603050405020304" pitchFamily="18" charset="0"/>
              </a:rPr>
              <a:t>және тозу мәселелерін конструктивті шешу;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kk-KZ" dirty="0" smtClean="0">
                <a:latin typeface="Times New Roman" panose="02020603050405020304" pitchFamily="18" charset="0"/>
                <a:ea typeface="Calibri" panose="020F0502020204030204" pitchFamily="34" charset="0"/>
                <a:cs typeface="Times New Roman" panose="02020603050405020304" pitchFamily="18" charset="0"/>
              </a:rPr>
              <a:t>бөлшектердің </a:t>
            </a:r>
            <a:r>
              <a:rPr lang="kk-KZ" dirty="0">
                <a:latin typeface="Times New Roman" panose="02020603050405020304" pitchFamily="18" charset="0"/>
                <a:ea typeface="Calibri" panose="020F0502020204030204" pitchFamily="34" charset="0"/>
                <a:cs typeface="Times New Roman" panose="02020603050405020304" pitchFamily="18" charset="0"/>
              </a:rPr>
              <a:t>тозуға төзімділігін арттырудың технологиялық әдістері;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Машиналардың</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беріктігін</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арттыру</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бойынша</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іс-шаралары</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240892" y="2151104"/>
            <a:ext cx="11267766" cy="1651093"/>
          </a:xfrm>
          <a:prstGeom prst="rect">
            <a:avLst/>
          </a:prstGeom>
        </p:spPr>
        <p:txBody>
          <a:bodyPr wrap="square">
            <a:spAutoFit/>
          </a:bodyPr>
          <a:lstStyle/>
          <a:p>
            <a:pPr algn="just">
              <a:lnSpc>
                <a:spcPct val="107000"/>
              </a:lnSpc>
              <a:spcAft>
                <a:spcPts val="600"/>
              </a:spcAft>
            </a:pPr>
            <a:r>
              <a:rPr lang="ru-RU" b="1" dirty="0" err="1">
                <a:latin typeface="Times New Roman" panose="02020603050405020304" pitchFamily="18" charset="0"/>
                <a:ea typeface="Calibri" panose="020F0502020204030204" pitchFamily="34" charset="0"/>
                <a:cs typeface="Times New Roman" panose="02020603050405020304" pitchFamily="18" charset="0"/>
              </a:rPr>
              <a:t>Триботехника</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ғылым</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ретінде</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қарастыратын</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мәселелері</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sz="16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трибо</a:t>
            </a:r>
            <a:r>
              <a:rPr lang="kk-KZ" dirty="0">
                <a:latin typeface="Times New Roman" panose="02020603050405020304" pitchFamily="18" charset="0"/>
                <a:ea typeface="Calibri" panose="020F0502020204030204" pitchFamily="34" charset="0"/>
                <a:cs typeface="Times New Roman" panose="02020603050405020304" pitchFamily="18" charset="0"/>
              </a:rPr>
              <a:t>түйіндірінің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тозу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механизмдерін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зерттеу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кезінде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өзара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әрекеттесетін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процестерді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модельдеу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трибо</a:t>
            </a:r>
            <a:r>
              <a:rPr lang="kk-KZ" dirty="0">
                <a:latin typeface="Times New Roman" panose="02020603050405020304" pitchFamily="18" charset="0"/>
                <a:ea typeface="Calibri" panose="020F0502020204030204" pitchFamily="34" charset="0"/>
                <a:cs typeface="Times New Roman" panose="02020603050405020304" pitchFamily="18" charset="0"/>
              </a:rPr>
              <a:t>түйіндерінің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беріктігі</a:t>
            </a:r>
            <a:r>
              <a:rPr lang="ru-RU" dirty="0">
                <a:latin typeface="Times New Roman" panose="02020603050405020304" pitchFamily="18" charset="0"/>
                <a:ea typeface="Calibri" panose="020F0502020204030204" pitchFamily="34" charset="0"/>
                <a:cs typeface="Times New Roman" panose="02020603050405020304" pitchFamily="18" charset="0"/>
              </a:rPr>
              <a:t> мен </a:t>
            </a:r>
            <a:r>
              <a:rPr lang="ru-RU" dirty="0" err="1">
                <a:latin typeface="Times New Roman" panose="02020603050405020304" pitchFamily="18" charset="0"/>
                <a:ea typeface="Calibri" panose="020F0502020204030204" pitchFamily="34" charset="0"/>
                <a:cs typeface="Times New Roman" panose="02020603050405020304" pitchFamily="18" charset="0"/>
              </a:rPr>
              <a:t>сенімділігін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арттыру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мақсатында</a:t>
            </a:r>
            <a:r>
              <a:rPr lang="ru-RU" dirty="0">
                <a:latin typeface="Times New Roman" panose="02020603050405020304" pitchFamily="18" charset="0"/>
                <a:ea typeface="Calibri" panose="020F0502020204030204" pitchFamily="34" charset="0"/>
                <a:cs typeface="Times New Roman" panose="02020603050405020304" pitchFamily="18" charset="0"/>
              </a:rPr>
              <a:t> осы </a:t>
            </a:r>
            <a:r>
              <a:rPr lang="ru-RU" dirty="0" err="1">
                <a:latin typeface="Times New Roman" panose="02020603050405020304" pitchFamily="18" charset="0"/>
                <a:ea typeface="Calibri" panose="020F0502020204030204" pitchFamily="34" charset="0"/>
                <a:cs typeface="Times New Roman" panose="02020603050405020304" pitchFamily="18" charset="0"/>
              </a:rPr>
              <a:t>процестерді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басқару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әдістерін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әзірлеу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күштерін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трибо</a:t>
            </a:r>
            <a:r>
              <a:rPr lang="kk-KZ" dirty="0">
                <a:latin typeface="Times New Roman" panose="02020603050405020304" pitchFamily="18" charset="0"/>
                <a:ea typeface="Calibri" panose="020F0502020204030204" pitchFamily="34" charset="0"/>
                <a:cs typeface="Times New Roman" panose="02020603050405020304" pitchFamily="18" charset="0"/>
              </a:rPr>
              <a:t>түйіндерінің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ұзақ</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мерзімділігін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бағалаудың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есептік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әдістерін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әзірлеу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240892" y="3945170"/>
            <a:ext cx="11316929" cy="2836546"/>
          </a:xfrm>
          <a:prstGeom prst="rect">
            <a:avLst/>
          </a:prstGeom>
        </p:spPr>
        <p:txBody>
          <a:bodyPr wrap="square">
            <a:spAutoFit/>
          </a:bodyPr>
          <a:lstStyle/>
          <a:p>
            <a:pPr algn="just">
              <a:lnSpc>
                <a:spcPct val="107000"/>
              </a:lnSpc>
              <a:spcAft>
                <a:spcPts val="600"/>
              </a:spcAft>
            </a:pPr>
            <a:r>
              <a:rPr lang="ru-RU" b="1" dirty="0" err="1">
                <a:latin typeface="Times New Roman" panose="02020603050405020304" pitchFamily="18" charset="0"/>
                <a:ea typeface="Calibri" panose="020F0502020204030204" pitchFamily="34" charset="0"/>
                <a:cs typeface="Times New Roman" panose="02020603050405020304" pitchFamily="18" charset="0"/>
              </a:rPr>
              <a:t>Қазіргі</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уақытта</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триботехниканың</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дамуынның</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жаңа</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перспективалық</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бағыттары</a:t>
            </a:r>
            <a:r>
              <a:rPr lang="ru-RU" b="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16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smtClean="0">
                <a:latin typeface="Times New Roman" panose="02020603050405020304" pitchFamily="18" charset="0"/>
                <a:ea typeface="Calibri" panose="020F0502020204030204" pitchFamily="34" charset="0"/>
                <a:cs typeface="Times New Roman" panose="02020603050405020304" pitchFamily="18" charset="0"/>
              </a:rPr>
              <a:t>микро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наномөлшерлі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деңгейлердегі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тозу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теориясын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дамыту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нанотехнологияларды</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пайдалана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отырып</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майларға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арналған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қоспаларды</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әзірлеу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күрделі</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трибожүйелерді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компьютерлік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модельдеу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жаңа</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жағатын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майлар</a:t>
            </a:r>
            <a:r>
              <a:rPr lang="ru-RU" dirty="0">
                <a:latin typeface="Times New Roman" panose="02020603050405020304" pitchFamily="18" charset="0"/>
                <a:ea typeface="Calibri" panose="020F0502020204030204" pitchFamily="34" charset="0"/>
                <a:cs typeface="Times New Roman" panose="02020603050405020304" pitchFamily="18" charset="0"/>
              </a:rPr>
              <a:t> мен </a:t>
            </a:r>
            <a:r>
              <a:rPr lang="ru-RU" dirty="0" err="1">
                <a:latin typeface="Times New Roman" panose="02020603050405020304" pitchFamily="18" charset="0"/>
                <a:ea typeface="Calibri" panose="020F0502020204030204" pitchFamily="34" charset="0"/>
                <a:cs typeface="Times New Roman" panose="02020603050405020304" pitchFamily="18" charset="0"/>
              </a:rPr>
              <a:t>жабындар</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жасау</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err="1">
                <a:latin typeface="Times New Roman" panose="02020603050405020304" pitchFamily="18" charset="0"/>
                <a:ea typeface="Calibri" panose="020F0502020204030204" pitchFamily="34" charset="0"/>
                <a:cs typeface="Times New Roman" panose="02020603050405020304" pitchFamily="18" charset="0"/>
              </a:rPr>
              <a:t>супермазка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әсерін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пайдалану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ионды-плазмалық</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технологияларды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дамыту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орнатылған</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портативті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жүйелерді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қоса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алғанда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трибодиагностика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трибомониторинг</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құралдарын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дамыту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Wingdings" panose="05000000000000000000" pitchFamily="2" charset="2"/>
              <a:buChar char="Ø"/>
            </a:pPr>
            <a:r>
              <a:rPr lang="ru-RU" dirty="0" err="1" smtClean="0">
                <a:latin typeface="Times New Roman" panose="02020603050405020304" pitchFamily="18" charset="0"/>
                <a:ea typeface="Calibri" panose="020F0502020204030204" pitchFamily="34" charset="0"/>
                <a:cs typeface="Times New Roman" panose="02020603050405020304" pitchFamily="18" charset="0"/>
              </a:rPr>
              <a:t>тірі</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ағзаларда</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latin typeface="Times New Roman" panose="02020603050405020304" pitchFamily="18" charset="0"/>
                <a:ea typeface="Calibri" panose="020F0502020204030204" pitchFamily="34" charset="0"/>
                <a:cs typeface="Times New Roman" panose="02020603050405020304" pitchFamily="18" charset="0"/>
              </a:rPr>
              <a:t>мысалы</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буындарындағы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үйкеліс</a:t>
            </a:r>
            <a:r>
              <a:rPr lang="ru-RU" dirty="0">
                <a:latin typeface="Times New Roman" panose="02020603050405020304" pitchFamily="18" charset="0"/>
                <a:ea typeface="Calibri" panose="020F0502020204030204" pitchFamily="34" charset="0"/>
                <a:cs typeface="Times New Roman" panose="02020603050405020304" pitchFamily="18" charset="0"/>
              </a:rPr>
              <a:t> пен </a:t>
            </a:r>
            <a:r>
              <a:rPr lang="ru-RU" dirty="0" err="1">
                <a:latin typeface="Times New Roman" panose="02020603050405020304" pitchFamily="18" charset="0"/>
                <a:ea typeface="Calibri" panose="020F0502020204030204" pitchFamily="34" charset="0"/>
                <a:cs typeface="Times New Roman" panose="02020603050405020304" pitchFamily="18" charset="0"/>
              </a:rPr>
              <a:t>тозуды</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сондай-ақ</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тістің</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тозуын</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зерттеу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24402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900</Words>
  <Application>Microsoft Office PowerPoint</Application>
  <PresentationFormat>Широкоэкранный</PresentationFormat>
  <Paragraphs>53</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Star</dc:creator>
  <cp:lastModifiedBy>Star</cp:lastModifiedBy>
  <cp:revision>24</cp:revision>
  <dcterms:created xsi:type="dcterms:W3CDTF">2021-09-08T07:28:08Z</dcterms:created>
  <dcterms:modified xsi:type="dcterms:W3CDTF">2021-09-08T09:50:59Z</dcterms:modified>
</cp:coreProperties>
</file>