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18DD-A9C3-4F18-8699-5C3E8606660E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E991-FB1A-4791-8686-EBE87F8D5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65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18DD-A9C3-4F18-8699-5C3E8606660E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E991-FB1A-4791-8686-EBE87F8D5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970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18DD-A9C3-4F18-8699-5C3E8606660E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E991-FB1A-4791-8686-EBE87F8D5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068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18DD-A9C3-4F18-8699-5C3E8606660E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E991-FB1A-4791-8686-EBE87F8D5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67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18DD-A9C3-4F18-8699-5C3E8606660E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E991-FB1A-4791-8686-EBE87F8D5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48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18DD-A9C3-4F18-8699-5C3E8606660E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E991-FB1A-4791-8686-EBE87F8D5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77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18DD-A9C3-4F18-8699-5C3E8606660E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E991-FB1A-4791-8686-EBE87F8D5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51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18DD-A9C3-4F18-8699-5C3E8606660E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E991-FB1A-4791-8686-EBE87F8D5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744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18DD-A9C3-4F18-8699-5C3E8606660E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E991-FB1A-4791-8686-EBE87F8D5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5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18DD-A9C3-4F18-8699-5C3E8606660E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E991-FB1A-4791-8686-EBE87F8D5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65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18DD-A9C3-4F18-8699-5C3E8606660E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E991-FB1A-4791-8686-EBE87F8D5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56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618DD-A9C3-4F18-8699-5C3E8606660E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4E991-FB1A-4791-8686-EBE87F8D5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25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ooksite.ru/fulltext/1/001/008/095/113.htm" TargetMode="External"/><Relationship Id="rId3" Type="http://schemas.openxmlformats.org/officeDocument/2006/relationships/hyperlink" Target="https://www.booksite.ru/fulltext/1/001/008/111/621.htm" TargetMode="External"/><Relationship Id="rId7" Type="http://schemas.openxmlformats.org/officeDocument/2006/relationships/hyperlink" Target="https://www.booksite.ru/fulltext/1/001/008/093/673.htm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ooksite.ru/fulltext/1/001/008/124/179.htm" TargetMode="External"/><Relationship Id="rId11" Type="http://schemas.openxmlformats.org/officeDocument/2006/relationships/hyperlink" Target="https://www.booksite.ru/fulltext/1/001/008/119/622.htm" TargetMode="External"/><Relationship Id="rId5" Type="http://schemas.openxmlformats.org/officeDocument/2006/relationships/hyperlink" Target="https://www.booksite.ru/fulltext/1/001/008/106/805.htm" TargetMode="External"/><Relationship Id="rId10" Type="http://schemas.openxmlformats.org/officeDocument/2006/relationships/hyperlink" Target="https://www.booksite.ru/fulltext/1/001/008/107/706.htm" TargetMode="External"/><Relationship Id="rId4" Type="http://schemas.openxmlformats.org/officeDocument/2006/relationships/hyperlink" Target="https://www.booksite.ru/fulltext/1/001/008/117/526.htm" TargetMode="External"/><Relationship Id="rId9" Type="http://schemas.openxmlformats.org/officeDocument/2006/relationships/hyperlink" Target="https://www.booksite.ru/fulltext/1/001/008/092/924.ht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79226" y="17698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6748" y="67552"/>
            <a:ext cx="11198942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№2 </a:t>
            </a:r>
            <a:r>
              <a:rPr kumimoji="0" lang="kk-KZ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дәріс.</a:t>
            </a:r>
            <a:r>
              <a:rPr kumimoji="0" lang="kk-KZ" altLang="ru-RU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Беткі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қабат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қасиеттері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Кедір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бұдырлық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параметрлері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Заттардың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беттік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жанасуы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ctr"/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Қалдық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кенеулік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Остаточное напряжени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5024" y="730673"/>
            <a:ext cx="802312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</a:t>
            </a:r>
            <a:r>
              <a:rPr lang="kk-K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Жанасатын беттердің байланысы (контакт) туралы жалпы мәліметтер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6134" y="1121709"/>
            <a:ext cx="77601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</a:rPr>
              <a:t>Үйкелісті зерттеу кезіндегі алғашқы мәселелердің бірі жанасатын (контакт) беттердің өзара байланысы. </a:t>
            </a:r>
            <a:r>
              <a:rPr lang="kk-KZ" i="1" dirty="0">
                <a:latin typeface="Times New Roman" panose="02020603050405020304" pitchFamily="18" charset="0"/>
                <a:ea typeface="Calibri" panose="020F0502020204030204" pitchFamily="34" charset="0"/>
              </a:rPr>
              <a:t>«Байланысу (контакт)» 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</a:rPr>
              <a:t>ұғымын қатты дене беттерінің </a:t>
            </a: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пішінінің 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</a:rPr>
              <a:t>ауытқуы мен байланысқан беттер арасында болатын заттардың (газдар мен майлау материалдары) әсерін ескере отырып салыстырмалы ығысу мен қысушы күштердің (сжимающих сил) </a:t>
            </a: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әсерінен әрекеттесуі 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</a:rPr>
              <a:t>деп түсінуге болады. </a:t>
            </a:r>
            <a:endParaRPr lang="kk-KZ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kk-KZ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</a:rPr>
              <a:t>Кез келген заттардың пішінінің қалыптасу үрдісінде олардың бетінде </a:t>
            </a:r>
            <a:r>
              <a:rPr lang="kk-KZ" i="1" dirty="0">
                <a:latin typeface="Times New Roman" panose="02020603050405020304" pitchFamily="18" charset="0"/>
                <a:ea typeface="Calibri" panose="020F0502020204030204" pitchFamily="34" charset="0"/>
              </a:rPr>
              <a:t>кедір-бұдырлық (шероховатость)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</a:rPr>
              <a:t> пайда </a:t>
            </a: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болды. 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</a:rPr>
              <a:t>Кедір-бұдырлық беткі қабаттың эксплутациялық қасиеттеріне айтарлықтай әсер етеді.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</a:rPr>
              <a:t>Беткі қабаттың эксплутациялық қасиеттерін сипаттайтын көрсеткіштер: байланыс қаттылығы (контактная жесткость); </a:t>
            </a: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берік</a:t>
            </a: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тік</a:t>
            </a: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</a:rPr>
              <a:t>үйкелу жұбының жанасатын беттер арасындағы үйкелу процесінің сипаты; беттің коррозияға төзімділігі; бірігудің тығыздығы мен бітеулігі (герметичность); гальваникалық және лак-бояу жабындарының адгезиялық қабілеті; жанасатын беттердің тазалығы және т. б</a:t>
            </a: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/>
            <a:endParaRPr lang="kk-KZ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</a:rPr>
              <a:t>Кедір-бұдырлықты бағалау үшін оптикалық, сүңгіш (щуповые), электронды микроскопиялық және басқа әдістер қолданылады.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36" name="Picture 12" descr="Профилометр модели 13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4" r="1770" b="21883"/>
          <a:stretch/>
        </p:blipFill>
        <p:spPr bwMode="auto">
          <a:xfrm>
            <a:off x="8063585" y="897919"/>
            <a:ext cx="2777490" cy="155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1" y="2527639"/>
            <a:ext cx="2008240" cy="15061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26" y="4151227"/>
            <a:ext cx="3982064" cy="2617243"/>
          </a:xfrm>
          <a:prstGeom prst="rect">
            <a:avLst/>
          </a:prstGeom>
        </p:spPr>
      </p:pic>
      <p:pic>
        <p:nvPicPr>
          <p:cNvPr id="1034" name="Picture 10" descr="Приборы для измерения шероховатости. Профилометры, профилографы и их  модификации | ШТАНГЕЛ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601" y="625419"/>
            <a:ext cx="2153399" cy="77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1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948" y="2985737"/>
            <a:ext cx="3764303" cy="28232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1115" y="19664"/>
            <a:ext cx="379815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2.2. Кедір-бұдырлық параметрлері</a:t>
            </a:r>
            <a:endParaRPr lang="ru-RU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659" y="5780782"/>
            <a:ext cx="120150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b="1" dirty="0" smtClean="0"/>
              <a:t>Әдебиет:</a:t>
            </a:r>
            <a:endParaRPr lang="ru-RU" sz="1600" b="1" dirty="0" smtClean="0"/>
          </a:p>
          <a:p>
            <a:r>
              <a:rPr lang="ru-RU" sz="1600" dirty="0" smtClean="0"/>
              <a:t>1) М.А. Кравчук, С.Э. Крайко, В.К. </a:t>
            </a:r>
            <a:r>
              <a:rPr lang="ru-RU" sz="1600" dirty="0" err="1" smtClean="0"/>
              <a:t>Шелег</a:t>
            </a:r>
            <a:r>
              <a:rPr lang="ru-RU" sz="1600" dirty="0" smtClean="0"/>
              <a:t>. </a:t>
            </a:r>
            <a:r>
              <a:rPr lang="ru-RU" sz="1600" i="1" dirty="0" smtClean="0"/>
              <a:t>ОПРЕДЕЛЕНИЕ ШЕРОХОВАТОСТИ ОБРАБОТАННОЙ ПОВЕРХНОСТИ. </a:t>
            </a:r>
            <a:r>
              <a:rPr lang="ru-RU" sz="1600" dirty="0" smtClean="0"/>
              <a:t>Методические указания к лабораторной работе по курсу «Технология машиностроения», Минск, 2019, 25 стр.</a:t>
            </a:r>
          </a:p>
          <a:p>
            <a:r>
              <a:rPr lang="ru-RU" sz="1600" dirty="0" smtClean="0"/>
              <a:t>2</a:t>
            </a:r>
            <a:r>
              <a:rPr lang="ru-RU" sz="1600" i="1" dirty="0" smtClean="0"/>
              <a:t>) ГОСТ 25142-82 </a:t>
            </a:r>
            <a:r>
              <a:rPr lang="ru-RU" sz="1600" dirty="0" smtClean="0"/>
              <a:t>- ШЕРОХОВАТОСТЬ ПОВЕРХНОСТИ ТЕРМИНЫ И ОПРЕДЕЛЕНИЯ.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1897" y="475623"/>
            <a:ext cx="118085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МС 215142-82 сәйкес, </a:t>
            </a:r>
            <a:r>
              <a:rPr lang="kk-KZ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беттің кедір-бұдырлығы дегеніміз </a:t>
            </a:r>
            <a:r>
              <a:rPr lang="kk-KZ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белгілі бір базалық ұзындық бойымен алынған салыстырмалы түрде кішкентай қадаммен </a:t>
            </a:r>
            <a:r>
              <a:rPr lang="kk-KZ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тұратын </a:t>
            </a:r>
            <a:r>
              <a:rPr lang="kk-KZ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тегіссіздіктің </a:t>
            </a:r>
            <a:r>
              <a:rPr lang="kk-KZ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жиынтығы.</a:t>
            </a:r>
          </a:p>
          <a:p>
            <a:pPr algn="just"/>
            <a:endParaRPr lang="kk-KZ" sz="1600" dirty="0">
              <a:latin typeface="Times New Roman" panose="02020603050405020304" pitchFamily="18" charset="0"/>
            </a:endParaRPr>
          </a:p>
          <a:p>
            <a:pPr algn="just"/>
            <a:r>
              <a:rPr lang="kk-KZ" sz="1600" i="1" dirty="0"/>
              <a:t>Базалық сызық</a:t>
            </a:r>
            <a:r>
              <a:rPr lang="ru-RU" sz="1600" i="1" dirty="0">
                <a:sym typeface="Symbol" panose="05050102010706020507" pitchFamily="18" charset="2"/>
              </a:rPr>
              <a:t></a:t>
            </a:r>
            <a:r>
              <a:rPr lang="kk-KZ" sz="1600" i="1" dirty="0"/>
              <a:t>жазықтық (базовая линия</a:t>
            </a:r>
            <a:r>
              <a:rPr lang="ru-RU" sz="1600" i="1" dirty="0">
                <a:sym typeface="Symbol" panose="05050102010706020507" pitchFamily="18" charset="2"/>
              </a:rPr>
              <a:t></a:t>
            </a:r>
            <a:r>
              <a:rPr lang="kk-KZ" sz="1600" i="1" dirty="0"/>
              <a:t>поверхность)  </a:t>
            </a:r>
            <a:r>
              <a:rPr lang="kk-KZ" sz="1600" dirty="0"/>
              <a:t>– беттің кедір-бұдырлығының геомертриялық параметрлерін анықтауға арналған беттің (жазықтықтың) профиліне қатысты жүргізілген сызықтық</a:t>
            </a:r>
            <a:r>
              <a:rPr lang="ru-RU" sz="1600" i="1" dirty="0">
                <a:sym typeface="Symbol" panose="05050102010706020507" pitchFamily="18" charset="2"/>
              </a:rPr>
              <a:t></a:t>
            </a:r>
            <a:r>
              <a:rPr lang="kk-KZ" sz="1600" i="1" dirty="0"/>
              <a:t>жазықтық.</a:t>
            </a:r>
            <a:r>
              <a:rPr lang="kk-KZ" sz="1600" dirty="0"/>
              <a:t> </a:t>
            </a:r>
            <a:endParaRPr lang="kk-KZ" sz="1600" dirty="0" smtClean="0"/>
          </a:p>
          <a:p>
            <a:pPr algn="just"/>
            <a:endParaRPr lang="kk-KZ" sz="1600" dirty="0"/>
          </a:p>
          <a:p>
            <a:pPr algn="just"/>
            <a:r>
              <a:rPr lang="kk-KZ" sz="1600" dirty="0"/>
              <a:t>Профильдің ауытқуларын есептеу үшін </a:t>
            </a:r>
            <a:r>
              <a:rPr lang="kk-KZ" sz="1600" i="1" dirty="0"/>
              <a:t>профильдің орташа сызығы </a:t>
            </a:r>
            <a:r>
              <a:rPr lang="kk-KZ" sz="1600" i="1" dirty="0" smtClean="0"/>
              <a:t>m</a:t>
            </a:r>
            <a:r>
              <a:rPr lang="ru-RU" sz="1600" i="1" dirty="0" smtClean="0"/>
              <a:t>-</a:t>
            </a:r>
            <a:r>
              <a:rPr lang="en-US" sz="1600" i="1" dirty="0" smtClean="0"/>
              <a:t>m</a:t>
            </a:r>
            <a:r>
              <a:rPr lang="kk-KZ" sz="1600" i="1" dirty="0" smtClean="0"/>
              <a:t> </a:t>
            </a:r>
            <a:r>
              <a:rPr lang="kk-KZ" sz="1600" dirty="0" smtClean="0"/>
              <a:t>қолданылады</a:t>
            </a:r>
            <a:r>
              <a:rPr lang="kk-KZ" sz="1600" dirty="0"/>
              <a:t>. </a:t>
            </a:r>
            <a:r>
              <a:rPr lang="kk-KZ" sz="1600" i="1" dirty="0"/>
              <a:t>Профильдің орташа сызығы </a:t>
            </a:r>
            <a:r>
              <a:rPr lang="kk-KZ" sz="1600" dirty="0"/>
              <a:t>–</a:t>
            </a:r>
            <a:r>
              <a:rPr lang="kk-KZ" sz="1600" i="1" dirty="0"/>
              <a:t> </a:t>
            </a:r>
            <a:r>
              <a:rPr lang="kk-KZ" sz="1600" dirty="0"/>
              <a:t>базалық ұзындық шеңберінде орташа квадраттық ауытқуы минималды болатындай етіп таңдалған номиналды профиль </a:t>
            </a:r>
            <a:r>
              <a:rPr lang="kk-KZ" sz="1600" dirty="0" smtClean="0"/>
              <a:t>формасы </a:t>
            </a:r>
            <a:r>
              <a:rPr lang="kk-KZ" sz="1600" dirty="0"/>
              <a:t>бар сызықтық.  </a:t>
            </a:r>
            <a:endParaRPr lang="ru-RU" sz="1600" dirty="0"/>
          </a:p>
        </p:txBody>
      </p:sp>
      <p:pic>
        <p:nvPicPr>
          <p:cNvPr id="2050" name="Picture 2" descr="Нормирование шероховатости поверхн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97" y="2783947"/>
            <a:ext cx="6746670" cy="284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17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b="7683"/>
          <a:stretch/>
        </p:blipFill>
        <p:spPr>
          <a:xfrm>
            <a:off x="137048" y="0"/>
            <a:ext cx="8732632" cy="23378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28030" y="633542"/>
            <a:ext cx="2706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/>
              <a:t>Беттің (жазықтықтың) профилограммасы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8489" y="2570726"/>
            <a:ext cx="12103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kk-KZ" i="1" dirty="0"/>
              <a:t> </a:t>
            </a:r>
            <a:r>
              <a:rPr lang="ru-RU" i="1" dirty="0" smtClean="0"/>
              <a:t>1) </a:t>
            </a:r>
            <a:r>
              <a:rPr lang="kk-KZ" b="1" i="1" dirty="0" smtClean="0"/>
              <a:t>Ra</a:t>
            </a:r>
            <a:r>
              <a:rPr lang="kk-KZ" i="1" dirty="0" smtClean="0"/>
              <a:t> </a:t>
            </a:r>
            <a:r>
              <a:rPr lang="kk-KZ" i="1" dirty="0"/>
              <a:t>профилінің арифметикалық ауытқуы - </a:t>
            </a:r>
            <a:r>
              <a:rPr lang="kk-KZ" dirty="0"/>
              <a:t>бұл базалық ұзындық шегіндегі ауытқулардың абсолютті мәндерінің орташа арифметикалық мәні</a:t>
            </a:r>
            <a:r>
              <a:rPr lang="kk-KZ" i="1" dirty="0"/>
              <a:t>.</a:t>
            </a:r>
            <a:r>
              <a:rPr lang="kk-KZ" dirty="0"/>
              <a:t>  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r="58900" b="17194"/>
          <a:stretch/>
        </p:blipFill>
        <p:spPr>
          <a:xfrm>
            <a:off x="4345289" y="3011987"/>
            <a:ext cx="2531720" cy="5799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8488" y="3607376"/>
            <a:ext cx="12103511" cy="67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мұнда </a:t>
            </a:r>
            <a:r>
              <a:rPr lang="kk-KZ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негізгі ұзындық, мм; </a:t>
            </a: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профильдің ауытқуы (профильдің кез келген нүктесі мен m-m базалық сызығы арасындағы қашықтық), мм.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488" y="4543647"/>
            <a:ext cx="11872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2) </a:t>
            </a:r>
            <a:r>
              <a:rPr lang="kk-KZ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Rz </a:t>
            </a:r>
            <a:r>
              <a:rPr lang="kk-KZ" i="1" dirty="0">
                <a:latin typeface="Times New Roman" panose="02020603050405020304" pitchFamily="18" charset="0"/>
                <a:ea typeface="Calibri" panose="020F0502020204030204" pitchFamily="34" charset="0"/>
              </a:rPr>
              <a:t>он нүкте бойынша профильдегі кедір-бұдырлық биіктігі – 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</a:rPr>
              <a:t>ол базалық ұзындық шегінде профильдің бес ең үлкен шығыңқы жерінің биіктігі мен профильдің бес ең үлкен ойпаты тереңдігінің орташа абсолюттік мәндерінің қосындысына тең. </a:t>
            </a:r>
            <a:endParaRPr lang="ru-RU" dirty="0"/>
          </a:p>
        </p:txBody>
      </p:sp>
      <p:pic>
        <p:nvPicPr>
          <p:cNvPr id="11" name="Рисунок 10"/>
          <p:cNvPicPr/>
          <p:nvPr/>
        </p:nvPicPr>
        <p:blipFill rotWithShape="1">
          <a:blip r:embed="rId4"/>
          <a:srcRect r="35627" b="23191"/>
          <a:stretch/>
        </p:blipFill>
        <p:spPr>
          <a:xfrm>
            <a:off x="3670271" y="5264670"/>
            <a:ext cx="3881755" cy="5131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16963" y="5965489"/>
                <a:ext cx="11846560" cy="787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kk-KZ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мұнда </a:t>
                </a:r>
                <a14:m>
                  <m:oMath xmlns:m="http://schemas.openxmlformats.org/officeDocument/2006/math">
                    <m:r>
                      <a:rPr lang="kk-KZ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𝑖𝑚𝑎𝑥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ru-RU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профильдің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ең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үлкен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бес </a:t>
                </a:r>
                <a:r>
                  <a:rPr lang="kk-KZ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шыңының (максимум) </a:t>
                </a:r>
                <a:r>
                  <a:rPr lang="ru-RU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ауытқуы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мм; </a:t>
                </a:r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     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  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𝑖𝑚𝑖𝑛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ru-RU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профильдің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ең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үлкен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бес </a:t>
                </a:r>
                <a:r>
                  <a:rPr lang="kk-KZ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ойпатының (минимум)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ауытқуы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мм. </a:t>
                </a:r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63" y="5965489"/>
                <a:ext cx="11846560" cy="787652"/>
              </a:xfrm>
              <a:prstGeom prst="rect">
                <a:avLst/>
              </a:prstGeom>
              <a:blipFill>
                <a:blip r:embed="rId5"/>
                <a:stretch>
                  <a:fillRect l="-463" t="-4651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0782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3040" y="2913845"/>
            <a:ext cx="11541760" cy="4732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Rmax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профиль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кедір-бұдырлығының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ең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үлкен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биіктігі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шығыңқы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сызық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пен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профильдің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ойпаң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сызығы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арасындағы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базалы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ұзындық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шегіндегі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қашықтық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профиль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тегіс</a:t>
            </a:r>
            <a:r>
              <a:rPr lang="kk-KZ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сіздігінің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орташа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қадамы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базалық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ұзындық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шегіндегі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рофиль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шығыңқы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қадамдарының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орташа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шығыңқы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жерлердің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орташа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қадамы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базалық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ұзындық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шегінде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орналасқан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профильдің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шығыңқы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жерлерінің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қадамдарының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орташа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Профильдің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салыстырмалы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тірек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ұзындығы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(опорная длина)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ұзындығының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ұзындыққа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k-KZ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k-K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мұнда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b="1" i="1" strike="sng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кесілген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кесінділердің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мм.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k-K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b="7683"/>
          <a:stretch/>
        </p:blipFill>
        <p:spPr>
          <a:xfrm>
            <a:off x="0" y="-162847"/>
            <a:ext cx="9941672" cy="3068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47790" y="724982"/>
            <a:ext cx="2706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/>
              <a:t>Беттің (жазықтықтың) профилограммасы</a:t>
            </a:r>
            <a:endParaRPr lang="ru-RU" b="1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r="51556" b="13152"/>
          <a:stretch/>
        </p:blipFill>
        <p:spPr>
          <a:xfrm>
            <a:off x="3701097" y="5436913"/>
            <a:ext cx="2496503" cy="70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79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794" t="11290" r="59270" b="10810"/>
          <a:stretch/>
        </p:blipFill>
        <p:spPr>
          <a:xfrm>
            <a:off x="91095" y="68826"/>
            <a:ext cx="5798427" cy="66977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958348" y="294966"/>
            <a:ext cx="60468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СССР стандартом установлены 14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классов шероховатости поверхности: 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1—3-й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классы обеспечивают обдирочной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обработкой (</a:t>
            </a:r>
            <a:r>
              <a:rPr lang="ru-RU" i="1" u="sng" dirty="0" smtClean="0">
                <a:solidFill>
                  <a:srgbClr val="000000"/>
                </a:solidFill>
                <a:latin typeface="Times New Roman" panose="02020603050405020304" pitchFamily="18" charset="0"/>
                <a:hlinkClick r:id="rId3"/>
              </a:rPr>
              <a:t>точением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i="1" u="sng" dirty="0">
                <a:solidFill>
                  <a:srgbClr val="000000"/>
                </a:solidFill>
                <a:latin typeface="Times New Roman" panose="02020603050405020304" pitchFamily="18" charset="0"/>
                <a:hlinkClick r:id="rId4"/>
              </a:rPr>
              <a:t>фрезерованием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i="1" u="sng" dirty="0">
                <a:solidFill>
                  <a:srgbClr val="000000"/>
                </a:solidFill>
                <a:latin typeface="Times New Roman" panose="02020603050405020304" pitchFamily="18" charset="0"/>
                <a:hlinkClick r:id="rId5"/>
              </a:rPr>
              <a:t>строганием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);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4—6-й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классы — получистовой обработкой;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7—9-й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классы — чистовой обработкой (</a:t>
            </a:r>
            <a:r>
              <a:rPr lang="ru-RU" i="1" u="sng" dirty="0">
                <a:solidFill>
                  <a:srgbClr val="000000"/>
                </a:solidFill>
                <a:latin typeface="Times New Roman" panose="02020603050405020304" pitchFamily="18" charset="0"/>
                <a:hlinkClick r:id="rId6"/>
              </a:rPr>
              <a:t>шлифованием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тонким точением, </a:t>
            </a:r>
            <a:r>
              <a:rPr lang="ru-RU" i="1" u="sng" dirty="0">
                <a:solidFill>
                  <a:srgbClr val="000000"/>
                </a:solidFill>
                <a:latin typeface="Times New Roman" panose="02020603050405020304" pitchFamily="18" charset="0"/>
                <a:hlinkClick r:id="rId7"/>
              </a:rPr>
              <a:t>протягиванием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i="1" u="sng" dirty="0">
                <a:solidFill>
                  <a:srgbClr val="000000"/>
                </a:solidFill>
                <a:latin typeface="Times New Roman" panose="02020603050405020304" pitchFamily="18" charset="0"/>
                <a:hlinkClick r:id="rId8"/>
              </a:rPr>
              <a:t>развёртыванием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и т.п.); 10—14-й классы — доводочной обработкой (такие, как </a:t>
            </a:r>
            <a:r>
              <a:rPr lang="ru-RU" i="1" u="sng" dirty="0">
                <a:solidFill>
                  <a:srgbClr val="000000"/>
                </a:solidFill>
                <a:latin typeface="Times New Roman" panose="02020603050405020304" pitchFamily="18" charset="0"/>
                <a:hlinkClick r:id="rId9"/>
              </a:rPr>
              <a:t>притирка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i="1" u="sng" dirty="0">
                <a:solidFill>
                  <a:srgbClr val="000000"/>
                </a:solidFill>
                <a:latin typeface="Times New Roman" panose="02020603050405020304" pitchFamily="18" charset="0"/>
                <a:hlinkClick r:id="rId10"/>
              </a:rPr>
              <a:t>суперфиниш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i="1" u="sng" dirty="0">
                <a:solidFill>
                  <a:srgbClr val="000000"/>
                </a:solidFill>
                <a:latin typeface="Times New Roman" panose="02020603050405020304" pitchFamily="18" charset="0"/>
                <a:hlinkClick r:id="rId11"/>
              </a:rPr>
              <a:t>хонингование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и др.). 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12"/>
          <a:stretch>
            <a:fillRect/>
          </a:stretch>
        </p:blipFill>
        <p:spPr>
          <a:xfrm>
            <a:off x="5958347" y="4355445"/>
            <a:ext cx="6046839" cy="149474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933767" y="3374022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Мысал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автомобильдердің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ішкі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қозғалтқышының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маңызды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бөліктерінің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кедір-бұдырлығы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мәліметтер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келтірілген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кестеде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келтірілген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265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38940" y="0"/>
            <a:ext cx="414049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Заттардың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беттік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жанасуы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(контакт</a:t>
            </a:r>
            <a:r>
              <a:rPr lang="kk-K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323" y="322005"/>
            <a:ext cx="11956026" cy="4534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Қатты денелердің үйкеліс процесін жүзеге асыру үшін беттердің байланысы немесе осы денелердің өзара әрекеттесуі қажет. Қатты заттардың беттерімен байланыста болатын құбылыстардың сипаты осы беттердің физика-механикалық, химиялық қасиеттерімен және микрогеометриясымен анықталады. </a:t>
            </a:r>
            <a:endParaRPr lang="kk-KZ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Бөлшектердің өзара байланысы сыртқы жүктеме әсерінен деформацияланатын кедір-бұдырдың шыңдары мен шығыңқы жерлерінде жүреді.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Беттердің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байланысын зерттеу кезінде И.В. Крагельский контактінің (байланыстың) номиналды, контурлы және нақты ауданын анықтады. </a:t>
            </a:r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контактінің номиналды ауданы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жанасатын заттардың номиналды өлшеміне сәйкес келеді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Алайда, қатты заттардың контактісі дискретті және </a:t>
            </a:r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нақты контакт дақтары А</a:t>
            </a:r>
            <a:r>
              <a:rPr lang="kk-KZ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бет бойынша біркелкі орналаспайды. Бұл байланысушы беттердің кедір-бұдырлығымен байланысты. Беттердің </a:t>
            </a:r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нақты жанасу алаңы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беттердің неғұрлым толық жақындасу орындарында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 дискретті шағын аудандардан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Жанасатын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ауыр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жүктеме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әсерінен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беттескен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номиналды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40%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аспайды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Жанасатын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беттердің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толқынды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дақтары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толқындардың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шыңдарында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Шегінде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нүктелері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контурмен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шектелген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осындай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контурлық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ауданды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қамтиды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аудандардың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қосындысы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контур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алаңды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құрайды.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275304" y="4856580"/>
            <a:ext cx="3126658" cy="19178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78943" y="4991730"/>
            <a:ext cx="6907906" cy="135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Денелер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беттерінің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схемасы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контактінің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номиналды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ауданы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а·в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контурлық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(А</a:t>
            </a:r>
            <a:r>
              <a:rPr lang="ru-RU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5...15%);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контактінің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нүктесінің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нақты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ауданы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0,0001...0,1%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390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152" y="5280613"/>
            <a:ext cx="36772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Эпю́р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(фр.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epure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чертёж) — чертёж, на котором пространственная фигура изображена методом нескольких (по ГОСТу трёх, но не всегда) плоскостей</a:t>
            </a:r>
            <a:r>
              <a:rPr lang="ru-RU" dirty="0">
                <a:solidFill>
                  <a:srgbClr val="4D5156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43556" y="471130"/>
            <a:ext cx="3451122" cy="44488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94678" y="0"/>
            <a:ext cx="4912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latin typeface="Times New Roman" panose="02020603050405020304" pitchFamily="18" charset="0"/>
                <a:ea typeface="Calibri" panose="020F0502020204030204" pitchFamily="34" charset="0"/>
              </a:rPr>
              <a:t>Қалдық кернеулер (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остаточные напряжения</a:t>
            </a:r>
            <a:r>
              <a:rPr lang="kk-KZ" b="1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85419" y="450647"/>
            <a:ext cx="8288594" cy="625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Сыртқы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жүктемелердің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металға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әсер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етуі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нәтижесінде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кристалдық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тордағы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атомдардың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орналасуы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кинетикалық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энергияның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минималды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деңгейінен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асып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тордың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құрылымын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бұзады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материалдың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белгілі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өзгеріс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күйіне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әкеледі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Жүктемені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алғаннан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кейін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атомдардың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бөлігі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ғана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бастапқы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позицияда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болады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ал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қалғандары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ығысады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соның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салдарынан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қалдық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кернеулік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пайда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болады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Қалдық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оған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сыртқы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күш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әсері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болмаған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кезде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денеде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болатын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кереулік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аталады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кернеуліктің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болуы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температурасының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біркелкі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болмауына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қыздыру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немесе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салқындату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кезінде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басқа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тығыздығы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бар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жаңа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құрылымдардың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қосылыстардың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пайда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болуына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т. б.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байланысты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Кернеулер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қалдық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кернеулер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үшінші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терге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бөлінеді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түрдегі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қалдық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кернеулер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өлшемдері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өлшемдеріне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келетін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шекараларында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теңеседі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параллель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қабаттарда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типтегі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кернеулер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бетке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перпендикуляр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өзгереді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кернеулер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аталатын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типтегі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кернеулер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кристаллиттердің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кристаллиттер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көлеміне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келетін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аудандарды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жылжымалы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мозаикалық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блоктарының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Үшінші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түрдегі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қалдық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кернеулер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субмикроскопиялық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өзгереді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жылжымалы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жазықтықтардағы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 б.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мозаикалық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блоктарының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шекараларында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атомдардың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шағын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топтарында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шоғырланады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603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2119" t="37278" r="47814" b="20075"/>
          <a:stretch/>
        </p:blipFill>
        <p:spPr>
          <a:xfrm>
            <a:off x="108482" y="2309093"/>
            <a:ext cx="3480293" cy="41603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88775" y="2134029"/>
            <a:ext cx="497512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Игорь Викторович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Крагельский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(1908-1989) - физик,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үйкеліс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молекулалық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механикалық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теориясының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қатты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денелердің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тозуының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шаршау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теориясының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авторы.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И.В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Крагельский-20-дан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астам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өнертабыстың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300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жарияланымның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оның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ішінде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монографияның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авторы,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олардың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көпшілігі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шетелде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(Англия, Германия, Италия, Венгрия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т. б.),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Д.Н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Гаркуновпен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бірге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kk-KZ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Сайланбалы ауысым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Избирательный перенос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ашылуының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авторы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kk-KZ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Сайланбалы ауысым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екі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дене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жанасу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аймағында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ығысуға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кедергісі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аз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жұқа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тотықпайтын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металл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қабықшалардың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(пленки)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түзілуіне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байланысты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тозуға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қарсы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эффект.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8482" y="222493"/>
            <a:ext cx="11572567" cy="1855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№1 </a:t>
            </a:r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дәрісті еске түсіру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Триботехниканың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дамуына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үлкен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үлес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қосқан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ғалымдар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С.Б.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Айнбиндер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В.А. Белый, Ф.П.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Боуден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Д.Н. Браун, Д.Н. Гаркунов; Б.В. Дерягин, Ю.Н. Дроздов, Ю.А. Евдокимов, А.Ю.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Ишлинский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И.В.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Крагельский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Н.М.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Михин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М.А. Левитин, К.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Ипрамов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А.С.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Проников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П.А.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Ребиндер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Д.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Тейбор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М.Н.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Хрущов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А.В.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Чичинадзе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т.б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рагельский И.В. Трение и изно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110" y="2134029"/>
            <a:ext cx="24669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9497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1117</Words>
  <Application>Microsoft Office PowerPoint</Application>
  <PresentationFormat>Широкоэкранный</PresentationFormat>
  <Paragraphs>67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Arial</vt:lpstr>
      <vt:lpstr>Calibri</vt:lpstr>
      <vt:lpstr>Calibri Light</vt:lpstr>
      <vt:lpstr>Cambria Math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Star</dc:creator>
  <cp:lastModifiedBy>Star</cp:lastModifiedBy>
  <cp:revision>87</cp:revision>
  <dcterms:created xsi:type="dcterms:W3CDTF">2021-09-14T17:56:37Z</dcterms:created>
  <dcterms:modified xsi:type="dcterms:W3CDTF">2021-09-15T09:54:22Z</dcterms:modified>
</cp:coreProperties>
</file>