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68" r:id="rId3"/>
    <p:sldId id="267" r:id="rId4"/>
    <p:sldId id="269" r:id="rId5"/>
    <p:sldId id="27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78"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9EDBDF-95A0-4004-BB56-4CB925BDDA35}"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A2429FF6-806A-4C6A-A05A-A418C79339D2}">
      <dgm:prSet phldrT="[Текст]" custT="1"/>
      <dgm:spPr/>
      <dgm:t>
        <a:bodyPr/>
        <a:lstStyle/>
        <a:p>
          <a:r>
            <a:rPr lang="ru-RU" sz="2800" b="1" dirty="0" err="1">
              <a:solidFill>
                <a:schemeClr val="bg1"/>
              </a:solidFill>
              <a:latin typeface="Times New Roman" panose="02020603050405020304" pitchFamily="18" charset="0"/>
              <a:cs typeface="Times New Roman" panose="02020603050405020304" pitchFamily="18" charset="0"/>
            </a:rPr>
            <a:t>Ақпараттандыру</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және</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онымен</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тікелей</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байланысты</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адам</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қызметінің</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барлық</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салаларын</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компьютерлендіру</a:t>
          </a:r>
          <a:r>
            <a:rPr lang="ru-RU" sz="2800" b="1" dirty="0">
              <a:solidFill>
                <a:schemeClr val="bg1"/>
              </a:solidFill>
              <a:latin typeface="Times New Roman" panose="02020603050405020304" pitchFamily="18" charset="0"/>
              <a:cs typeface="Times New Roman" panose="02020603050405020304" pitchFamily="18" charset="0"/>
            </a:rPr>
            <a:t> </a:t>
          </a:r>
          <a:r>
            <a:rPr lang="ru-RU" sz="2800" b="1" dirty="0" err="1">
              <a:solidFill>
                <a:schemeClr val="bg1"/>
              </a:solidFill>
              <a:latin typeface="Times New Roman" panose="02020603050405020304" pitchFamily="18" charset="0"/>
              <a:cs typeface="Times New Roman" panose="02020603050405020304" pitchFamily="18" charset="0"/>
            </a:rPr>
            <a:t>мәселесі</a:t>
          </a:r>
          <a:endParaRPr lang="ru-RU" sz="2800" dirty="0">
            <a:solidFill>
              <a:schemeClr val="bg1"/>
            </a:solidFill>
          </a:endParaRPr>
        </a:p>
      </dgm:t>
    </dgm:pt>
    <dgm:pt modelId="{02546642-832B-4FAD-BED3-86970B4A27C3}" type="parTrans" cxnId="{D758B11B-C7EC-45E8-9640-BA021CBE047F}">
      <dgm:prSet/>
      <dgm:spPr/>
      <dgm:t>
        <a:bodyPr/>
        <a:lstStyle/>
        <a:p>
          <a:endParaRPr lang="ru-RU"/>
        </a:p>
      </dgm:t>
    </dgm:pt>
    <dgm:pt modelId="{2C82A0F2-2984-4862-BF90-2556F5897EF4}" type="sibTrans" cxnId="{D758B11B-C7EC-45E8-9640-BA021CBE047F}">
      <dgm:prSet/>
      <dgm:spPr/>
      <dgm:t>
        <a:bodyPr/>
        <a:lstStyle/>
        <a:p>
          <a:endParaRPr lang="ru-RU"/>
        </a:p>
      </dgm:t>
    </dgm:pt>
    <dgm:pt modelId="{6B168F7C-8012-4111-9116-B60DD9387A2F}">
      <dgm:prSet phldrT="[Текст]" custT="1"/>
      <dgm:spPr/>
      <dgm:t>
        <a:bodyPr/>
        <a:lstStyle/>
        <a:p>
          <a:r>
            <a:rPr lang="ru-RU" sz="2600" b="1" dirty="0" err="1">
              <a:latin typeface="Times New Roman" panose="02020603050405020304" pitchFamily="18" charset="0"/>
              <a:cs typeface="Times New Roman" panose="02020603050405020304" pitchFamily="18" charset="0"/>
            </a:rPr>
            <a:t>Біріншіден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компьютердің</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орасан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зор</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техникалық</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және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эксплуатациялық</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мүмкіндіктері</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бұрын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қолданылған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техникалық</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оқу</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құралдарымен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салыстыруға</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келмейтін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дидактикалық</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материалды</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алып</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жүреді</a:t>
          </a:r>
          <a:r>
            <a:rPr lang="ru-RU" sz="2600" b="1" dirty="0">
              <a:latin typeface="Times New Roman" panose="02020603050405020304" pitchFamily="18" charset="0"/>
              <a:cs typeface="Times New Roman" panose="02020603050405020304" pitchFamily="18" charset="0"/>
            </a:rPr>
            <a:t>, оны </a:t>
          </a:r>
          <a:r>
            <a:rPr lang="ru-RU" sz="2600" b="1" dirty="0" err="1">
              <a:latin typeface="Times New Roman" panose="02020603050405020304" pitchFamily="18" charset="0"/>
              <a:cs typeface="Times New Roman" panose="02020603050405020304" pitchFamily="18" charset="0"/>
            </a:rPr>
            <a:t>оқу</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процесінде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жүзеге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асыруға</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болады</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және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жүзеге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асыру</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қажет</a:t>
          </a:r>
          <a:r>
            <a:rPr lang="ru-RU" sz="2600" b="1" dirty="0">
              <a:latin typeface="Times New Roman" panose="02020603050405020304" pitchFamily="18" charset="0"/>
              <a:cs typeface="Times New Roman" panose="02020603050405020304" pitchFamily="18" charset="0"/>
            </a:rPr>
            <a:t>. </a:t>
          </a:r>
        </a:p>
      </dgm:t>
    </dgm:pt>
    <dgm:pt modelId="{0FE3C3BC-60EF-4C48-AFC8-A039CCCBF712}" type="parTrans" cxnId="{EDD6E876-5320-4786-8AAB-141A2875C327}">
      <dgm:prSet/>
      <dgm:spPr/>
      <dgm:t>
        <a:bodyPr/>
        <a:lstStyle/>
        <a:p>
          <a:endParaRPr lang="ru-RU"/>
        </a:p>
      </dgm:t>
    </dgm:pt>
    <dgm:pt modelId="{E6BB7EC4-1C60-4028-B77D-8C6B45894AE5}" type="sibTrans" cxnId="{EDD6E876-5320-4786-8AAB-141A2875C327}">
      <dgm:prSet/>
      <dgm:spPr/>
      <dgm:t>
        <a:bodyPr/>
        <a:lstStyle/>
        <a:p>
          <a:endParaRPr lang="ru-RU"/>
        </a:p>
      </dgm:t>
    </dgm:pt>
    <dgm:pt modelId="{4F4909AF-1BD0-4072-A35D-EB7BFC584EDB}">
      <dgm:prSet custT="1"/>
      <dgm:spPr/>
      <dgm:t>
        <a:bodyPr/>
        <a:lstStyle/>
        <a:p>
          <a:r>
            <a:rPr lang="ru-RU" sz="2600" b="1" dirty="0" err="1">
              <a:latin typeface="Times New Roman" panose="02020603050405020304" pitchFamily="18" charset="0"/>
              <a:cs typeface="Times New Roman" panose="02020603050405020304" pitchFamily="18" charset="0"/>
            </a:rPr>
            <a:t>Екіншіден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ғылыми-техникалық</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прогрестің</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шынайы</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тиімділігі</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және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компьютерлерді</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кеңінен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қолдану</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оның</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ең</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жарқын</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көріністерінің</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бірі</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болып</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табылады</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шешуші</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дәрежеде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заманауи</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талаптар</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деңгейінде</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кадрларды</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дайындауға</a:t>
          </a:r>
          <a:r>
            <a:rPr lang="ru-RU" sz="2600" b="1" dirty="0">
              <a:latin typeface="Times New Roman" panose="02020603050405020304" pitchFamily="18" charset="0"/>
              <a:cs typeface="Times New Roman" panose="02020603050405020304" pitchFamily="18" charset="0"/>
            </a:rPr>
            <a:t> </a:t>
          </a:r>
          <a:r>
            <a:rPr lang="ru-RU" sz="2600" b="1" dirty="0" err="1">
              <a:latin typeface="Times New Roman" panose="02020603050405020304" pitchFamily="18" charset="0"/>
              <a:cs typeface="Times New Roman" panose="02020603050405020304" pitchFamily="18" charset="0"/>
            </a:rPr>
            <a:t>байланысты</a:t>
          </a:r>
          <a:r>
            <a:rPr lang="ru-RU" sz="2600" b="1" dirty="0">
              <a:latin typeface="Times New Roman" panose="02020603050405020304" pitchFamily="18" charset="0"/>
              <a:cs typeface="Times New Roman" panose="02020603050405020304" pitchFamily="18" charset="0"/>
            </a:rPr>
            <a:t>. </a:t>
          </a:r>
          <a:endParaRPr lang="ru-RU" sz="2600" b="1" dirty="0">
            <a:solidFill>
              <a:schemeClr val="bg1">
                <a:lumMod val="95000"/>
              </a:schemeClr>
            </a:solidFill>
            <a:latin typeface="Times New Roman" panose="02020603050405020304" pitchFamily="18" charset="0"/>
            <a:cs typeface="Times New Roman" panose="02020603050405020304" pitchFamily="18" charset="0"/>
          </a:endParaRPr>
        </a:p>
      </dgm:t>
    </dgm:pt>
    <dgm:pt modelId="{9432B3E2-4F21-4B44-B47E-6B25DA725F2F}" type="parTrans" cxnId="{A23F8850-7C50-4028-9D5C-7FA2CAA865B7}">
      <dgm:prSet/>
      <dgm:spPr/>
      <dgm:t>
        <a:bodyPr/>
        <a:lstStyle/>
        <a:p>
          <a:endParaRPr lang="ru-RU"/>
        </a:p>
      </dgm:t>
    </dgm:pt>
    <dgm:pt modelId="{372A0D7A-6EF7-49D8-A379-0F6A0EE4E91B}" type="sibTrans" cxnId="{A23F8850-7C50-4028-9D5C-7FA2CAA865B7}">
      <dgm:prSet/>
      <dgm:spPr/>
      <dgm:t>
        <a:bodyPr/>
        <a:lstStyle/>
        <a:p>
          <a:endParaRPr lang="ru-RU"/>
        </a:p>
      </dgm:t>
    </dgm:pt>
    <dgm:pt modelId="{AA89483A-898B-4193-A643-300B76E781CC}" type="pres">
      <dgm:prSet presAssocID="{469EDBDF-95A0-4004-BB56-4CB925BDDA35}" presName="composite" presStyleCnt="0">
        <dgm:presLayoutVars>
          <dgm:chMax val="1"/>
          <dgm:dir/>
          <dgm:resizeHandles val="exact"/>
        </dgm:presLayoutVars>
      </dgm:prSet>
      <dgm:spPr/>
    </dgm:pt>
    <dgm:pt modelId="{854F808A-3274-406C-AD6D-BB3124F04984}" type="pres">
      <dgm:prSet presAssocID="{A2429FF6-806A-4C6A-A05A-A418C79339D2}" presName="roof" presStyleLbl="dkBgShp" presStyleIdx="0" presStyleCnt="2" custScaleY="54944" custLinFactNeighborX="-1721" custLinFactNeighborY="-11264"/>
      <dgm:spPr/>
    </dgm:pt>
    <dgm:pt modelId="{895EF5F2-7646-48B1-BEED-9020C8FF7D75}" type="pres">
      <dgm:prSet presAssocID="{A2429FF6-806A-4C6A-A05A-A418C79339D2}" presName="pillars" presStyleCnt="0"/>
      <dgm:spPr/>
    </dgm:pt>
    <dgm:pt modelId="{567D6D41-F7CC-459E-A7AC-6EC63FEF7A23}" type="pres">
      <dgm:prSet presAssocID="{A2429FF6-806A-4C6A-A05A-A418C79339D2}" presName="pillar1" presStyleLbl="node1" presStyleIdx="0" presStyleCnt="2" custScaleY="104226" custLinFactNeighborY="-3251">
        <dgm:presLayoutVars>
          <dgm:bulletEnabled val="1"/>
        </dgm:presLayoutVars>
      </dgm:prSet>
      <dgm:spPr/>
    </dgm:pt>
    <dgm:pt modelId="{CC3B989A-B289-4438-B347-FAA94FA3B9EC}" type="pres">
      <dgm:prSet presAssocID="{4F4909AF-1BD0-4072-A35D-EB7BFC584EDB}" presName="pillarX" presStyleLbl="node1" presStyleIdx="1" presStyleCnt="2" custScaleX="77934" custScaleY="114611">
        <dgm:presLayoutVars>
          <dgm:bulletEnabled val="1"/>
        </dgm:presLayoutVars>
      </dgm:prSet>
      <dgm:spPr/>
    </dgm:pt>
    <dgm:pt modelId="{B47A71F8-5093-47EB-B53C-8FB510F28D0C}" type="pres">
      <dgm:prSet presAssocID="{A2429FF6-806A-4C6A-A05A-A418C79339D2}" presName="base" presStyleLbl="dkBgShp" presStyleIdx="1" presStyleCnt="2"/>
      <dgm:spPr/>
    </dgm:pt>
  </dgm:ptLst>
  <dgm:cxnLst>
    <dgm:cxn modelId="{356EE81A-8788-44FD-916D-34F9D1F18851}" type="presOf" srcId="{4F4909AF-1BD0-4072-A35D-EB7BFC584EDB}" destId="{CC3B989A-B289-4438-B347-FAA94FA3B9EC}" srcOrd="0" destOrd="0" presId="urn:microsoft.com/office/officeart/2005/8/layout/hList3"/>
    <dgm:cxn modelId="{D758B11B-C7EC-45E8-9640-BA021CBE047F}" srcId="{469EDBDF-95A0-4004-BB56-4CB925BDDA35}" destId="{A2429FF6-806A-4C6A-A05A-A418C79339D2}" srcOrd="0" destOrd="0" parTransId="{02546642-832B-4FAD-BED3-86970B4A27C3}" sibTransId="{2C82A0F2-2984-4862-BF90-2556F5897EF4}"/>
    <dgm:cxn modelId="{1AA79A2B-FAFC-4A94-90F9-749D5655BD4E}" type="presOf" srcId="{A2429FF6-806A-4C6A-A05A-A418C79339D2}" destId="{854F808A-3274-406C-AD6D-BB3124F04984}" srcOrd="0" destOrd="0" presId="urn:microsoft.com/office/officeart/2005/8/layout/hList3"/>
    <dgm:cxn modelId="{00B5F54A-102F-4432-814B-B8B6AB64A34D}" type="presOf" srcId="{6B168F7C-8012-4111-9116-B60DD9387A2F}" destId="{567D6D41-F7CC-459E-A7AC-6EC63FEF7A23}" srcOrd="0" destOrd="0" presId="urn:microsoft.com/office/officeart/2005/8/layout/hList3"/>
    <dgm:cxn modelId="{A23F8850-7C50-4028-9D5C-7FA2CAA865B7}" srcId="{A2429FF6-806A-4C6A-A05A-A418C79339D2}" destId="{4F4909AF-1BD0-4072-A35D-EB7BFC584EDB}" srcOrd="1" destOrd="0" parTransId="{9432B3E2-4F21-4B44-B47E-6B25DA725F2F}" sibTransId="{372A0D7A-6EF7-49D8-A379-0F6A0EE4E91B}"/>
    <dgm:cxn modelId="{EDD6E876-5320-4786-8AAB-141A2875C327}" srcId="{A2429FF6-806A-4C6A-A05A-A418C79339D2}" destId="{6B168F7C-8012-4111-9116-B60DD9387A2F}" srcOrd="0" destOrd="0" parTransId="{0FE3C3BC-60EF-4C48-AFC8-A039CCCBF712}" sibTransId="{E6BB7EC4-1C60-4028-B77D-8C6B45894AE5}"/>
    <dgm:cxn modelId="{DE7D52DD-D2F4-412C-9697-D3AF746FE6C7}" type="presOf" srcId="{469EDBDF-95A0-4004-BB56-4CB925BDDA35}" destId="{AA89483A-898B-4193-A643-300B76E781CC}" srcOrd="0" destOrd="0" presId="urn:microsoft.com/office/officeart/2005/8/layout/hList3"/>
    <dgm:cxn modelId="{428EA193-92C5-44F0-8BEC-A5E4EB4BC434}" type="presParOf" srcId="{AA89483A-898B-4193-A643-300B76E781CC}" destId="{854F808A-3274-406C-AD6D-BB3124F04984}" srcOrd="0" destOrd="0" presId="urn:microsoft.com/office/officeart/2005/8/layout/hList3"/>
    <dgm:cxn modelId="{D4BBEA27-3C1D-4751-A032-D8AAC45752DA}" type="presParOf" srcId="{AA89483A-898B-4193-A643-300B76E781CC}" destId="{895EF5F2-7646-48B1-BEED-9020C8FF7D75}" srcOrd="1" destOrd="0" presId="urn:microsoft.com/office/officeart/2005/8/layout/hList3"/>
    <dgm:cxn modelId="{1833B9CC-FD81-4F37-966E-7E4088CB29FF}" type="presParOf" srcId="{895EF5F2-7646-48B1-BEED-9020C8FF7D75}" destId="{567D6D41-F7CC-459E-A7AC-6EC63FEF7A23}" srcOrd="0" destOrd="0" presId="urn:microsoft.com/office/officeart/2005/8/layout/hList3"/>
    <dgm:cxn modelId="{1EB9288C-922D-4487-A89C-FBE4ECD0597C}" type="presParOf" srcId="{895EF5F2-7646-48B1-BEED-9020C8FF7D75}" destId="{CC3B989A-B289-4438-B347-FAA94FA3B9EC}" srcOrd="1" destOrd="0" presId="urn:microsoft.com/office/officeart/2005/8/layout/hList3"/>
    <dgm:cxn modelId="{A3A42302-C614-435A-A438-80CC1B10B757}" type="presParOf" srcId="{AA89483A-898B-4193-A643-300B76E781CC}" destId="{B47A71F8-5093-47EB-B53C-8FB510F28D0C}"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7F9EB6-6742-4FA2-B35A-E5327A0004C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78F133B7-15DB-4FED-B826-EEB87A48A582}">
      <dgm:prSet phldrT="[Текст]" custT="1"/>
      <dgm:spPr/>
      <dgm:t>
        <a:bodyPr/>
        <a:lstStyle/>
        <a:p>
          <a:pPr algn="ctr"/>
          <a:r>
            <a:rPr lang="kk-KZ" sz="2600" b="1" dirty="0">
              <a:latin typeface="Times New Roman" panose="02020603050405020304" pitchFamily="18" charset="0"/>
              <a:cs typeface="Times New Roman" panose="02020603050405020304" pitchFamily="18" charset="0"/>
            </a:rPr>
            <a:t>Компьютерлердің оқу үдерісіне енуі дәстүрлі әдістермен ойға келмейтін және мүмкін емес жұмыстың көптеген жаңа түрлерін өмірге әкелді. Гипермәтіндік негізде нақты оқулықтардың, мультимедиялық анықтамалықтар мен энциклопедиялардың пайда болуы, аудиториядан бастап Интернетке дейін әртүрлі масштабта желілік коммуникацияларды ұйымдастыру мүмкіндігі, интерактивті оқыту бағдарламалары мен тренажерларды құру – осының бәрі бірге студенттерге арналған оқу іс-әрекеттерінің ауқымы, олардың тартымдылығы оқу процесінің келбетін толығымен өзгертеді</a:t>
          </a:r>
          <a:endParaRPr lang="ru-RU" sz="2600" b="1" dirty="0">
            <a:solidFill>
              <a:schemeClr val="bg1">
                <a:lumMod val="95000"/>
              </a:schemeClr>
            </a:solidFill>
            <a:latin typeface="Times New Roman" panose="02020603050405020304" pitchFamily="18" charset="0"/>
            <a:cs typeface="Times New Roman" panose="02020603050405020304" pitchFamily="18" charset="0"/>
          </a:endParaRPr>
        </a:p>
      </dgm:t>
    </dgm:pt>
    <dgm:pt modelId="{0D10CF45-781B-46D2-B4A9-BD02D845C6F2}" type="sibTrans" cxnId="{6C0160F5-9870-449D-99C3-FE9442ACA9C9}">
      <dgm:prSet/>
      <dgm:spPr/>
      <dgm:t>
        <a:bodyPr/>
        <a:lstStyle/>
        <a:p>
          <a:endParaRPr lang="ru-RU"/>
        </a:p>
      </dgm:t>
    </dgm:pt>
    <dgm:pt modelId="{A02E65B5-3FB4-4C21-91D7-75D78D8E1049}" type="parTrans" cxnId="{6C0160F5-9870-449D-99C3-FE9442ACA9C9}">
      <dgm:prSet/>
      <dgm:spPr/>
      <dgm:t>
        <a:bodyPr/>
        <a:lstStyle/>
        <a:p>
          <a:endParaRPr lang="ru-RU"/>
        </a:p>
      </dgm:t>
    </dgm:pt>
    <dgm:pt modelId="{3E87E74E-9814-4B30-B9A2-4BE4D8374CBE}" type="pres">
      <dgm:prSet presAssocID="{C97F9EB6-6742-4FA2-B35A-E5327A0004C7}" presName="linear" presStyleCnt="0">
        <dgm:presLayoutVars>
          <dgm:dir/>
          <dgm:animLvl val="lvl"/>
          <dgm:resizeHandles val="exact"/>
        </dgm:presLayoutVars>
      </dgm:prSet>
      <dgm:spPr/>
    </dgm:pt>
    <dgm:pt modelId="{73E8A1C4-9129-4DE4-AA09-317DAD643417}" type="pres">
      <dgm:prSet presAssocID="{78F133B7-15DB-4FED-B826-EEB87A48A582}" presName="parentLin" presStyleCnt="0"/>
      <dgm:spPr/>
    </dgm:pt>
    <dgm:pt modelId="{0027FFC1-AA70-42EA-9963-E4792922E2B3}" type="pres">
      <dgm:prSet presAssocID="{78F133B7-15DB-4FED-B826-EEB87A48A582}" presName="parentLeftMargin" presStyleLbl="node1" presStyleIdx="0" presStyleCnt="1"/>
      <dgm:spPr/>
    </dgm:pt>
    <dgm:pt modelId="{A8490E12-1AAA-4BDF-B32C-961A16EF6E52}" type="pres">
      <dgm:prSet presAssocID="{78F133B7-15DB-4FED-B826-EEB87A48A582}" presName="parentText" presStyleLbl="node1" presStyleIdx="0" presStyleCnt="1" custScaleX="137721" custScaleY="210211" custLinFactNeighborX="5599" custLinFactNeighborY="-8141">
        <dgm:presLayoutVars>
          <dgm:chMax val="0"/>
          <dgm:bulletEnabled val="1"/>
        </dgm:presLayoutVars>
      </dgm:prSet>
      <dgm:spPr/>
    </dgm:pt>
    <dgm:pt modelId="{289931F4-015E-4C57-AF47-96107F388CCA}" type="pres">
      <dgm:prSet presAssocID="{78F133B7-15DB-4FED-B826-EEB87A48A582}" presName="negativeSpace" presStyleCnt="0"/>
      <dgm:spPr/>
    </dgm:pt>
    <dgm:pt modelId="{30A7A78E-31AE-4895-8C6A-E293C18CA25E}" type="pres">
      <dgm:prSet presAssocID="{78F133B7-15DB-4FED-B826-EEB87A48A582}" presName="childText" presStyleLbl="conFgAcc1" presStyleIdx="0" presStyleCnt="1" custLinFactNeighborY="-31358">
        <dgm:presLayoutVars>
          <dgm:bulletEnabled val="1"/>
        </dgm:presLayoutVars>
      </dgm:prSet>
      <dgm:spPr/>
    </dgm:pt>
  </dgm:ptLst>
  <dgm:cxnLst>
    <dgm:cxn modelId="{F36AB823-A292-49ED-85D5-1B681A83B7D1}" type="presOf" srcId="{C97F9EB6-6742-4FA2-B35A-E5327A0004C7}" destId="{3E87E74E-9814-4B30-B9A2-4BE4D8374CBE}" srcOrd="0" destOrd="0" presId="urn:microsoft.com/office/officeart/2005/8/layout/list1"/>
    <dgm:cxn modelId="{7141F7A6-8CB4-4595-B3D4-238F8AE87616}" type="presOf" srcId="{78F133B7-15DB-4FED-B826-EEB87A48A582}" destId="{0027FFC1-AA70-42EA-9963-E4792922E2B3}" srcOrd="0" destOrd="0" presId="urn:microsoft.com/office/officeart/2005/8/layout/list1"/>
    <dgm:cxn modelId="{6C0160F5-9870-449D-99C3-FE9442ACA9C9}" srcId="{C97F9EB6-6742-4FA2-B35A-E5327A0004C7}" destId="{78F133B7-15DB-4FED-B826-EEB87A48A582}" srcOrd="0" destOrd="0" parTransId="{A02E65B5-3FB4-4C21-91D7-75D78D8E1049}" sibTransId="{0D10CF45-781B-46D2-B4A9-BD02D845C6F2}"/>
    <dgm:cxn modelId="{0B1AF9F9-8E62-463F-803C-2F9247B84BF4}" type="presOf" srcId="{78F133B7-15DB-4FED-B826-EEB87A48A582}" destId="{A8490E12-1AAA-4BDF-B32C-961A16EF6E52}" srcOrd="1" destOrd="0" presId="urn:microsoft.com/office/officeart/2005/8/layout/list1"/>
    <dgm:cxn modelId="{0EAE7F93-8D4C-430F-9B7B-AA48CA6653FB}" type="presParOf" srcId="{3E87E74E-9814-4B30-B9A2-4BE4D8374CBE}" destId="{73E8A1C4-9129-4DE4-AA09-317DAD643417}" srcOrd="0" destOrd="0" presId="urn:microsoft.com/office/officeart/2005/8/layout/list1"/>
    <dgm:cxn modelId="{01F33DF5-7C74-4603-B359-B4E627B99993}" type="presParOf" srcId="{73E8A1C4-9129-4DE4-AA09-317DAD643417}" destId="{0027FFC1-AA70-42EA-9963-E4792922E2B3}" srcOrd="0" destOrd="0" presId="urn:microsoft.com/office/officeart/2005/8/layout/list1"/>
    <dgm:cxn modelId="{43D75F7F-4901-4C53-B3F9-D9EAD98BA37E}" type="presParOf" srcId="{73E8A1C4-9129-4DE4-AA09-317DAD643417}" destId="{A8490E12-1AAA-4BDF-B32C-961A16EF6E52}" srcOrd="1" destOrd="0" presId="urn:microsoft.com/office/officeart/2005/8/layout/list1"/>
    <dgm:cxn modelId="{2A1E0680-31DE-44EF-8825-B216BDD6616E}" type="presParOf" srcId="{3E87E74E-9814-4B30-B9A2-4BE4D8374CBE}" destId="{289931F4-015E-4C57-AF47-96107F388CCA}" srcOrd="1" destOrd="0" presId="urn:microsoft.com/office/officeart/2005/8/layout/list1"/>
    <dgm:cxn modelId="{C80CB2D5-A911-46AA-B4B1-12AD6D329AA0}" type="presParOf" srcId="{3E87E74E-9814-4B30-B9A2-4BE4D8374CBE}" destId="{30A7A78E-31AE-4895-8C6A-E293C18CA25E}"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2B5264-BA1C-4AB0-9BEC-BF5495FB255C}"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ru-RU"/>
        </a:p>
      </dgm:t>
    </dgm:pt>
    <dgm:pt modelId="{CFBA7DA3-AA28-4050-8E85-C1506E86D9D2}">
      <dgm:prSet phldrT="[Текст]" custT="1"/>
      <dgm:spPr/>
      <dgm:t>
        <a:bodyPr/>
        <a:lstStyle/>
        <a:p>
          <a:r>
            <a:rPr lang="ru-RU" sz="2400" b="1" dirty="0">
              <a:latin typeface="Times New Roman" panose="02020603050405020304" pitchFamily="18" charset="0"/>
              <a:cs typeface="Times New Roman" panose="02020603050405020304" pitchFamily="18" charset="0"/>
            </a:rPr>
            <a:t>1) </a:t>
          </a:r>
          <a:r>
            <a:rPr lang="ru-RU" sz="2400" b="1" dirty="0" err="1">
              <a:latin typeface="Times New Roman" panose="02020603050405020304" pitchFamily="18" charset="0"/>
              <a:cs typeface="Times New Roman" panose="02020603050405020304" pitchFamily="18" charset="0"/>
            </a:rPr>
            <a:t>білім</a:t>
          </a:r>
          <a:r>
            <a:rPr lang="ru-RU" sz="2400" b="1" dirty="0">
              <a:latin typeface="Times New Roman" panose="02020603050405020304" pitchFamily="18" charset="0"/>
              <a:cs typeface="Times New Roman" panose="02020603050405020304" pitchFamily="18" charset="0"/>
            </a:rPr>
            <a:t> беру </a:t>
          </a:r>
          <a:r>
            <a:rPr lang="ru-RU" sz="2400" b="1" dirty="0" err="1">
              <a:latin typeface="Times New Roman" panose="02020603050405020304" pitchFamily="18" charset="0"/>
              <a:cs typeface="Times New Roman" panose="02020603050405020304" pitchFamily="18" charset="0"/>
            </a:rPr>
            <a:t>қызметінде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ақпаратты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түсінуді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түсіндіруді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жіктеуді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талдауды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өңдеуді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синтездеуді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ұсынуды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тіркеуді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және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қолдануды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қамтитын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білім</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алушылар</a:t>
          </a:r>
          <a:r>
            <a:rPr lang="ru-RU" sz="2400" b="1" dirty="0">
              <a:latin typeface="Times New Roman" panose="02020603050405020304" pitchFamily="18" charset="0"/>
              <a:cs typeface="Times New Roman" panose="02020603050405020304" pitchFamily="18" charset="0"/>
            </a:rPr>
            <a:t> мен </a:t>
          </a:r>
          <a:r>
            <a:rPr lang="ru-RU" sz="2400" b="1" dirty="0" err="1">
              <a:latin typeface="Times New Roman" panose="02020603050405020304" pitchFamily="18" charset="0"/>
              <a:cs typeface="Times New Roman" panose="02020603050405020304" pitchFamily="18" charset="0"/>
            </a:rPr>
            <a:t>студенттердің</a:t>
          </a:r>
          <a:r>
            <a:rPr lang="ru-RU" sz="2400" b="1" dirty="0">
              <a:latin typeface="Times New Roman" panose="02020603050405020304" pitchFamily="18" charset="0"/>
              <a:cs typeface="Times New Roman" panose="02020603050405020304" pitchFamily="18" charset="0"/>
            </a:rPr>
            <a:t> информатика </a:t>
          </a:r>
          <a:r>
            <a:rPr lang="ru-RU" sz="2400" b="1" dirty="0" err="1">
              <a:latin typeface="Times New Roman" panose="02020603050405020304" pitchFamily="18" charset="0"/>
              <a:cs typeface="Times New Roman" panose="02020603050405020304" pitchFamily="18" charset="0"/>
            </a:rPr>
            <a:t>саласындағы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дағдылар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кешенін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дамыту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үшін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әдістемелік</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қамтамасыз</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етуді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құру</a:t>
          </a:r>
          <a:r>
            <a:rPr lang="ru-RU" sz="2400" b="1" dirty="0">
              <a:latin typeface="Times New Roman" panose="02020603050405020304" pitchFamily="18" charset="0"/>
              <a:cs typeface="Times New Roman" panose="02020603050405020304" pitchFamily="18" charset="0"/>
            </a:rPr>
            <a:t>;</a:t>
          </a:r>
          <a:endParaRPr lang="ru-RU" sz="2400" b="1" dirty="0">
            <a:solidFill>
              <a:schemeClr val="bg1"/>
            </a:solidFill>
            <a:latin typeface="Times New Roman" panose="02020603050405020304" pitchFamily="18" charset="0"/>
            <a:cs typeface="Times New Roman" panose="02020603050405020304" pitchFamily="18" charset="0"/>
          </a:endParaRPr>
        </a:p>
      </dgm:t>
    </dgm:pt>
    <dgm:pt modelId="{38CE93BD-9584-4E16-B53E-B73A2B2719F0}" type="parTrans" cxnId="{A941A89A-7FC0-4199-8E98-34E21F6430F1}">
      <dgm:prSet/>
      <dgm:spPr/>
      <dgm:t>
        <a:bodyPr/>
        <a:lstStyle/>
        <a:p>
          <a:endParaRPr lang="ru-RU"/>
        </a:p>
      </dgm:t>
    </dgm:pt>
    <dgm:pt modelId="{F9C7023F-7FAF-4540-9512-2B5B4B606872}" type="sibTrans" cxnId="{A941A89A-7FC0-4199-8E98-34E21F6430F1}">
      <dgm:prSet/>
      <dgm:spPr/>
      <dgm:t>
        <a:bodyPr/>
        <a:lstStyle/>
        <a:p>
          <a:endParaRPr lang="ru-RU"/>
        </a:p>
      </dgm:t>
    </dgm:pt>
    <dgm:pt modelId="{9330C0DA-58CF-46D0-8FE1-3701504645BE}">
      <dgm:prSet phldrT="[Текст]" custT="1"/>
      <dgm:spPr/>
      <dgm:t>
        <a:bodyPr/>
        <a:lstStyle/>
        <a:p>
          <a:r>
            <a:rPr lang="ru-RU" sz="2400" b="1" dirty="0">
              <a:latin typeface="Times New Roman" panose="02020603050405020304" pitchFamily="18" charset="0"/>
              <a:cs typeface="Times New Roman" panose="02020603050405020304" pitchFamily="18" charset="0"/>
            </a:rPr>
            <a:t>2) </a:t>
          </a:r>
          <a:r>
            <a:rPr lang="ru-RU" sz="2400" b="1" dirty="0" err="1">
              <a:latin typeface="Times New Roman" panose="02020603050405020304" pitchFamily="18" charset="0"/>
              <a:cs typeface="Times New Roman" panose="02020603050405020304" pitchFamily="18" charset="0"/>
            </a:rPr>
            <a:t>компьютерлік</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технологияның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білім</a:t>
          </a:r>
          <a:r>
            <a:rPr lang="ru-RU" sz="2400" b="1" dirty="0">
              <a:latin typeface="Times New Roman" panose="02020603050405020304" pitchFamily="18" charset="0"/>
              <a:cs typeface="Times New Roman" panose="02020603050405020304" pitchFamily="18" charset="0"/>
            </a:rPr>
            <a:t> беру </a:t>
          </a:r>
          <a:r>
            <a:rPr lang="ru-RU" sz="2400" b="1" dirty="0" err="1">
              <a:latin typeface="Times New Roman" panose="02020603050405020304" pitchFamily="18" charset="0"/>
              <a:cs typeface="Times New Roman" panose="02020603050405020304" pitchFamily="18" charset="0"/>
            </a:rPr>
            <a:t>жүйесіндегі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орнын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анықтау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компьютердің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көмегімен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оқыту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барысында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жеке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тұлғаның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ойлауы</a:t>
          </a:r>
          <a:r>
            <a:rPr lang="ru-RU" sz="2400" b="1" dirty="0">
              <a:latin typeface="Times New Roman" panose="02020603050405020304" pitchFamily="18" charset="0"/>
              <a:cs typeface="Times New Roman" panose="02020603050405020304" pitchFamily="18" charset="0"/>
            </a:rPr>
            <a:t> мен </a:t>
          </a:r>
          <a:r>
            <a:rPr lang="ru-RU" sz="2400" b="1" dirty="0" err="1">
              <a:latin typeface="Times New Roman" panose="02020603050405020304" pitchFamily="18" charset="0"/>
              <a:cs typeface="Times New Roman" panose="02020603050405020304" pitchFamily="18" charset="0"/>
            </a:rPr>
            <a:t>оның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интеллектінің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қалай</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өзгеретінін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анықтау</a:t>
          </a:r>
          <a:r>
            <a:rPr lang="ru-RU" sz="2400" b="1" dirty="0">
              <a:latin typeface="Times New Roman" panose="02020603050405020304" pitchFamily="18" charset="0"/>
              <a:cs typeface="Times New Roman" panose="02020603050405020304" pitchFamily="18" charset="0"/>
            </a:rPr>
            <a:t>;</a:t>
          </a:r>
          <a:endParaRPr lang="ru-RU" sz="2400" b="1" dirty="0">
            <a:solidFill>
              <a:schemeClr val="bg1"/>
            </a:solidFill>
            <a:latin typeface="Times New Roman" panose="02020603050405020304" pitchFamily="18" charset="0"/>
            <a:cs typeface="Times New Roman" panose="02020603050405020304" pitchFamily="18" charset="0"/>
          </a:endParaRPr>
        </a:p>
      </dgm:t>
    </dgm:pt>
    <dgm:pt modelId="{54185059-91B4-4A6B-BFBE-B33D66933E49}" type="parTrans" cxnId="{A20B4040-3A5F-46BB-A9DB-9459C8D6F447}">
      <dgm:prSet/>
      <dgm:spPr/>
      <dgm:t>
        <a:bodyPr/>
        <a:lstStyle/>
        <a:p>
          <a:endParaRPr lang="ru-RU"/>
        </a:p>
      </dgm:t>
    </dgm:pt>
    <dgm:pt modelId="{6C9E56A0-66AE-4F0A-9DB8-8D0C41C21C3E}" type="sibTrans" cxnId="{A20B4040-3A5F-46BB-A9DB-9459C8D6F447}">
      <dgm:prSet/>
      <dgm:spPr/>
      <dgm:t>
        <a:bodyPr/>
        <a:lstStyle/>
        <a:p>
          <a:endParaRPr lang="ru-RU"/>
        </a:p>
      </dgm:t>
    </dgm:pt>
    <dgm:pt modelId="{25D5CFDE-73A8-4948-BB2D-928E9351E810}">
      <dgm:prSet phldrT="[Текст]" custT="1"/>
      <dgm:spPr/>
      <dgm:t>
        <a:bodyPr/>
        <a:lstStyle/>
        <a:p>
          <a:r>
            <a:rPr lang="ru-RU" sz="2400" b="1" dirty="0">
              <a:latin typeface="Times New Roman" panose="02020603050405020304" pitchFamily="18" charset="0"/>
              <a:cs typeface="Times New Roman" panose="02020603050405020304" pitchFamily="18" charset="0"/>
            </a:rPr>
            <a:t>3) </a:t>
          </a:r>
          <a:r>
            <a:rPr lang="ru-RU" sz="2400" b="1" dirty="0" err="1">
              <a:latin typeface="Times New Roman" panose="02020603050405020304" pitchFamily="18" charset="0"/>
              <a:cs typeface="Times New Roman" panose="02020603050405020304" pitchFamily="18" charset="0"/>
            </a:rPr>
            <a:t>оқу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процесінде</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оқушылардың</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шығармашылық</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белсенділігін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ынталандыру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әдістерін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әзірлеу</a:t>
          </a:r>
          <a:endParaRPr lang="ru-RU" sz="2400" b="1" dirty="0">
            <a:solidFill>
              <a:schemeClr val="bg1"/>
            </a:solidFill>
            <a:latin typeface="Times New Roman" panose="02020603050405020304" pitchFamily="18" charset="0"/>
            <a:cs typeface="Times New Roman" panose="02020603050405020304" pitchFamily="18" charset="0"/>
          </a:endParaRPr>
        </a:p>
      </dgm:t>
    </dgm:pt>
    <dgm:pt modelId="{64494E93-51D9-41C2-83EE-B297C5185E60}" type="parTrans" cxnId="{D817348F-D7E1-486D-B266-C7711B2A8079}">
      <dgm:prSet/>
      <dgm:spPr/>
      <dgm:t>
        <a:bodyPr/>
        <a:lstStyle/>
        <a:p>
          <a:endParaRPr lang="ru-RU"/>
        </a:p>
      </dgm:t>
    </dgm:pt>
    <dgm:pt modelId="{7616FE39-9651-4005-A0C6-431FD7B466B4}" type="sibTrans" cxnId="{D817348F-D7E1-486D-B266-C7711B2A8079}">
      <dgm:prSet/>
      <dgm:spPr/>
      <dgm:t>
        <a:bodyPr/>
        <a:lstStyle/>
        <a:p>
          <a:endParaRPr lang="ru-RU"/>
        </a:p>
      </dgm:t>
    </dgm:pt>
    <dgm:pt modelId="{2D88A461-238C-4785-9DB1-0248C037F006}" type="pres">
      <dgm:prSet presAssocID="{B42B5264-BA1C-4AB0-9BEC-BF5495FB255C}" presName="Name0" presStyleCnt="0">
        <dgm:presLayoutVars>
          <dgm:dir/>
          <dgm:resizeHandles val="exact"/>
        </dgm:presLayoutVars>
      </dgm:prSet>
      <dgm:spPr/>
    </dgm:pt>
    <dgm:pt modelId="{24F4DFBB-A369-4E2F-ACF1-DADC6F7C9A84}" type="pres">
      <dgm:prSet presAssocID="{CFBA7DA3-AA28-4050-8E85-C1506E86D9D2}" presName="node" presStyleLbl="node1" presStyleIdx="0" presStyleCnt="3" custScaleX="199172" custScaleY="190032" custLinFactNeighborX="-1571" custLinFactNeighborY="4596">
        <dgm:presLayoutVars>
          <dgm:bulletEnabled val="1"/>
        </dgm:presLayoutVars>
      </dgm:prSet>
      <dgm:spPr/>
    </dgm:pt>
    <dgm:pt modelId="{1E626583-8806-47E5-AF09-B1688D6761D5}" type="pres">
      <dgm:prSet presAssocID="{F9C7023F-7FAF-4540-9512-2B5B4B606872}" presName="sibTrans" presStyleLbl="sibTrans1D1" presStyleIdx="0" presStyleCnt="2"/>
      <dgm:spPr/>
    </dgm:pt>
    <dgm:pt modelId="{08906BB5-9B25-4B34-ADCB-4EF8F8257739}" type="pres">
      <dgm:prSet presAssocID="{F9C7023F-7FAF-4540-9512-2B5B4B606872}" presName="connectorText" presStyleLbl="sibTrans1D1" presStyleIdx="0" presStyleCnt="2"/>
      <dgm:spPr/>
    </dgm:pt>
    <dgm:pt modelId="{AFAE4265-31E0-44A1-8DA0-922410A58A57}" type="pres">
      <dgm:prSet presAssocID="{9330C0DA-58CF-46D0-8FE1-3701504645BE}" presName="node" presStyleLbl="node1" presStyleIdx="1" presStyleCnt="3" custScaleX="153082" custScaleY="174225" custLinFactNeighborX="5595">
        <dgm:presLayoutVars>
          <dgm:bulletEnabled val="1"/>
        </dgm:presLayoutVars>
      </dgm:prSet>
      <dgm:spPr/>
    </dgm:pt>
    <dgm:pt modelId="{33AF32C5-D278-488B-A1A2-97E6B431CD4D}" type="pres">
      <dgm:prSet presAssocID="{6C9E56A0-66AE-4F0A-9DB8-8D0C41C21C3E}" presName="sibTrans" presStyleLbl="sibTrans1D1" presStyleIdx="1" presStyleCnt="2"/>
      <dgm:spPr/>
    </dgm:pt>
    <dgm:pt modelId="{1F5D901E-AA05-4E98-8810-FD3CBA32177B}" type="pres">
      <dgm:prSet presAssocID="{6C9E56A0-66AE-4F0A-9DB8-8D0C41C21C3E}" presName="connectorText" presStyleLbl="sibTrans1D1" presStyleIdx="1" presStyleCnt="2"/>
      <dgm:spPr/>
    </dgm:pt>
    <dgm:pt modelId="{99DD696D-1E1C-4393-A4FD-A03D64803B47}" type="pres">
      <dgm:prSet presAssocID="{25D5CFDE-73A8-4948-BB2D-928E9351E810}" presName="node" presStyleLbl="node1" presStyleIdx="2" presStyleCnt="3" custScaleX="199989" custScaleY="81516" custLinFactNeighborX="64097" custLinFactNeighborY="-848">
        <dgm:presLayoutVars>
          <dgm:bulletEnabled val="1"/>
        </dgm:presLayoutVars>
      </dgm:prSet>
      <dgm:spPr/>
    </dgm:pt>
  </dgm:ptLst>
  <dgm:cxnLst>
    <dgm:cxn modelId="{A20B4040-3A5F-46BB-A9DB-9459C8D6F447}" srcId="{B42B5264-BA1C-4AB0-9BEC-BF5495FB255C}" destId="{9330C0DA-58CF-46D0-8FE1-3701504645BE}" srcOrd="1" destOrd="0" parTransId="{54185059-91B4-4A6B-BFBE-B33D66933E49}" sibTransId="{6C9E56A0-66AE-4F0A-9DB8-8D0C41C21C3E}"/>
    <dgm:cxn modelId="{EB236F44-BAA1-4181-9542-EEB6C858B8DF}" type="presOf" srcId="{B42B5264-BA1C-4AB0-9BEC-BF5495FB255C}" destId="{2D88A461-238C-4785-9DB1-0248C037F006}" srcOrd="0" destOrd="0" presId="urn:microsoft.com/office/officeart/2005/8/layout/bProcess3"/>
    <dgm:cxn modelId="{6E2EAA44-9062-4650-A13A-D66311BEA05B}" type="presOf" srcId="{9330C0DA-58CF-46D0-8FE1-3701504645BE}" destId="{AFAE4265-31E0-44A1-8DA0-922410A58A57}" srcOrd="0" destOrd="0" presId="urn:microsoft.com/office/officeart/2005/8/layout/bProcess3"/>
    <dgm:cxn modelId="{50178165-3681-48E3-9BE6-9A90641CC5AD}" type="presOf" srcId="{25D5CFDE-73A8-4948-BB2D-928E9351E810}" destId="{99DD696D-1E1C-4393-A4FD-A03D64803B47}" srcOrd="0" destOrd="0" presId="urn:microsoft.com/office/officeart/2005/8/layout/bProcess3"/>
    <dgm:cxn modelId="{D817348F-D7E1-486D-B266-C7711B2A8079}" srcId="{B42B5264-BA1C-4AB0-9BEC-BF5495FB255C}" destId="{25D5CFDE-73A8-4948-BB2D-928E9351E810}" srcOrd="2" destOrd="0" parTransId="{64494E93-51D9-41C2-83EE-B297C5185E60}" sibTransId="{7616FE39-9651-4005-A0C6-431FD7B466B4}"/>
    <dgm:cxn modelId="{31190D95-1FAB-45BD-9E13-85CA9D04A0F8}" type="presOf" srcId="{6C9E56A0-66AE-4F0A-9DB8-8D0C41C21C3E}" destId="{1F5D901E-AA05-4E98-8810-FD3CBA32177B}" srcOrd="1" destOrd="0" presId="urn:microsoft.com/office/officeart/2005/8/layout/bProcess3"/>
    <dgm:cxn modelId="{437EC795-A65D-4ECE-A76C-72B6100D5F18}" type="presOf" srcId="{6C9E56A0-66AE-4F0A-9DB8-8D0C41C21C3E}" destId="{33AF32C5-D278-488B-A1A2-97E6B431CD4D}" srcOrd="0" destOrd="0" presId="urn:microsoft.com/office/officeart/2005/8/layout/bProcess3"/>
    <dgm:cxn modelId="{A941A89A-7FC0-4199-8E98-34E21F6430F1}" srcId="{B42B5264-BA1C-4AB0-9BEC-BF5495FB255C}" destId="{CFBA7DA3-AA28-4050-8E85-C1506E86D9D2}" srcOrd="0" destOrd="0" parTransId="{38CE93BD-9584-4E16-B53E-B73A2B2719F0}" sibTransId="{F9C7023F-7FAF-4540-9512-2B5B4B606872}"/>
    <dgm:cxn modelId="{C62FD1CD-0BB9-4CDA-83E1-35CCA0585E75}" type="presOf" srcId="{F9C7023F-7FAF-4540-9512-2B5B4B606872}" destId="{1E626583-8806-47E5-AF09-B1688D6761D5}" srcOrd="0" destOrd="0" presId="urn:microsoft.com/office/officeart/2005/8/layout/bProcess3"/>
    <dgm:cxn modelId="{08E27ADA-A376-409C-8917-A5D07F10B8F3}" type="presOf" srcId="{F9C7023F-7FAF-4540-9512-2B5B4B606872}" destId="{08906BB5-9B25-4B34-ADCB-4EF8F8257739}" srcOrd="1" destOrd="0" presId="urn:microsoft.com/office/officeart/2005/8/layout/bProcess3"/>
    <dgm:cxn modelId="{DD96BFE4-A758-446F-A362-F07C266B8705}" type="presOf" srcId="{CFBA7DA3-AA28-4050-8E85-C1506E86D9D2}" destId="{24F4DFBB-A369-4E2F-ACF1-DADC6F7C9A84}" srcOrd="0" destOrd="0" presId="urn:microsoft.com/office/officeart/2005/8/layout/bProcess3"/>
    <dgm:cxn modelId="{82F38FEF-0094-4224-8683-1CE753B6EDF8}" type="presParOf" srcId="{2D88A461-238C-4785-9DB1-0248C037F006}" destId="{24F4DFBB-A369-4E2F-ACF1-DADC6F7C9A84}" srcOrd="0" destOrd="0" presId="urn:microsoft.com/office/officeart/2005/8/layout/bProcess3"/>
    <dgm:cxn modelId="{A8D7289E-D15A-4265-9D22-862761F6EF21}" type="presParOf" srcId="{2D88A461-238C-4785-9DB1-0248C037F006}" destId="{1E626583-8806-47E5-AF09-B1688D6761D5}" srcOrd="1" destOrd="0" presId="urn:microsoft.com/office/officeart/2005/8/layout/bProcess3"/>
    <dgm:cxn modelId="{6245C006-B786-4B16-A4B7-43109ABA108F}" type="presParOf" srcId="{1E626583-8806-47E5-AF09-B1688D6761D5}" destId="{08906BB5-9B25-4B34-ADCB-4EF8F8257739}" srcOrd="0" destOrd="0" presId="urn:microsoft.com/office/officeart/2005/8/layout/bProcess3"/>
    <dgm:cxn modelId="{592F87D3-4B81-4517-BE9A-8C7F04FE5CF1}" type="presParOf" srcId="{2D88A461-238C-4785-9DB1-0248C037F006}" destId="{AFAE4265-31E0-44A1-8DA0-922410A58A57}" srcOrd="2" destOrd="0" presId="urn:microsoft.com/office/officeart/2005/8/layout/bProcess3"/>
    <dgm:cxn modelId="{773BE919-B649-48F3-8824-173D40F62613}" type="presParOf" srcId="{2D88A461-238C-4785-9DB1-0248C037F006}" destId="{33AF32C5-D278-488B-A1A2-97E6B431CD4D}" srcOrd="3" destOrd="0" presId="urn:microsoft.com/office/officeart/2005/8/layout/bProcess3"/>
    <dgm:cxn modelId="{2C126F67-3CA0-4C05-B389-4928F423D59B}" type="presParOf" srcId="{33AF32C5-D278-488B-A1A2-97E6B431CD4D}" destId="{1F5D901E-AA05-4E98-8810-FD3CBA32177B}" srcOrd="0" destOrd="0" presId="urn:microsoft.com/office/officeart/2005/8/layout/bProcess3"/>
    <dgm:cxn modelId="{5189A705-7BC0-47DE-B24A-56DDAEB0EF3F}" type="presParOf" srcId="{2D88A461-238C-4785-9DB1-0248C037F006}" destId="{99DD696D-1E1C-4393-A4FD-A03D64803B47}"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F808A-3274-406C-AD6D-BB3124F04984}">
      <dsp:nvSpPr>
        <dsp:cNvPr id="0" name=""/>
        <dsp:cNvSpPr/>
      </dsp:nvSpPr>
      <dsp:spPr>
        <a:xfrm>
          <a:off x="0" y="0"/>
          <a:ext cx="11068050" cy="102679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u-RU" sz="2800" b="1" kern="1200" dirty="0" err="1">
              <a:solidFill>
                <a:schemeClr val="bg1"/>
              </a:solidFill>
              <a:latin typeface="Times New Roman" panose="02020603050405020304" pitchFamily="18" charset="0"/>
              <a:cs typeface="Times New Roman" panose="02020603050405020304" pitchFamily="18" charset="0"/>
            </a:rPr>
            <a:t>Ақпараттандыру</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және</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онымен</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тікелей</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байланысты</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адам</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қызметінің</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барлық</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салаларын</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компьютерлендіру</a:t>
          </a:r>
          <a:r>
            <a:rPr lang="ru-RU" sz="2800" b="1" kern="1200" dirty="0">
              <a:solidFill>
                <a:schemeClr val="bg1"/>
              </a:solidFill>
              <a:latin typeface="Times New Roman" panose="02020603050405020304" pitchFamily="18" charset="0"/>
              <a:cs typeface="Times New Roman" panose="02020603050405020304" pitchFamily="18" charset="0"/>
            </a:rPr>
            <a:t> </a:t>
          </a:r>
          <a:r>
            <a:rPr lang="ru-RU" sz="2800" b="1" kern="1200" dirty="0" err="1">
              <a:solidFill>
                <a:schemeClr val="bg1"/>
              </a:solidFill>
              <a:latin typeface="Times New Roman" panose="02020603050405020304" pitchFamily="18" charset="0"/>
              <a:cs typeface="Times New Roman" panose="02020603050405020304" pitchFamily="18" charset="0"/>
            </a:rPr>
            <a:t>мәселесі</a:t>
          </a:r>
          <a:endParaRPr lang="ru-RU" sz="2800" kern="1200" dirty="0">
            <a:solidFill>
              <a:schemeClr val="bg1"/>
            </a:solidFill>
          </a:endParaRPr>
        </a:p>
      </dsp:txBody>
      <dsp:txXfrm>
        <a:off x="0" y="0"/>
        <a:ext cx="11068050" cy="1026796"/>
      </dsp:txXfrm>
    </dsp:sp>
    <dsp:sp modelId="{567D6D41-F7CC-459E-A7AC-6EC63FEF7A23}">
      <dsp:nvSpPr>
        <dsp:cNvPr id="0" name=""/>
        <dsp:cNvSpPr/>
      </dsp:nvSpPr>
      <dsp:spPr>
        <a:xfrm>
          <a:off x="4753" y="1447793"/>
          <a:ext cx="6214969" cy="409033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ru-RU" sz="2600" b="1" kern="1200" dirty="0" err="1">
              <a:latin typeface="Times New Roman" panose="02020603050405020304" pitchFamily="18" charset="0"/>
              <a:cs typeface="Times New Roman" panose="02020603050405020304" pitchFamily="18" charset="0"/>
            </a:rPr>
            <a:t>Біріншіден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компьютердің</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орасан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зор</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техникалық</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және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эксплуатациялық</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мүмкіндіктері</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бұрын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қолданылған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техникалық</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оқу</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құралдарымен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салыстыруға</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келмейтін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дидактикалық</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материалды</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алып</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жүреді</a:t>
          </a:r>
          <a:r>
            <a:rPr lang="ru-RU" sz="2600" b="1" kern="1200" dirty="0">
              <a:latin typeface="Times New Roman" panose="02020603050405020304" pitchFamily="18" charset="0"/>
              <a:cs typeface="Times New Roman" panose="02020603050405020304" pitchFamily="18" charset="0"/>
            </a:rPr>
            <a:t>, оны </a:t>
          </a:r>
          <a:r>
            <a:rPr lang="ru-RU" sz="2600" b="1" kern="1200" dirty="0" err="1">
              <a:latin typeface="Times New Roman" panose="02020603050405020304" pitchFamily="18" charset="0"/>
              <a:cs typeface="Times New Roman" panose="02020603050405020304" pitchFamily="18" charset="0"/>
            </a:rPr>
            <a:t>оқу</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процесінде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жүзеге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асыруға</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болады</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және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жүзеге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асыру</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қажет</a:t>
          </a:r>
          <a:r>
            <a:rPr lang="ru-RU" sz="2600" b="1" kern="1200" dirty="0">
              <a:latin typeface="Times New Roman" panose="02020603050405020304" pitchFamily="18" charset="0"/>
              <a:cs typeface="Times New Roman" panose="02020603050405020304" pitchFamily="18" charset="0"/>
            </a:rPr>
            <a:t>. </a:t>
          </a:r>
        </a:p>
      </dsp:txBody>
      <dsp:txXfrm>
        <a:off x="4753" y="1447793"/>
        <a:ext cx="6214969" cy="4090339"/>
      </dsp:txXfrm>
    </dsp:sp>
    <dsp:sp modelId="{CC3B989A-B289-4438-B347-FAA94FA3B9EC}">
      <dsp:nvSpPr>
        <dsp:cNvPr id="0" name=""/>
        <dsp:cNvSpPr/>
      </dsp:nvSpPr>
      <dsp:spPr>
        <a:xfrm>
          <a:off x="6219722" y="1371599"/>
          <a:ext cx="4843574" cy="449789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ru-RU" sz="2600" b="1" kern="1200" dirty="0" err="1">
              <a:latin typeface="Times New Roman" panose="02020603050405020304" pitchFamily="18" charset="0"/>
              <a:cs typeface="Times New Roman" panose="02020603050405020304" pitchFamily="18" charset="0"/>
            </a:rPr>
            <a:t>Екіншіден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ғылыми-техникалық</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прогрестің</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шынайы</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тиімділігі</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және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компьютерлерді</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кеңінен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қолдану</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оның</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ең</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жарқын</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көріністерінің</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бірі</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болып</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табылады</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шешуші</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дәрежеде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заманауи</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талаптар</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деңгейінде</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кадрларды</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дайындауға</a:t>
          </a:r>
          <a:r>
            <a:rPr lang="ru-RU" sz="2600" b="1" kern="1200" dirty="0">
              <a:latin typeface="Times New Roman" panose="02020603050405020304" pitchFamily="18" charset="0"/>
              <a:cs typeface="Times New Roman" panose="02020603050405020304" pitchFamily="18" charset="0"/>
            </a:rPr>
            <a:t> </a:t>
          </a:r>
          <a:r>
            <a:rPr lang="ru-RU" sz="2600" b="1" kern="1200" dirty="0" err="1">
              <a:latin typeface="Times New Roman" panose="02020603050405020304" pitchFamily="18" charset="0"/>
              <a:cs typeface="Times New Roman" panose="02020603050405020304" pitchFamily="18" charset="0"/>
            </a:rPr>
            <a:t>байланысты</a:t>
          </a:r>
          <a:r>
            <a:rPr lang="ru-RU" sz="2600" b="1" kern="1200" dirty="0">
              <a:latin typeface="Times New Roman" panose="02020603050405020304" pitchFamily="18" charset="0"/>
              <a:cs typeface="Times New Roman" panose="02020603050405020304" pitchFamily="18" charset="0"/>
            </a:rPr>
            <a:t>. </a:t>
          </a:r>
          <a:endParaRPr lang="ru-RU" sz="2600" b="1" kern="1200" dirty="0">
            <a:solidFill>
              <a:schemeClr val="bg1">
                <a:lumMod val="95000"/>
              </a:schemeClr>
            </a:solidFill>
            <a:latin typeface="Times New Roman" panose="02020603050405020304" pitchFamily="18" charset="0"/>
            <a:cs typeface="Times New Roman" panose="02020603050405020304" pitchFamily="18" charset="0"/>
          </a:endParaRPr>
        </a:p>
      </dsp:txBody>
      <dsp:txXfrm>
        <a:off x="6219722" y="1371599"/>
        <a:ext cx="4843574" cy="4497897"/>
      </dsp:txXfrm>
    </dsp:sp>
    <dsp:sp modelId="{B47A71F8-5093-47EB-B53C-8FB510F28D0C}">
      <dsp:nvSpPr>
        <dsp:cNvPr id="0" name=""/>
        <dsp:cNvSpPr/>
      </dsp:nvSpPr>
      <dsp:spPr>
        <a:xfrm>
          <a:off x="0" y="5582793"/>
          <a:ext cx="11068050" cy="43605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A7A78E-31AE-4895-8C6A-E293C18CA25E}">
      <dsp:nvSpPr>
        <dsp:cNvPr id="0" name=""/>
        <dsp:cNvSpPr/>
      </dsp:nvSpPr>
      <dsp:spPr>
        <a:xfrm>
          <a:off x="0" y="3373071"/>
          <a:ext cx="10363200" cy="16128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490E12-1AAA-4BDF-B32C-961A16EF6E52}">
      <dsp:nvSpPr>
        <dsp:cNvPr id="0" name=""/>
        <dsp:cNvSpPr/>
      </dsp:nvSpPr>
      <dsp:spPr>
        <a:xfrm>
          <a:off x="518934" y="488651"/>
          <a:ext cx="9844265" cy="397147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4193" tIns="0" rIns="274193" bIns="0" numCol="1" spcCol="1270" anchor="ctr" anchorCtr="0">
          <a:noAutofit/>
        </a:bodyPr>
        <a:lstStyle/>
        <a:p>
          <a:pPr marL="0" lvl="0" indent="0" algn="ctr" defTabSz="1155700">
            <a:lnSpc>
              <a:spcPct val="90000"/>
            </a:lnSpc>
            <a:spcBef>
              <a:spcPct val="0"/>
            </a:spcBef>
            <a:spcAft>
              <a:spcPct val="35000"/>
            </a:spcAft>
            <a:buNone/>
          </a:pPr>
          <a:r>
            <a:rPr lang="kk-KZ" sz="2600" b="1" kern="1200" dirty="0">
              <a:latin typeface="Times New Roman" panose="02020603050405020304" pitchFamily="18" charset="0"/>
              <a:cs typeface="Times New Roman" panose="02020603050405020304" pitchFamily="18" charset="0"/>
            </a:rPr>
            <a:t>Компьютерлердің оқу үдерісіне енуі дәстүрлі әдістермен ойға келмейтін және мүмкін емес жұмыстың көптеген жаңа түрлерін өмірге әкелді. Гипермәтіндік негізде нақты оқулықтардың, мультимедиялық анықтамалықтар мен энциклопедиялардың пайда болуы, аудиториядан бастап Интернетке дейін әртүрлі масштабта желілік коммуникацияларды ұйымдастыру мүмкіндігі, интерактивті оқыту бағдарламалары мен тренажерларды құру – осының бәрі бірге студенттерге арналған оқу іс-әрекеттерінің ауқымы, олардың тартымдылығы оқу процесінің келбетін толығымен өзгертеді</a:t>
          </a:r>
          <a:endParaRPr lang="ru-RU" sz="2600" b="1" kern="1200" dirty="0">
            <a:solidFill>
              <a:schemeClr val="bg1">
                <a:lumMod val="95000"/>
              </a:schemeClr>
            </a:solidFill>
            <a:latin typeface="Times New Roman" panose="02020603050405020304" pitchFamily="18" charset="0"/>
            <a:cs typeface="Times New Roman" panose="02020603050405020304" pitchFamily="18" charset="0"/>
          </a:endParaRPr>
        </a:p>
      </dsp:txBody>
      <dsp:txXfrm>
        <a:off x="712805" y="682522"/>
        <a:ext cx="9456523" cy="35837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26583-8806-47E5-AF09-B1688D6761D5}">
      <dsp:nvSpPr>
        <dsp:cNvPr id="0" name=""/>
        <dsp:cNvSpPr/>
      </dsp:nvSpPr>
      <dsp:spPr>
        <a:xfrm>
          <a:off x="5973698" y="1537569"/>
          <a:ext cx="805505" cy="91440"/>
        </a:xfrm>
        <a:custGeom>
          <a:avLst/>
          <a:gdLst/>
          <a:ahLst/>
          <a:cxnLst/>
          <a:rect l="0" t="0" r="0" b="0"/>
          <a:pathLst>
            <a:path>
              <a:moveTo>
                <a:pt x="0" y="122151"/>
              </a:moveTo>
              <a:lnTo>
                <a:pt x="419852" y="122151"/>
              </a:lnTo>
              <a:lnTo>
                <a:pt x="419852" y="45720"/>
              </a:lnTo>
              <a:lnTo>
                <a:pt x="805505"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6355461" y="1580098"/>
        <a:ext cx="41979" cy="6381"/>
      </dsp:txXfrm>
    </dsp:sp>
    <dsp:sp modelId="{24F4DFBB-A369-4E2F-ACF1-DADC6F7C9A84}">
      <dsp:nvSpPr>
        <dsp:cNvPr id="0" name=""/>
        <dsp:cNvSpPr/>
      </dsp:nvSpPr>
      <dsp:spPr>
        <a:xfrm>
          <a:off x="455083" y="79596"/>
          <a:ext cx="5520414" cy="3160249"/>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ru-RU" sz="2400" b="1" kern="1200" dirty="0">
              <a:latin typeface="Times New Roman" panose="02020603050405020304" pitchFamily="18" charset="0"/>
              <a:cs typeface="Times New Roman" panose="02020603050405020304" pitchFamily="18" charset="0"/>
            </a:rPr>
            <a:t>1) </a:t>
          </a:r>
          <a:r>
            <a:rPr lang="ru-RU" sz="2400" b="1" kern="1200" dirty="0" err="1">
              <a:latin typeface="Times New Roman" panose="02020603050405020304" pitchFamily="18" charset="0"/>
              <a:cs typeface="Times New Roman" panose="02020603050405020304" pitchFamily="18" charset="0"/>
            </a:rPr>
            <a:t>білім</a:t>
          </a:r>
          <a:r>
            <a:rPr lang="ru-RU" sz="2400" b="1" kern="1200" dirty="0">
              <a:latin typeface="Times New Roman" panose="02020603050405020304" pitchFamily="18" charset="0"/>
              <a:cs typeface="Times New Roman" panose="02020603050405020304" pitchFamily="18" charset="0"/>
            </a:rPr>
            <a:t> беру </a:t>
          </a:r>
          <a:r>
            <a:rPr lang="ru-RU" sz="2400" b="1" kern="1200" dirty="0" err="1">
              <a:latin typeface="Times New Roman" panose="02020603050405020304" pitchFamily="18" charset="0"/>
              <a:cs typeface="Times New Roman" panose="02020603050405020304" pitchFamily="18" charset="0"/>
            </a:rPr>
            <a:t>қызметінде</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ақпаратты</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түсінуді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түсіндіруді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жіктеуді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талдауды</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өңдеуді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синтездеуді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ұсынуды</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тіркеуді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және</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қолдануды</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қамтитын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білім</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алушылар</a:t>
          </a:r>
          <a:r>
            <a:rPr lang="ru-RU" sz="2400" b="1" kern="1200" dirty="0">
              <a:latin typeface="Times New Roman" panose="02020603050405020304" pitchFamily="18" charset="0"/>
              <a:cs typeface="Times New Roman" panose="02020603050405020304" pitchFamily="18" charset="0"/>
            </a:rPr>
            <a:t> мен </a:t>
          </a:r>
          <a:r>
            <a:rPr lang="ru-RU" sz="2400" b="1" kern="1200" dirty="0" err="1">
              <a:latin typeface="Times New Roman" panose="02020603050405020304" pitchFamily="18" charset="0"/>
              <a:cs typeface="Times New Roman" panose="02020603050405020304" pitchFamily="18" charset="0"/>
            </a:rPr>
            <a:t>студенттердің</a:t>
          </a:r>
          <a:r>
            <a:rPr lang="ru-RU" sz="2400" b="1" kern="1200" dirty="0">
              <a:latin typeface="Times New Roman" panose="02020603050405020304" pitchFamily="18" charset="0"/>
              <a:cs typeface="Times New Roman" panose="02020603050405020304" pitchFamily="18" charset="0"/>
            </a:rPr>
            <a:t> информатика </a:t>
          </a:r>
          <a:r>
            <a:rPr lang="ru-RU" sz="2400" b="1" kern="1200" dirty="0" err="1">
              <a:latin typeface="Times New Roman" panose="02020603050405020304" pitchFamily="18" charset="0"/>
              <a:cs typeface="Times New Roman" panose="02020603050405020304" pitchFamily="18" charset="0"/>
            </a:rPr>
            <a:t>саласындағы</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дағдылар</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кешенін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дамыту</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үшін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әдістемелік</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қамтамасыз</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етуді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құру</a:t>
          </a:r>
          <a:r>
            <a:rPr lang="ru-RU" sz="2400" b="1" kern="1200" dirty="0">
              <a:latin typeface="Times New Roman" panose="02020603050405020304" pitchFamily="18" charset="0"/>
              <a:cs typeface="Times New Roman" panose="02020603050405020304" pitchFamily="18" charset="0"/>
            </a:rPr>
            <a:t>;</a:t>
          </a:r>
          <a:endParaRPr lang="ru-RU" sz="2400" b="1" kern="1200" dirty="0">
            <a:solidFill>
              <a:schemeClr val="bg1"/>
            </a:solidFill>
            <a:latin typeface="Times New Roman" panose="02020603050405020304" pitchFamily="18" charset="0"/>
            <a:cs typeface="Times New Roman" panose="02020603050405020304" pitchFamily="18" charset="0"/>
          </a:endParaRPr>
        </a:p>
      </dsp:txBody>
      <dsp:txXfrm>
        <a:off x="455083" y="79596"/>
        <a:ext cx="5520414" cy="3160249"/>
      </dsp:txXfrm>
    </dsp:sp>
    <dsp:sp modelId="{33AF32C5-D278-488B-A1A2-97E6B431CD4D}">
      <dsp:nvSpPr>
        <dsp:cNvPr id="0" name=""/>
        <dsp:cNvSpPr/>
      </dsp:nvSpPr>
      <dsp:spPr>
        <a:xfrm>
          <a:off x="5046721" y="3030178"/>
          <a:ext cx="3886355" cy="724220"/>
        </a:xfrm>
        <a:custGeom>
          <a:avLst/>
          <a:gdLst/>
          <a:ahLst/>
          <a:cxnLst/>
          <a:rect l="0" t="0" r="0" b="0"/>
          <a:pathLst>
            <a:path>
              <a:moveTo>
                <a:pt x="3886355" y="0"/>
              </a:moveTo>
              <a:lnTo>
                <a:pt x="3886355" y="379210"/>
              </a:lnTo>
              <a:lnTo>
                <a:pt x="0" y="379210"/>
              </a:lnTo>
              <a:lnTo>
                <a:pt x="0" y="7242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6890924" y="3389097"/>
        <a:ext cx="197948" cy="6381"/>
      </dsp:txXfrm>
    </dsp:sp>
    <dsp:sp modelId="{AFAE4265-31E0-44A1-8DA0-922410A58A57}">
      <dsp:nvSpPr>
        <dsp:cNvPr id="0" name=""/>
        <dsp:cNvSpPr/>
      </dsp:nvSpPr>
      <dsp:spPr>
        <a:xfrm>
          <a:off x="6811603" y="134600"/>
          <a:ext cx="4242946" cy="289737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ru-RU" sz="2400" b="1" kern="1200" dirty="0">
              <a:latin typeface="Times New Roman" panose="02020603050405020304" pitchFamily="18" charset="0"/>
              <a:cs typeface="Times New Roman" panose="02020603050405020304" pitchFamily="18" charset="0"/>
            </a:rPr>
            <a:t>2) </a:t>
          </a:r>
          <a:r>
            <a:rPr lang="ru-RU" sz="2400" b="1" kern="1200" dirty="0" err="1">
              <a:latin typeface="Times New Roman" panose="02020603050405020304" pitchFamily="18" charset="0"/>
              <a:cs typeface="Times New Roman" panose="02020603050405020304" pitchFamily="18" charset="0"/>
            </a:rPr>
            <a:t>компьютерлік</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технологияның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білім</a:t>
          </a:r>
          <a:r>
            <a:rPr lang="ru-RU" sz="2400" b="1" kern="1200" dirty="0">
              <a:latin typeface="Times New Roman" panose="02020603050405020304" pitchFamily="18" charset="0"/>
              <a:cs typeface="Times New Roman" panose="02020603050405020304" pitchFamily="18" charset="0"/>
            </a:rPr>
            <a:t> беру </a:t>
          </a:r>
          <a:r>
            <a:rPr lang="ru-RU" sz="2400" b="1" kern="1200" dirty="0" err="1">
              <a:latin typeface="Times New Roman" panose="02020603050405020304" pitchFamily="18" charset="0"/>
              <a:cs typeface="Times New Roman" panose="02020603050405020304" pitchFamily="18" charset="0"/>
            </a:rPr>
            <a:t>жүйесіндегі</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орнын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анықтау</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компьютердің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көмегімен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оқыту</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барысында</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жеке</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тұлғаның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ойлауы</a:t>
          </a:r>
          <a:r>
            <a:rPr lang="ru-RU" sz="2400" b="1" kern="1200" dirty="0">
              <a:latin typeface="Times New Roman" panose="02020603050405020304" pitchFamily="18" charset="0"/>
              <a:cs typeface="Times New Roman" panose="02020603050405020304" pitchFamily="18" charset="0"/>
            </a:rPr>
            <a:t> мен </a:t>
          </a:r>
          <a:r>
            <a:rPr lang="ru-RU" sz="2400" b="1" kern="1200" dirty="0" err="1">
              <a:latin typeface="Times New Roman" panose="02020603050405020304" pitchFamily="18" charset="0"/>
              <a:cs typeface="Times New Roman" panose="02020603050405020304" pitchFamily="18" charset="0"/>
            </a:rPr>
            <a:t>оның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интеллектінің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қалай</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өзгеретінін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анықтау</a:t>
          </a:r>
          <a:r>
            <a:rPr lang="ru-RU" sz="2400" b="1" kern="1200" dirty="0">
              <a:latin typeface="Times New Roman" panose="02020603050405020304" pitchFamily="18" charset="0"/>
              <a:cs typeface="Times New Roman" panose="02020603050405020304" pitchFamily="18" charset="0"/>
            </a:rPr>
            <a:t>;</a:t>
          </a:r>
          <a:endParaRPr lang="ru-RU" sz="2400" b="1" kern="1200" dirty="0">
            <a:solidFill>
              <a:schemeClr val="bg1"/>
            </a:solidFill>
            <a:latin typeface="Times New Roman" panose="02020603050405020304" pitchFamily="18" charset="0"/>
            <a:cs typeface="Times New Roman" panose="02020603050405020304" pitchFamily="18" charset="0"/>
          </a:endParaRPr>
        </a:p>
      </dsp:txBody>
      <dsp:txXfrm>
        <a:off x="6811603" y="134600"/>
        <a:ext cx="4242946" cy="2897377"/>
      </dsp:txXfrm>
    </dsp:sp>
    <dsp:sp modelId="{99DD696D-1E1C-4393-A4FD-A03D64803B47}">
      <dsp:nvSpPr>
        <dsp:cNvPr id="0" name=""/>
        <dsp:cNvSpPr/>
      </dsp:nvSpPr>
      <dsp:spPr>
        <a:xfrm>
          <a:off x="2275191" y="3786798"/>
          <a:ext cx="5543058" cy="135561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ru-RU" sz="2400" b="1" kern="1200" dirty="0">
              <a:latin typeface="Times New Roman" panose="02020603050405020304" pitchFamily="18" charset="0"/>
              <a:cs typeface="Times New Roman" panose="02020603050405020304" pitchFamily="18" charset="0"/>
            </a:rPr>
            <a:t>3) </a:t>
          </a:r>
          <a:r>
            <a:rPr lang="ru-RU" sz="2400" b="1" kern="1200" dirty="0" err="1">
              <a:latin typeface="Times New Roman" panose="02020603050405020304" pitchFamily="18" charset="0"/>
              <a:cs typeface="Times New Roman" panose="02020603050405020304" pitchFamily="18" charset="0"/>
            </a:rPr>
            <a:t>оқу</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процесінде</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оқушылардың</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шығармашылық</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белсенділігін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ынталандыру</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әдістерін</a:t>
          </a:r>
          <a:r>
            <a:rPr lang="ru-RU" sz="2400" b="1" kern="1200" dirty="0">
              <a:latin typeface="Times New Roman" panose="02020603050405020304" pitchFamily="18" charset="0"/>
              <a:cs typeface="Times New Roman" panose="02020603050405020304" pitchFamily="18" charset="0"/>
            </a:rPr>
            <a:t> </a:t>
          </a:r>
          <a:r>
            <a:rPr lang="ru-RU" sz="2400" b="1" kern="1200" dirty="0" err="1">
              <a:latin typeface="Times New Roman" panose="02020603050405020304" pitchFamily="18" charset="0"/>
              <a:cs typeface="Times New Roman" panose="02020603050405020304" pitchFamily="18" charset="0"/>
            </a:rPr>
            <a:t>әзірлеу</a:t>
          </a:r>
          <a:endParaRPr lang="ru-RU" sz="2400" b="1" kern="1200" dirty="0">
            <a:solidFill>
              <a:schemeClr val="bg1"/>
            </a:solidFill>
            <a:latin typeface="Times New Roman" panose="02020603050405020304" pitchFamily="18" charset="0"/>
            <a:cs typeface="Times New Roman" panose="02020603050405020304" pitchFamily="18" charset="0"/>
          </a:endParaRPr>
        </a:p>
      </dsp:txBody>
      <dsp:txXfrm>
        <a:off x="2275191" y="3786798"/>
        <a:ext cx="5543058" cy="1355618"/>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082245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09141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9764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861514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5551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14395925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30239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95310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952385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FD9EEC6-BE18-4FF9-A6C0-CB8176D07083}"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60655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294345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FD9EEC6-BE18-4FF9-A6C0-CB8176D07083}" type="datetimeFigureOut">
              <a:rPr lang="ru-RU" smtClean="0"/>
              <a:t>06.11.2024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73739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FD9EEC6-BE18-4FF9-A6C0-CB8176D07083}" type="datetimeFigureOut">
              <a:rPr lang="ru-RU" smtClean="0"/>
              <a:t>06.11.2024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858282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9EEC6-BE18-4FF9-A6C0-CB8176D07083}" type="datetimeFigureOut">
              <a:rPr lang="ru-RU" smtClean="0"/>
              <a:t>06.11.2024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62621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312470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FD9EEC6-BE18-4FF9-A6C0-CB8176D07083}"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E1C266-2CC7-4AD5-BE2F-F6040C999D7A}" type="slidenum">
              <a:rPr lang="ru-RU" smtClean="0"/>
              <a:t>‹#›</a:t>
            </a:fld>
            <a:endParaRPr lang="ru-RU"/>
          </a:p>
        </p:txBody>
      </p:sp>
    </p:spTree>
    <p:extLst>
      <p:ext uri="{BB962C8B-B14F-4D97-AF65-F5344CB8AC3E}">
        <p14:creationId xmlns:p14="http://schemas.microsoft.com/office/powerpoint/2010/main" val="225560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D9EEC6-BE18-4FF9-A6C0-CB8176D07083}" type="datetimeFigureOut">
              <a:rPr lang="ru-RU" smtClean="0"/>
              <a:t>06.11.2024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6E1C266-2CC7-4AD5-BE2F-F6040C999D7A}" type="slidenum">
              <a:rPr lang="ru-RU" smtClean="0"/>
              <a:t>‹#›</a:t>
            </a:fld>
            <a:endParaRPr lang="ru-RU"/>
          </a:p>
        </p:txBody>
      </p:sp>
    </p:spTree>
    <p:extLst>
      <p:ext uri="{BB962C8B-B14F-4D97-AF65-F5344CB8AC3E}">
        <p14:creationId xmlns:p14="http://schemas.microsoft.com/office/powerpoint/2010/main" val="83193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9F9407-2186-4FD6-A509-060A17D3F59E}"/>
              </a:ext>
            </a:extLst>
          </p:cNvPr>
          <p:cNvSpPr>
            <a:spLocks noGrp="1"/>
          </p:cNvSpPr>
          <p:nvPr>
            <p:ph type="title"/>
          </p:nvPr>
        </p:nvSpPr>
        <p:spPr>
          <a:xfrm>
            <a:off x="3774830" y="1870523"/>
            <a:ext cx="7729782" cy="1280890"/>
          </a:xfrm>
        </p:spPr>
        <p:txBody>
          <a:bodyPr>
            <a:normAutofit fontScale="90000"/>
          </a:bodyPr>
          <a:lstStyle/>
          <a:p>
            <a:pPr algn="ctr" fontAlgn="ctr"/>
            <a:r>
              <a:rPr lang="ru-RU" b="1" dirty="0" err="1">
                <a:latin typeface="Times New Roman" panose="02020603050405020304" pitchFamily="18" charset="0"/>
                <a:cs typeface="Times New Roman" panose="02020603050405020304" pitchFamily="18" charset="0"/>
              </a:rPr>
              <a:t>Кәсіптік</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оқытуға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кіріспе</a:t>
            </a:r>
            <a:r>
              <a:rPr lang="en-US" b="1" dirty="0">
                <a:latin typeface="Times New Roman" panose="02020603050405020304" pitchFamily="18" charset="0"/>
                <a:cs typeface="Times New Roman" panose="02020603050405020304" pitchFamily="18" charset="0"/>
              </a:rPr>
              <a:t> </a:t>
            </a:r>
            <a:r>
              <a:rPr lang="kk-KZ" b="1" dirty="0">
                <a:latin typeface="Times New Roman" panose="02020603050405020304" pitchFamily="18" charset="0"/>
                <a:cs typeface="Times New Roman" panose="02020603050405020304" pitchFamily="18" charset="0"/>
              </a:rPr>
              <a:t>пәні бойынша лекциялар жиынтығы</a:t>
            </a:r>
            <a:br>
              <a:rPr lang="ru-RU" b="1" dirty="0">
                <a:latin typeface="Times New Roman" panose="02020603050405020304" pitchFamily="18" charset="0"/>
                <a:cs typeface="Times New Roman" panose="02020603050405020304" pitchFamily="18" charset="0"/>
              </a:rPr>
            </a:b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39139B94-2692-4F8F-A2C2-B8801B82C6B8}"/>
              </a:ext>
            </a:extLst>
          </p:cNvPr>
          <p:cNvSpPr>
            <a:spLocks noGrp="1"/>
          </p:cNvSpPr>
          <p:nvPr>
            <p:ph idx="1"/>
          </p:nvPr>
        </p:nvSpPr>
        <p:spPr>
          <a:xfrm>
            <a:off x="3774829" y="3151413"/>
            <a:ext cx="7729781" cy="2808724"/>
          </a:xfrm>
        </p:spPr>
        <p:txBody>
          <a:bodyPr>
            <a:noAutofit/>
          </a:bodyPr>
          <a:lstStyle/>
          <a:p>
            <a:r>
              <a:rPr lang="kk-KZ" sz="3400" dirty="0">
                <a:latin typeface="Times New Roman" panose="02020603050405020304" pitchFamily="18" charset="0"/>
                <a:cs typeface="Times New Roman" panose="02020603050405020304" pitchFamily="18" charset="0"/>
              </a:rPr>
              <a:t>Қуанышбеков Тілек Қуаншбекұлы</a:t>
            </a:r>
          </a:p>
          <a:p>
            <a:r>
              <a:rPr lang="en-US" sz="3400" dirty="0">
                <a:latin typeface="Times New Roman" panose="02020603050405020304" pitchFamily="18" charset="0"/>
                <a:cs typeface="Times New Roman" panose="02020603050405020304" pitchFamily="18" charset="0"/>
              </a:rPr>
              <a:t>PhD</a:t>
            </a:r>
            <a:r>
              <a:rPr lang="ru-RU" sz="3400" dirty="0">
                <a:latin typeface="Times New Roman" panose="02020603050405020304" pitchFamily="18" charset="0"/>
                <a:cs typeface="Times New Roman" panose="02020603050405020304" pitchFamily="18" charset="0"/>
              </a:rPr>
              <a:t> доктор</a:t>
            </a:r>
          </a:p>
          <a:p>
            <a:r>
              <a:rPr lang="kk-KZ" sz="3400" dirty="0">
                <a:latin typeface="Times New Roman" panose="02020603050405020304" pitchFamily="18" charset="0"/>
                <a:cs typeface="Times New Roman" panose="02020603050405020304" pitchFamily="18" charset="0"/>
              </a:rPr>
              <a:t>Химия кафедрасының қауымдастырылған профессоры</a:t>
            </a:r>
            <a:endParaRPr lang="ru-RU" sz="3400"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6CA428FE-9D9E-4A29-A48E-BB22F239D8DF}"/>
              </a:ext>
            </a:extLst>
          </p:cNvPr>
          <p:cNvPicPr>
            <a:picLocks noChangeAspect="1"/>
          </p:cNvPicPr>
          <p:nvPr/>
        </p:nvPicPr>
        <p:blipFill>
          <a:blip r:embed="rId2"/>
          <a:stretch>
            <a:fillRect/>
          </a:stretch>
        </p:blipFill>
        <p:spPr>
          <a:xfrm>
            <a:off x="886841" y="2034646"/>
            <a:ext cx="2688783" cy="3644138"/>
          </a:xfrm>
          <a:prstGeom prst="rect">
            <a:avLst/>
          </a:prstGeom>
        </p:spPr>
      </p:pic>
      <p:pic>
        <p:nvPicPr>
          <p:cNvPr id="5" name="Рисунок 4">
            <a:extLst>
              <a:ext uri="{FF2B5EF4-FFF2-40B4-BE49-F238E27FC236}">
                <a16:creationId xmlns:a16="http://schemas.microsoft.com/office/drawing/2014/main" id="{12033011-01EC-4885-83AB-4F6B2DCC5B8F}"/>
              </a:ext>
            </a:extLst>
          </p:cNvPr>
          <p:cNvPicPr>
            <a:picLocks noChangeAspect="1"/>
          </p:cNvPicPr>
          <p:nvPr/>
        </p:nvPicPr>
        <p:blipFill>
          <a:blip r:embed="rId3"/>
          <a:stretch>
            <a:fillRect/>
          </a:stretch>
        </p:blipFill>
        <p:spPr>
          <a:xfrm>
            <a:off x="4313353" y="0"/>
            <a:ext cx="4056924" cy="1366772"/>
          </a:xfrm>
          <a:prstGeom prst="rect">
            <a:avLst/>
          </a:prstGeom>
        </p:spPr>
      </p:pic>
    </p:spTree>
    <p:extLst>
      <p:ext uri="{BB962C8B-B14F-4D97-AF65-F5344CB8AC3E}">
        <p14:creationId xmlns:p14="http://schemas.microsoft.com/office/powerpoint/2010/main" val="147140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70347" y="0"/>
            <a:ext cx="9734550" cy="1504665"/>
          </a:xfrm>
        </p:spPr>
        <p:txBody>
          <a:bodyPr>
            <a:normAutofit fontScale="90000"/>
          </a:bodyPr>
          <a:lstStyle/>
          <a:p>
            <a:pPr algn="ctr"/>
            <a:r>
              <a:rPr lang="kk-KZ" sz="3200" b="1" dirty="0">
                <a:solidFill>
                  <a:srgbClr val="7030A0"/>
                </a:solidFill>
                <a:latin typeface="Times New Roman" panose="02020603050405020304" pitchFamily="18" charset="0"/>
                <a:cs typeface="Times New Roman" panose="02020603050405020304" pitchFamily="18" charset="0"/>
              </a:rPr>
              <a:t>Тақырып </a:t>
            </a:r>
            <a:r>
              <a:rPr lang="ru-RU" sz="3200" b="1">
                <a:solidFill>
                  <a:srgbClr val="7030A0"/>
                </a:solidFill>
                <a:latin typeface="Times New Roman" panose="02020603050405020304" pitchFamily="18" charset="0"/>
                <a:cs typeface="Times New Roman" panose="02020603050405020304" pitchFamily="18" charset="0"/>
              </a:rPr>
              <a:t>№ 14</a:t>
            </a:r>
            <a:r>
              <a:rPr lang="kk-KZ" sz="3200" b="1">
                <a:solidFill>
                  <a:srgbClr val="7030A0"/>
                </a:solidFill>
                <a:latin typeface="Times New Roman" panose="02020603050405020304" pitchFamily="18" charset="0"/>
                <a:cs typeface="Times New Roman" panose="02020603050405020304" pitchFamily="18" charset="0"/>
              </a:rPr>
              <a:t>: </a:t>
            </a:r>
            <a:r>
              <a:rPr lang="ru-RU" sz="3200" b="1" dirty="0" err="1">
                <a:solidFill>
                  <a:srgbClr val="7030A0"/>
                </a:solidFill>
                <a:latin typeface="Times New Roman" panose="02020603050405020304" pitchFamily="18" charset="0"/>
                <a:cs typeface="Times New Roman" panose="02020603050405020304" pitchFamily="18" charset="0"/>
              </a:rPr>
              <a:t>Компьютерлік</a:t>
            </a:r>
            <a:r>
              <a:rPr lang="ru-RU" sz="3200" b="1" dirty="0">
                <a:solidFill>
                  <a:srgbClr val="7030A0"/>
                </a:solidFill>
                <a:latin typeface="Times New Roman" panose="02020603050405020304" pitchFamily="18" charset="0"/>
                <a:cs typeface="Times New Roman" panose="02020603050405020304" pitchFamily="18" charset="0"/>
              </a:rPr>
              <a:t> </a:t>
            </a:r>
            <a:r>
              <a:rPr lang="ru-RU" sz="3200" b="1" dirty="0" err="1">
                <a:solidFill>
                  <a:srgbClr val="7030A0"/>
                </a:solidFill>
                <a:latin typeface="Times New Roman" panose="02020603050405020304" pitchFamily="18" charset="0"/>
                <a:cs typeface="Times New Roman" panose="02020603050405020304" pitchFamily="18" charset="0"/>
              </a:rPr>
              <a:t>технологиялар</a:t>
            </a:r>
            <a:r>
              <a:rPr lang="ru-RU" sz="3200" b="1" dirty="0">
                <a:solidFill>
                  <a:srgbClr val="7030A0"/>
                </a:solidFill>
                <a:latin typeface="Times New Roman" panose="02020603050405020304" pitchFamily="18" charset="0"/>
                <a:cs typeface="Times New Roman" panose="02020603050405020304" pitchFamily="18" charset="0"/>
              </a:rPr>
              <a:t> </a:t>
            </a:r>
            <a:r>
              <a:rPr lang="ru-RU" sz="3200" b="1" dirty="0" err="1">
                <a:solidFill>
                  <a:srgbClr val="7030A0"/>
                </a:solidFill>
                <a:latin typeface="Times New Roman" panose="02020603050405020304" pitchFamily="18" charset="0"/>
                <a:cs typeface="Times New Roman" panose="02020603050405020304" pitchFamily="18" charset="0"/>
              </a:rPr>
              <a:t>оқытудың</a:t>
            </a:r>
            <a:r>
              <a:rPr lang="ru-RU" sz="3200" b="1" dirty="0">
                <a:solidFill>
                  <a:srgbClr val="7030A0"/>
                </a:solidFill>
                <a:latin typeface="Times New Roman" panose="02020603050405020304" pitchFamily="18" charset="0"/>
                <a:cs typeface="Times New Roman" panose="02020603050405020304" pitchFamily="18" charset="0"/>
              </a:rPr>
              <a:t> </a:t>
            </a:r>
            <a:r>
              <a:rPr lang="ru-RU" sz="3200" b="1" dirty="0" err="1">
                <a:solidFill>
                  <a:srgbClr val="7030A0"/>
                </a:solidFill>
                <a:latin typeface="Times New Roman" panose="02020603050405020304" pitchFamily="18" charset="0"/>
                <a:cs typeface="Times New Roman" panose="02020603050405020304" pitchFamily="18" charset="0"/>
              </a:rPr>
              <a:t>формалары</a:t>
            </a:r>
            <a:r>
              <a:rPr lang="ru-RU" sz="3200" b="1" dirty="0">
                <a:solidFill>
                  <a:srgbClr val="7030A0"/>
                </a:solidFill>
                <a:latin typeface="Times New Roman" panose="02020603050405020304" pitchFamily="18" charset="0"/>
                <a:cs typeface="Times New Roman" panose="02020603050405020304" pitchFamily="18" charset="0"/>
              </a:rPr>
              <a:t> мен </a:t>
            </a:r>
            <a:r>
              <a:rPr lang="ru-RU" sz="3200" b="1" dirty="0" err="1">
                <a:solidFill>
                  <a:srgbClr val="7030A0"/>
                </a:solidFill>
                <a:latin typeface="Times New Roman" panose="02020603050405020304" pitchFamily="18" charset="0"/>
                <a:cs typeface="Times New Roman" panose="02020603050405020304" pitchFamily="18" charset="0"/>
              </a:rPr>
              <a:t>әдістерінің</a:t>
            </a:r>
            <a:r>
              <a:rPr lang="ru-RU" sz="3200" b="1" dirty="0">
                <a:solidFill>
                  <a:srgbClr val="7030A0"/>
                </a:solidFill>
                <a:latin typeface="Times New Roman" panose="02020603050405020304" pitchFamily="18" charset="0"/>
                <a:cs typeface="Times New Roman" panose="02020603050405020304" pitchFamily="18" charset="0"/>
              </a:rPr>
              <a:t> </a:t>
            </a:r>
            <a:r>
              <a:rPr lang="ru-RU" sz="3200" b="1" dirty="0" err="1">
                <a:solidFill>
                  <a:srgbClr val="7030A0"/>
                </a:solidFill>
                <a:latin typeface="Times New Roman" panose="02020603050405020304" pitchFamily="18" charset="0"/>
                <a:cs typeface="Times New Roman" panose="02020603050405020304" pitchFamily="18" charset="0"/>
              </a:rPr>
              <a:t>эволюциясының</a:t>
            </a:r>
            <a:r>
              <a:rPr lang="ru-RU" sz="3200" b="1" dirty="0">
                <a:solidFill>
                  <a:srgbClr val="7030A0"/>
                </a:solidFill>
                <a:latin typeface="Times New Roman" panose="02020603050405020304" pitchFamily="18" charset="0"/>
                <a:cs typeface="Times New Roman" panose="02020603050405020304" pitchFamily="18" charset="0"/>
              </a:rPr>
              <a:t> факторы </a:t>
            </a:r>
            <a:r>
              <a:rPr lang="ru-RU" sz="3200" b="1" dirty="0" err="1">
                <a:solidFill>
                  <a:srgbClr val="7030A0"/>
                </a:solidFill>
                <a:latin typeface="Times New Roman" panose="02020603050405020304" pitchFamily="18" charset="0"/>
                <a:cs typeface="Times New Roman" panose="02020603050405020304" pitchFamily="18" charset="0"/>
              </a:rPr>
              <a:t>ретінде</a:t>
            </a:r>
            <a:endParaRPr lang="ru-RU" sz="3200" b="1" dirty="0">
              <a:solidFill>
                <a:srgbClr val="7030A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169581" y="1543226"/>
            <a:ext cx="10335316" cy="1126283"/>
          </a:xfrm>
        </p:spPr>
        <p:txBody>
          <a:bodyPr>
            <a:normAutofit/>
          </a:bodyPr>
          <a:lstStyle/>
          <a:p>
            <a:pPr algn="just"/>
            <a:r>
              <a:rPr lang="kk-KZ" sz="2700" b="1" dirty="0">
                <a:solidFill>
                  <a:srgbClr val="FF0000"/>
                </a:solidFill>
                <a:latin typeface="Times New Roman" panose="02020603050405020304" pitchFamily="18" charset="0"/>
                <a:cs typeface="Times New Roman" panose="02020603050405020304" pitchFamily="18" charset="0"/>
              </a:rPr>
              <a:t>Мақсаты: </a:t>
            </a:r>
            <a:r>
              <a:rPr lang="ru-RU" sz="2700" b="1" dirty="0" err="1">
                <a:solidFill>
                  <a:srgbClr val="FF0000"/>
                </a:solidFill>
                <a:latin typeface="Times New Roman" panose="02020603050405020304" pitchFamily="18" charset="0"/>
                <a:cs typeface="Times New Roman" panose="02020603050405020304" pitchFamily="18" charset="0"/>
              </a:rPr>
              <a:t>компьютерлік</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технологиялар</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оқытудың</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формалары</a:t>
            </a:r>
            <a:r>
              <a:rPr lang="ru-RU" sz="2700" b="1" dirty="0">
                <a:solidFill>
                  <a:srgbClr val="FF0000"/>
                </a:solidFill>
                <a:latin typeface="Times New Roman" panose="02020603050405020304" pitchFamily="18" charset="0"/>
                <a:cs typeface="Times New Roman" panose="02020603050405020304" pitchFamily="18" charset="0"/>
              </a:rPr>
              <a:t> мен </a:t>
            </a:r>
            <a:r>
              <a:rPr lang="ru-RU" sz="2700" b="1" dirty="0" err="1">
                <a:solidFill>
                  <a:srgbClr val="FF0000"/>
                </a:solidFill>
                <a:latin typeface="Times New Roman" panose="02020603050405020304" pitchFamily="18" charset="0"/>
                <a:cs typeface="Times New Roman" panose="02020603050405020304" pitchFamily="18" charset="0"/>
              </a:rPr>
              <a:t>әдістерінің</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эволюциясының</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факторын</a:t>
            </a:r>
            <a:r>
              <a:rPr lang="ru-RU" sz="2700" b="1" dirty="0">
                <a:solidFill>
                  <a:srgbClr val="FF0000"/>
                </a:solidFill>
                <a:latin typeface="Times New Roman" panose="02020603050405020304" pitchFamily="18" charset="0"/>
                <a:cs typeface="Times New Roman" panose="02020603050405020304" pitchFamily="18" charset="0"/>
              </a:rPr>
              <a:t> </a:t>
            </a:r>
            <a:r>
              <a:rPr lang="ru-RU" sz="2700" b="1" dirty="0" err="1">
                <a:solidFill>
                  <a:srgbClr val="FF0000"/>
                </a:solidFill>
                <a:latin typeface="Times New Roman" panose="02020603050405020304" pitchFamily="18" charset="0"/>
                <a:cs typeface="Times New Roman" panose="02020603050405020304" pitchFamily="18" charset="0"/>
              </a:rPr>
              <a:t>анықтау</a:t>
            </a:r>
            <a:r>
              <a:rPr lang="kk-KZ" sz="2700" b="1" dirty="0">
                <a:solidFill>
                  <a:srgbClr val="FF0000"/>
                </a:solidFill>
                <a:latin typeface="Times New Roman" panose="02020603050405020304" pitchFamily="18" charset="0"/>
                <a:cs typeface="Times New Roman" panose="02020603050405020304" pitchFamily="18" charset="0"/>
              </a:rPr>
              <a:t>.</a:t>
            </a:r>
            <a:endParaRPr lang="ru-RU" sz="2700" dirty="0">
              <a:solidFill>
                <a:srgbClr val="FF0000"/>
              </a:solidFill>
              <a:latin typeface="Times New Roman" panose="02020603050405020304" pitchFamily="18" charset="0"/>
              <a:cs typeface="Times New Roman" panose="02020603050405020304" pitchFamily="18" charset="0"/>
            </a:endParaRPr>
          </a:p>
        </p:txBody>
      </p:sp>
      <p:sp>
        <p:nvSpPr>
          <p:cNvPr id="4" name="Подзаголовок 2"/>
          <p:cNvSpPr txBox="1">
            <a:spLocks/>
          </p:cNvSpPr>
          <p:nvPr/>
        </p:nvSpPr>
        <p:spPr>
          <a:xfrm>
            <a:off x="1770347" y="2908585"/>
            <a:ext cx="10356110" cy="3577275"/>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buClr>
                <a:srgbClr val="A53010"/>
              </a:buClr>
            </a:pPr>
            <a:r>
              <a:rPr lang="kk-KZ" sz="2800" b="1" dirty="0">
                <a:solidFill>
                  <a:srgbClr val="002060"/>
                </a:solidFill>
                <a:latin typeface="Times New Roman" panose="02020603050405020304" pitchFamily="18" charset="0"/>
                <a:cs typeface="Times New Roman" panose="02020603050405020304" pitchFamily="18" charset="0"/>
              </a:rPr>
              <a:t>Қарастырылатын сұрақтар: </a:t>
            </a:r>
          </a:p>
          <a:p>
            <a:pPr marL="514350" indent="-514350">
              <a:buClr>
                <a:srgbClr val="A53010"/>
              </a:buClr>
              <a:buFont typeface="Wingdings 3" charset="2"/>
              <a:buAutoNum type="arabicPeriod"/>
            </a:pPr>
            <a:r>
              <a:rPr lang="kk-KZ" sz="2800" b="1" dirty="0">
                <a:solidFill>
                  <a:srgbClr val="002060"/>
                </a:solidFill>
                <a:latin typeface="Times New Roman" panose="02020603050405020304" pitchFamily="18" charset="0"/>
                <a:cs typeface="Times New Roman" panose="02020603050405020304" pitchFamily="18" charset="0"/>
              </a:rPr>
              <a:t>Ақпараттандыру және онымен тікелей байланысты адам қызметінің барлық салаларын компьютерлендіру мәселесі;</a:t>
            </a:r>
          </a:p>
          <a:p>
            <a:pPr marL="514350" indent="-514350">
              <a:buClr>
                <a:srgbClr val="A53010"/>
              </a:buClr>
              <a:buFont typeface="Wingdings 3" charset="2"/>
              <a:buAutoNum type="arabicPeriod"/>
            </a:pPr>
            <a:r>
              <a:rPr lang="kk-KZ" sz="2800" b="1" dirty="0">
                <a:solidFill>
                  <a:srgbClr val="002060"/>
                </a:solidFill>
                <a:latin typeface="Times New Roman" panose="02020603050405020304" pitchFamily="18" charset="0"/>
                <a:cs typeface="Times New Roman" panose="02020603050405020304" pitchFamily="18" charset="0"/>
              </a:rPr>
              <a:t>Педагогикалық процеске ПК-технологиялар мен желілік коммуникацияларды дәйекті, жүйелі түрде енгізу</a:t>
            </a:r>
            <a:r>
              <a:rPr lang="ru-RU" sz="2800" b="1" dirty="0">
                <a:solidFill>
                  <a:srgbClr val="002060"/>
                </a:solidFill>
                <a:latin typeface="Times New Roman" panose="02020603050405020304" pitchFamily="18" charset="0"/>
                <a:cs typeface="Times New Roman" panose="02020603050405020304" pitchFamily="18" charset="0"/>
              </a:rPr>
              <a:t>;</a:t>
            </a:r>
          </a:p>
          <a:p>
            <a:pPr marL="514350" indent="-514350">
              <a:buClr>
                <a:srgbClr val="A53010"/>
              </a:buClr>
              <a:buFont typeface="Wingdings 3" charset="2"/>
              <a:buAutoNum type="arabicPeriod"/>
            </a:pPr>
            <a:r>
              <a:rPr lang="kk-KZ" sz="2800" b="1" dirty="0">
                <a:solidFill>
                  <a:srgbClr val="002060"/>
                </a:solidFill>
                <a:latin typeface="Times New Roman" panose="02020603050405020304" pitchFamily="18" charset="0"/>
                <a:cs typeface="Times New Roman" panose="02020603050405020304" pitchFamily="18" charset="0"/>
              </a:rPr>
              <a:t>Білім беруде компьютерді пайдаланудың психологиялық-педагогикалық негіздері бойынша іргелі зерттеулер </a:t>
            </a:r>
            <a:endParaRPr lang="ru-RU"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2848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nvPr>
        </p:nvGraphicFramePr>
        <p:xfrm>
          <a:off x="971550" y="381000"/>
          <a:ext cx="11068050" cy="6229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48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3050" y="-4540"/>
            <a:ext cx="9703324" cy="1280890"/>
          </a:xfrm>
        </p:spPr>
        <p:txBody>
          <a:bodyPr>
            <a:normAutofit/>
          </a:bodyPr>
          <a:lstStyle/>
          <a:p>
            <a:pPr algn="ctr"/>
            <a:r>
              <a:rPr lang="kk-KZ" sz="2800" b="1" dirty="0">
                <a:solidFill>
                  <a:srgbClr val="002060"/>
                </a:solidFill>
                <a:latin typeface="Times New Roman" panose="02020603050405020304" pitchFamily="18" charset="0"/>
                <a:cs typeface="Times New Roman" panose="02020603050405020304" pitchFamily="18" charset="0"/>
              </a:rPr>
              <a:t>Педагогикалық процеске ПК-технологиялар мен желілік коммуникацияларды дәйекті, жүйелі түрде енгізу</a:t>
            </a:r>
            <a:endParaRPr lang="ru-RU" sz="28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nvPr>
        </p:nvGraphicFramePr>
        <p:xfrm>
          <a:off x="1266603" y="1276350"/>
          <a:ext cx="10363200" cy="5924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243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Схема 12"/>
          <p:cNvGraphicFramePr/>
          <p:nvPr/>
        </p:nvGraphicFramePr>
        <p:xfrm>
          <a:off x="510364" y="1500037"/>
          <a:ext cx="11398101" cy="5159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4" name="Группа 13"/>
          <p:cNvGrpSpPr/>
          <p:nvPr/>
        </p:nvGrpSpPr>
        <p:grpSpPr>
          <a:xfrm>
            <a:off x="3331091" y="-765544"/>
            <a:ext cx="6557188" cy="3168502"/>
            <a:chOff x="-420896" y="-124857"/>
            <a:chExt cx="3732518" cy="1352253"/>
          </a:xfrm>
        </p:grpSpPr>
        <p:sp>
          <p:nvSpPr>
            <p:cNvPr id="15" name="Прямоугольник 14"/>
            <p:cNvSpPr/>
            <p:nvPr/>
          </p:nvSpPr>
          <p:spPr>
            <a:xfrm>
              <a:off x="-420896" y="234247"/>
              <a:ext cx="3622737" cy="57149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Прямоугольник 15"/>
            <p:cNvSpPr/>
            <p:nvPr/>
          </p:nvSpPr>
          <p:spPr>
            <a:xfrm>
              <a:off x="-420896" y="-124857"/>
              <a:ext cx="3732518" cy="13522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kk-KZ" sz="2400" b="1" dirty="0">
                  <a:solidFill>
                    <a:schemeClr val="bg1"/>
                  </a:solidFill>
                  <a:latin typeface="Times New Roman" panose="02020603050405020304" pitchFamily="18" charset="0"/>
                  <a:cs typeface="Times New Roman" panose="02020603050405020304" pitchFamily="18" charset="0"/>
                </a:rPr>
                <a:t>Білім беруде компьютерді пайдаланудың психологиялық-педагогикалық негіздері бойынша іргелі зерттеулер </a:t>
              </a:r>
            </a:p>
          </p:txBody>
        </p:sp>
      </p:grpSp>
    </p:spTree>
    <p:extLst>
      <p:ext uri="{BB962C8B-B14F-4D97-AF65-F5344CB8AC3E}">
        <p14:creationId xmlns:p14="http://schemas.microsoft.com/office/powerpoint/2010/main" val="363993398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10</TotalTime>
  <Words>307</Words>
  <Application>Microsoft Office PowerPoint</Application>
  <PresentationFormat>Широкоэкранный</PresentationFormat>
  <Paragraphs>19</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Century Gothic</vt:lpstr>
      <vt:lpstr>Times New Roman</vt:lpstr>
      <vt:lpstr>Wingdings 3</vt:lpstr>
      <vt:lpstr>Легкий дым</vt:lpstr>
      <vt:lpstr>Кәсіптік оқытуға кіріспе пәні бойынша лекциялар жиынтығы  </vt:lpstr>
      <vt:lpstr>Тақырып № 14: Компьютерлік технологиялар оқытудың формалары мен әдістерінің эволюциясының факторы ретінде</vt:lpstr>
      <vt:lpstr>Презентация PowerPoint</vt:lpstr>
      <vt:lpstr>Педагогикалық процеске ПК-технологиялар мен желілік коммуникацияларды дәйекті, жүйелі түрде енгізу</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Кәсіптік оқытуға кіріспе пәні бойынша лекциялар жиынтығы  </dc:title>
  <dc:creator>User</dc:creator>
  <cp:lastModifiedBy>User</cp:lastModifiedBy>
  <cp:revision>6</cp:revision>
  <dcterms:created xsi:type="dcterms:W3CDTF">2024-11-05T22:43:46Z</dcterms:created>
  <dcterms:modified xsi:type="dcterms:W3CDTF">2024-11-05T23:25:12Z</dcterms:modified>
</cp:coreProperties>
</file>