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Override PartName="/docProps/app.xml" ContentType="application/vnd.openxmlformats-officedocument.extended-propertie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theme/theme1.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package/2006/relationships/metadata/extended-properties" Target="docProps/app.xml"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33" autoAdjust="0"/>
    <p:restoredTop sz="94711" autoAdjust="0"/>
  </p:normalViewPr>
  <p:slideViewPr>
    <p:cSldViewPr snapToGrid="0" snapToObjects="1">
      <p:cViewPr varScale="1">
        <p:scale>
          <a:sx n="93" d="100"/>
          <a:sy n="93" d="100"/>
        </p:scale>
        <p:origin x="102" y="12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Relationships xmlns="http://schemas.openxmlformats.org/package/2006/relationships"><Relationship Id="rId2" Type="http://schemas.openxmlformats.org/officeDocument/2006/relationships/slide" Target="slides/slide1.xml" /><Relationship Id="rId3" Type="http://schemas.openxmlformats.org/officeDocument/2006/relationships/slide" Target="slides/slide2.xml" /><Relationship Id="rId4" Type="http://schemas.openxmlformats.org/officeDocument/2006/relationships/slide" Target="slides/slide3.xml" /><Relationship Id="rId5" Type="http://schemas.openxmlformats.org/officeDocument/2006/relationships/slide" Target="slides/slide4.xml" /><Relationship Id="rId6" Type="http://schemas.openxmlformats.org/officeDocument/2006/relationships/slide" Target="slides/slide5.xml" /><Relationship Id="rId10" Type="http://schemas.openxmlformats.org/officeDocument/2006/relationships/tableStyles" Target="tableStyles.xml" /><Relationship Id="rId9" Type="http://schemas.openxmlformats.org/officeDocument/2006/relationships/theme" Target="theme/theme1.xml" /><Relationship Id="rId1" Type="http://schemas.openxmlformats.org/officeDocument/2006/relationships/slideMaster" Target="slideMasters/slideMaster1.xml" /><Relationship Id="rId8" Type="http://schemas.openxmlformats.org/officeDocument/2006/relationships/viewProps" Target="viewProps.xml" /><Relationship Id="rId7" Type="http://schemas.openxmlformats.org/officeDocument/2006/relationships/presProps" Target="presProps.xml" /></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241EB5C9-1307-BA42-ABA2-0BC069CD8E7F}" type="datetimeFigureOut">
              <a:rPr lang="en-US" smtClean="0"/>
              <a:t>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44435751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1EB5C9-1307-BA42-ABA2-0BC069CD8E7F}" type="datetimeFigureOut">
              <a:rPr lang="en-US" smtClean="0"/>
              <a:t>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139147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1EB5C9-1307-BA42-ABA2-0BC069CD8E7F}" type="datetimeFigureOut">
              <a:rPr lang="en-US" smtClean="0"/>
              <a:t>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8152904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241EB5C9-1307-BA42-ABA2-0BC069CD8E7F}" type="datetimeFigureOut">
              <a:rPr lang="en-US" smtClean="0"/>
              <a:t>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3834600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41EB5C9-1307-BA42-ABA2-0BC069CD8E7F}" type="datetimeFigureOut">
              <a:rPr lang="en-US" smtClean="0"/>
              <a:t>2/17/2018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10730690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241EB5C9-1307-BA42-ABA2-0BC069CD8E7F}" type="datetimeFigureOut">
              <a:rPr lang="en-US" smtClean="0"/>
              <a:t>2/17/2018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6198862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241EB5C9-1307-BA42-ABA2-0BC069CD8E7F}" type="datetimeFigureOut">
              <a:rPr lang="en-US" smtClean="0"/>
              <a:t>2/17/2018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5357939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241EB5C9-1307-BA42-ABA2-0BC069CD8E7F}" type="datetimeFigureOut">
              <a:rPr lang="en-US" smtClean="0"/>
              <a:t>2/17/2018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4727212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41EB5C9-1307-BA42-ABA2-0BC069CD8E7F}" type="datetimeFigureOut">
              <a:rPr lang="en-US" smtClean="0"/>
              <a:t>2/17/2018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2130901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2/17/2018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408956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41EB5C9-1307-BA42-ABA2-0BC069CD8E7F}" type="datetimeFigureOut">
              <a:rPr lang="en-US" smtClean="0"/>
              <a:t>2/17/2018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5EF2332-01BF-834F-8236-50238282D533}" type="slidenum">
              <a:rPr lang="en-US" smtClean="0"/>
              <a:t>‹#›</a:t>
            </a:fld>
            <a:endParaRPr lang="en-US"/>
          </a:p>
        </p:txBody>
      </p:sp>
    </p:spTree>
    <p:extLst>
      <p:ext uri="{BB962C8B-B14F-4D97-AF65-F5344CB8AC3E}">
        <p14:creationId xmlns:p14="http://schemas.microsoft.com/office/powerpoint/2010/main" val="35668998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41EB5C9-1307-BA42-ABA2-0BC069CD8E7F}" type="datetimeFigureOut">
              <a:rPr lang="en-US" smtClean="0"/>
              <a:t>2/17/2018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5EF2332-01BF-834F-8236-50238282D533}" type="slidenum">
              <a:rPr lang="en-US" smtClean="0"/>
              <a:t>‹#›</a:t>
            </a:fld>
            <a:endParaRPr lang="en-US"/>
          </a:p>
        </p:txBody>
      </p:sp>
    </p:spTree>
    <p:extLst>
      <p:ext uri="{BB962C8B-B14F-4D97-AF65-F5344CB8AC3E}">
        <p14:creationId xmlns:p14="http://schemas.microsoft.com/office/powerpoint/2010/main" val="367620087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2.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image" Target="../media/image1.png" /></Relationships>
</file>

<file path=ppt/slides/_rels/slide5.xml.rels><?xml version="1.0" encoding="UTF-8"?>
<Relationships xmlns="http://schemas.openxmlformats.org/package/2006/relationships"><Relationship Id="rId1" Type="http://schemas.openxmlformats.org/officeDocument/2006/relationships/slideLayout" Target="../slideLayouts/slideLayout2.xml" /><Relationship Id="rId2" Type="http://schemas.openxmlformats.org/officeDocument/2006/relationships/hyperlink" Target="https://doi.org/10.3390%2Fmembranes7030052" TargetMode="Externa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marL="0" indent="0">
              <a:buNone/>
            </a:pPr>
            <a:r>
              <a:rPr b="1"/>
              <a:t>S. AMANZHOLOV EAST KAZAKHSTAN UNIVERSITY</a:t>
            </a:r>
          </a:p>
          <a:p>
            <a:pPr lvl="0" marL="0" indent="0">
              <a:buNone/>
            </a:pPr>
            <a:r>
              <a:rPr b="1"/>
              <a:t>Department of Chemistry</a:t>
            </a:r>
          </a:p>
          <a:p>
            <a:pPr lvl="0" marL="0" indent="0">
              <a:buNone/>
            </a:pPr>
            <a:r>
              <a:rPr b="1"/>
              <a:t>Subject: "Nanotechnologies and nanomaterials" (instruments, research methods)</a:t>
            </a:r>
          </a:p>
          <a:p>
            <a:pPr lvl="0" marL="0" indent="0">
              <a:buNone/>
            </a:pPr>
            <a:r>
              <a:rPr b="1"/>
              <a:t>Lecture No. 3: «</a:t>
            </a:r>
            <a:r>
              <a:rPr b="1" i="1"/>
              <a:t>Vacuum filtration</a:t>
            </a:r>
            <a:r>
              <a:rPr b="1"/>
              <a:t>»</a:t>
            </a:r>
          </a:p>
          <a:p>
            <a:pPr lvl="0" marL="0" indent="0">
              <a:buNone/>
            </a:pPr>
            <a:r>
              <a:rPr b="1"/>
              <a:t>Lecturer: Kuanyshbekov Tilek Kuanyshbekuly, PhD</a:t>
            </a:r>
          </a:p>
          <a:p>
            <a:pPr lvl="0" marL="0" indent="0">
              <a:buNone/>
            </a:pPr>
            <a:r>
              <a:rPr b="1"/>
              <a:t>Oskemen 2024</a:t>
            </a:r>
          </a:p>
        </p:txBody>
      </p:sp>
    </p:spTree>
  </p:cSl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Content Placeholder 5"/>
          <p:cNvGraphicFramePr>
            <a:graphicFrameLocks noGrp="1"/>
          </p:cNvGraphicFramePr>
          <p:nvPr>
            <p:ph idx="1"/>
          </p:nvPr>
        </p:nvGraphicFramePr>
        <p:xfrm>
          <a:off x="457200" y="1600200"/>
          <a:ext cx="8229600" cy="4521200"/>
        </p:xfrm>
        <a:graphic>
          <a:graphicData uri="http://schemas.openxmlformats.org/drawingml/2006/table">
            <a:tbl>
              <a:tblPr firstRow="1" bandRow="1">
                <a:tableStyleId>{5C22544A-7EE6-4342-B048-85BDC9FD1C3A}</a:tableStyleId>
              </a:tblPr>
              <a:tblGrid>
                <a:gridCol w="4114800"/>
                <a:gridCol w="4114800"/>
              </a:tblGrid>
              <a:tr h="0">
                <a:tc>
                  <a:txBody>
                    <a:bodyPr/>
                    <a:lstStyle/>
                    <a:p>
                      <a:pPr lvl="0" marL="0" indent="0">
                        <a:buNone/>
                      </a:pPr>
                    </a:p>
                  </a:txBody>
                  <a:tcPr/>
                </a:tc>
                <a:tc>
                  <a:txBody>
                    <a:bodyPr/>
                    <a:lstStyle/>
                    <a:p>
                      <a:endParaRPr/>
                    </a:p>
                  </a:txBody>
                  <a:tcPr/>
                </a:tc>
              </a:tr>
              <a:tr h="0">
                <a:tc>
                  <a:txBody>
                    <a:bodyPr/>
                    <a:lstStyle/>
                    <a:p>
                      <a:endParaRPr/>
                    </a:p>
                  </a:txBody>
                </a:tc>
                <a:tc>
                  <a:txBody>
                    <a:bodyPr/>
                    <a:lstStyle/>
                    <a:p>
                      <a:pPr lvl="0" marL="0" indent="0">
                        <a:buNone/>
                      </a:pPr>
                      <a:r>
                        <a:rPr b="1"/>
                        <a:t>LECTURER:</a:t>
                      </a:r>
                      <a:r>
                        <a:rPr b="1"/>
                        <a:t> </a:t>
                      </a:r>
                      <a:r>
                        <a:rPr b="1"/>
                        <a:t>PhD,</a:t>
                      </a:r>
                      <a:r>
                        <a:rPr b="1"/>
                        <a:t> </a:t>
                      </a:r>
                      <a:r>
                        <a:rPr b="1"/>
                        <a:t>Associate</a:t>
                      </a:r>
                      <a:r>
                        <a:rPr b="1"/>
                        <a:t> </a:t>
                      </a:r>
                      <a:r>
                        <a:rPr b="1"/>
                        <a:t>Professor</a:t>
                      </a:r>
                      <a:r>
                        <a:rPr b="1"/>
                        <a:t> </a:t>
                      </a:r>
                    </a:p>
                    <a:p>
                      <a:pPr lvl="0" marL="0" indent="0">
                        <a:buNone/>
                      </a:pPr>
                      <a:r>
                        <a:rPr b="1"/>
                        <a:t>Kuanyshbekov</a:t>
                      </a:r>
                      <a:r>
                        <a:rPr b="1"/>
                        <a:t> </a:t>
                      </a:r>
                      <a:r>
                        <a:rPr b="1"/>
                        <a:t>Tilek</a:t>
                      </a:r>
                      <a:r>
                        <a:rPr b="1"/>
                        <a:t> </a:t>
                      </a:r>
                      <a:r>
                        <a:rPr b="1"/>
                        <a:t>Kuanyshbekuly</a:t>
                      </a:r>
                    </a:p>
                    <a:p>
                      <a:pPr lvl="0" marL="0" indent="0">
                        <a:buNone/>
                      </a:pPr>
                      <a:r>
                        <a:rPr b="1"/>
                        <a:t>Lecture</a:t>
                      </a:r>
                      <a:r>
                        <a:rPr b="1"/>
                        <a:t> </a:t>
                      </a:r>
                      <a:r>
                        <a:rPr b="1"/>
                        <a:t>No.</a:t>
                      </a:r>
                      <a:r>
                        <a:rPr b="1"/>
                        <a:t> </a:t>
                      </a:r>
                      <a:r>
                        <a:rPr b="1"/>
                        <a:t>3:</a:t>
                      </a:r>
                      <a:r>
                        <a:rPr b="1"/>
                        <a:t> </a:t>
                      </a:r>
                      <a:r>
                        <a:rPr b="1"/>
                        <a:t>«</a:t>
                      </a:r>
                      <a:r>
                        <a:rPr b="1" i="1"/>
                        <a:t>Vacuum</a:t>
                      </a:r>
                      <a:r>
                        <a:rPr b="1" i="1"/>
                        <a:t> </a:t>
                      </a:r>
                      <a:r>
                        <a:rPr b="1" i="1"/>
                        <a:t>filtration</a:t>
                      </a:r>
                      <a:r>
                        <a:rPr b="1"/>
                        <a:t>»</a:t>
                      </a:r>
                    </a:p>
                    <a:p>
                      <a:pPr lvl="0" marL="0" indent="0">
                        <a:buNone/>
                      </a:pPr>
                      <a:r>
                        <a:rPr b="1"/>
                        <a:t>Plan:</a:t>
                      </a:r>
                      <a:r>
                        <a:rPr b="1"/>
                        <a:t> </a:t>
                      </a:r>
                    </a:p>
                    <a:p>
                      <a:pPr lvl="1"/>
                      <a:r>
                        <a:rPr b="1"/>
                        <a:t>Vacuum</a:t>
                      </a:r>
                      <a:r>
                        <a:rPr b="1"/>
                        <a:t> </a:t>
                      </a:r>
                      <a:r>
                        <a:rPr b="1"/>
                        <a:t>filtration</a:t>
                      </a:r>
                    </a:p>
                    <a:p>
                      <a:pPr lvl="1"/>
                      <a:r>
                        <a:rPr b="1"/>
                        <a:t>Vacuum</a:t>
                      </a:r>
                      <a:r>
                        <a:rPr b="1"/>
                        <a:t> </a:t>
                      </a:r>
                      <a:r>
                        <a:rPr b="1"/>
                        <a:t>filtration</a:t>
                      </a:r>
                      <a:r>
                        <a:rPr b="1"/>
                        <a:t> </a:t>
                      </a:r>
                      <a:r>
                        <a:rPr b="1"/>
                        <a:t>methods</a:t>
                      </a:r>
                    </a:p>
                    <a:p>
                      <a:pPr lvl="1"/>
                      <a:r>
                        <a:rPr b="1"/>
                        <a:t>The</a:t>
                      </a:r>
                      <a:r>
                        <a:rPr b="1"/>
                        <a:t> </a:t>
                      </a:r>
                      <a:r>
                        <a:rPr b="1"/>
                        <a:t>synthesis</a:t>
                      </a:r>
                      <a:r>
                        <a:rPr b="1"/>
                        <a:t> </a:t>
                      </a:r>
                      <a:r>
                        <a:rPr b="1"/>
                        <a:t>of</a:t>
                      </a:r>
                      <a:r>
                        <a:rPr b="1"/>
                        <a:t> </a:t>
                      </a:r>
                      <a:r>
                        <a:rPr b="1"/>
                        <a:t>GO</a:t>
                      </a:r>
                      <a:r>
                        <a:rPr b="1"/>
                        <a:t> </a:t>
                      </a:r>
                      <a:r>
                        <a:rPr b="1"/>
                        <a:t>membrane</a:t>
                      </a:r>
                      <a:r>
                        <a:rPr b="1"/>
                        <a:t> </a:t>
                      </a:r>
                      <a:r>
                        <a:rPr b="1"/>
                        <a:t>using</a:t>
                      </a:r>
                      <a:r>
                        <a:rPr b="1"/>
                        <a:t> </a:t>
                      </a:r>
                      <a:r>
                        <a:rPr b="1"/>
                        <a:t>vacuum</a:t>
                      </a:r>
                      <a:r>
                        <a:rPr b="1"/>
                        <a:t> </a:t>
                      </a:r>
                      <a:r>
                        <a:rPr b="1"/>
                        <a:t>filtration</a:t>
                      </a:r>
                      <a:r>
                        <a:rPr b="1"/>
                        <a:t> </a:t>
                      </a:r>
                    </a:p>
                  </a:txBody>
                </a:tc>
              </a:tr>
            </a:tbl>
          </a:graphicData>
        </a:graphic>
      </p:graphicFrame>
    </p:spTree>
  </p:cSl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marL="0" indent="0">
              <a:buNone/>
            </a:pPr>
            <a:r>
              <a:rPr b="1"/>
              <a:t>Vacuum filtration</a:t>
            </a:r>
          </a:p>
          <a:p>
            <a:pPr lvl="0" marL="0" indent="0">
              <a:buNone/>
            </a:pPr>
            <a:r>
              <a:rPr/>
              <a:t>In order to obtain the GO membrane, the following methods are used: filtration (vacuum, pressure filtration); casting-plating (spinning casting-plating, drop casting, two-piece coating); layer-by-layer assembly; evaporation; alignment method which is related to the shift and hybrid method [1].</a:t>
            </a:r>
          </a:p>
          <a:p>
            <a:pPr lvl="0" marL="0" indent="0">
              <a:buNone/>
            </a:pPr>
            <a:r>
              <a:rPr/>
              <a:t>From all the above methods in our experimental work, we chose vacuum filtration because of its availability, low labor intensity, nano-sized control over the membrane thickness and the possibility of high-scale production of GO membranes. GO membranes using vacuum filtration were first obtained in work [2], in which GO monolayers were connected almost in parallel. Also in this work, it is stated that during the preparation process, the physical and chemical properties of GO monolayers do not change [3, 4].</a:t>
            </a:r>
          </a:p>
          <a:p>
            <a:pPr lvl="0" marL="0" indent="0">
              <a:buNone/>
            </a:pPr>
            <a:r>
              <a:rPr/>
              <a:t>The synthesis of GO membrane using vacuum filtration consists of following main steps: the selection of the appropriate concentration of GO solution; GO membrane is deposited by passing GO solution through a porous film, then after the completion of the filtration, the obtained GO membrane is dried [3, 5]. The result is a uniform dispersible membrane with a relatively flat surface due to the fluidity of water in the solution filtration process. The thickness of obtained film depends on the concentration.</a:t>
            </a:r>
          </a:p>
          <a:p>
            <a:pPr lvl="0" marL="0" indent="0">
              <a:buNone/>
            </a:pPr>
            <a:r>
              <a:rPr/>
              <a:t>In order to prepare GO membrane, we used the vacuum filtration method. In order to do that, 200 mLsuspension of GO (C= 1.5 mg/mL) was filtered through a porous alumina membrane filter. The GO membrane was left to dry at 25±2</a:t>
            </a:r>
            <a:r>
              <a:rPr baseline="30000"/>
              <a:t>°</a:t>
            </a:r>
            <a:r>
              <a:rPr/>
              <a:t>C for 48 h and then separated from the filter (Figure 1).</a:t>
            </a:r>
          </a:p>
        </p:txBody>
      </p:sp>
    </p:spTree>
  </p:cSl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descr="media/image2.png" id="0" name="Picture 1"/>
          <p:cNvPicPr>
            <a:picLocks noGrp="1" noChangeAspect="1"/>
          </p:cNvPicPr>
          <p:nvPr/>
        </p:nvPicPr>
        <p:blipFill>
          <a:blip r:embed="rId2"/>
          <a:stretch>
            <a:fillRect/>
          </a:stretch>
        </p:blipFill>
        <p:spPr bwMode="auto">
          <a:xfrm>
            <a:off x="660400" y="1600200"/>
            <a:ext cx="7835900" cy="4521200"/>
          </a:xfrm>
          <a:prstGeom prst="rect">
            <a:avLst/>
          </a:prstGeom>
          <a:noFill/>
          <a:ln w="9525">
            <a:noFill/>
            <a:headEnd/>
            <a:tailEnd/>
          </a:ln>
        </p:spPr>
      </p:pic>
    </p:spTree>
  </p:cSl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marL="0" indent="0">
              <a:buNone/>
            </a:pPr>
            <a:r>
              <a:rPr b="1"/>
              <a:t>Figure 1.</a:t>
            </a:r>
            <a:r>
              <a:rPr/>
              <a:t> Preparation of GO membrane.</a:t>
            </a:r>
          </a:p>
          <a:p>
            <a:pPr lvl="0" marL="0" indent="0">
              <a:buNone/>
            </a:pPr>
            <a:r>
              <a:rPr b="1"/>
              <a:t>Questions</a:t>
            </a:r>
          </a:p>
          <a:p>
            <a:pPr lvl="1">
              <a:buAutoNum type="arabicPeriod"/>
            </a:pPr>
            <a:r>
              <a:rPr/>
              <a:t>Vacuum filtration</a:t>
            </a:r>
          </a:p>
          <a:p>
            <a:pPr lvl="1">
              <a:buAutoNum type="arabicPeriod"/>
            </a:pPr>
            <a:r>
              <a:rPr/>
              <a:t>Vacuum filtration methods</a:t>
            </a:r>
          </a:p>
          <a:p>
            <a:pPr lvl="1">
              <a:buAutoNum type="arabicPeriod"/>
            </a:pPr>
            <a:r>
              <a:rPr/>
              <a:t>The synthesis of GO membrane using vacuum filtration</a:t>
            </a:r>
          </a:p>
          <a:p>
            <a:pPr lvl="0" marL="0" indent="0">
              <a:buNone/>
            </a:pPr>
            <a:r>
              <a:rPr b="1"/>
              <a:t>REFERENCES</a:t>
            </a:r>
          </a:p>
          <a:p>
            <a:pPr lvl="1">
              <a:buAutoNum type="arabicPeriod"/>
            </a:pPr>
            <a:r>
              <a:rPr/>
              <a:t>Kuanyshbekov, T., Sagdollin, Z., Zhasasynov, E., Akatan, K., Kurbanova, B., Guseinov, N., Tolepov, Z., Kantay, N., Beisebekov, M. Composite Membrane Based on Graphene Oxide and Carboxymethylcellulose from Local Kazakh Raw Materials for Possible Applications in Electronic Devices. J. Compos. Sci. </a:t>
            </a:r>
            <a:r>
              <a:rPr b="1"/>
              <a:t>7</a:t>
            </a:r>
            <a:r>
              <a:rPr/>
              <a:t>, 342 (2023). https:// doi.org/10.3390/jcs7080342 .</a:t>
            </a:r>
          </a:p>
          <a:p>
            <a:pPr lvl="1">
              <a:buAutoNum type="arabicPeriod"/>
            </a:pPr>
            <a:r>
              <a:rPr/>
              <a:t>Kuanyshbekov, T.K., Akаtаn, K., Kabdrakhmanova, S.K., Nemkaeva, R., Aitzhanov, M., Imasheva, A., Kаirаtuly, E.: Synthesis of Graphene Oxide from Graphite by the Hummers Method. </a:t>
            </a:r>
            <a:r>
              <a:rPr i="1"/>
              <a:t>J.</a:t>
            </a:r>
            <a:r>
              <a:rPr/>
              <a:t> </a:t>
            </a:r>
            <a:r>
              <a:rPr i="1"/>
              <a:t>Oxidation Communications</a:t>
            </a:r>
            <a:r>
              <a:rPr/>
              <a:t> </a:t>
            </a:r>
            <a:r>
              <a:rPr b="1"/>
              <a:t>44</a:t>
            </a:r>
            <a:r>
              <a:rPr/>
              <a:t>(2), 356–365 (2021)</a:t>
            </a:r>
          </a:p>
          <a:p>
            <a:pPr lvl="1">
              <a:buAutoNum type="arabicPeriod"/>
            </a:pPr>
            <a:r>
              <a:rPr/>
              <a:t>Jinxia, Ma., Dan P. and Xinfa, D.: Recent Developments of Graphene Oxide Based Membranes: A Review. J. Membranes </a:t>
            </a:r>
            <a:r>
              <a:rPr b="1"/>
              <a:t>7</a:t>
            </a:r>
            <a:r>
              <a:rPr/>
              <a:t>(52), 29 (2017). doi: </a:t>
            </a:r>
            <a:r>
              <a:rPr>
                <a:hlinkClick r:id="rId2"/>
              </a:rPr>
              <a:t>10.3390/membranes7030052</a:t>
            </a:r>
          </a:p>
          <a:p>
            <a:pPr lvl="1">
              <a:buAutoNum type="arabicPeriod"/>
            </a:pPr>
            <a:r>
              <a:rPr/>
              <a:t>Piner, R.D., Ruoff, R.S., Stankovich, S., Zimney, E.J., Evmenenko, G., Dikin, D.A., Dommett, G.H.B.; Nguyen S.T.: Preparation and characterization of graphene oxide paper. J. Nature </a:t>
            </a:r>
            <a:r>
              <a:rPr b="1"/>
              <a:t>448</a:t>
            </a:r>
            <a:r>
              <a:rPr/>
              <a:t>(7152), 457–460 (2014). DOI: 10.1038/nature06016.</a:t>
            </a:r>
          </a:p>
        </p:txBody>
      </p:sp>
    </p:spTree>
  </p:cSld>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26</Words>
  <Application>Microsoft Office PowerPoint</Application>
  <PresentationFormat>On-screen Show (4:3)</PresentationFormat>
  <Paragraphs>10</Paragraphs>
  <Slides>2</Slides>
  <Notes>2</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vt:i4>
      </vt:variant>
    </vt:vector>
  </HeadingPairs>
  <TitlesOfParts>
    <vt:vector size="5" baseType="lpstr">
      <vt:lpstr>Arial</vt:lpstr>
      <vt:lpstr>Calibri</vt:lpstr>
      <vt:lpstr>Office Theme</vt:lpstr>
      <vt:lpstr>Title</vt:lpstr>
      <vt:lpstr>Slide Title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keywords/>
  <dcterms:created xsi:type="dcterms:W3CDTF">2024-11-05T17:30:18Z</dcterms:created>
  <dcterms:modified xsi:type="dcterms:W3CDTF">2024-11-05T17:30:18Z</dcterms:modified>
</cp:coreProperties>
</file>