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8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6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8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9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2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8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3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7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504E-3076-4A88-90D5-66B0D58C80F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44BC-9DE1-4718-86A6-5E46DA5B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7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9806" y="0"/>
            <a:ext cx="8740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112770" algn="l"/>
              </a:tabLst>
            </a:pPr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№4 </a:t>
            </a:r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Дәріс.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Адгезия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Беттік </a:t>
            </a:r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энергия. Адсорбция 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 хемосорбция.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8657" y="474687"/>
            <a:ext cx="12057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221615" algn="just">
              <a:spcBef>
                <a:spcPts val="1340"/>
              </a:spcBef>
              <a:spcAft>
                <a:spcPts val="0"/>
              </a:spcAft>
            </a:pPr>
            <a:r>
              <a:rPr lang="kk-KZ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Адгезия (лат. adhaesio – жабысу) -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әр текті қатты және (немесе) сұйық денелер беттерінің жабысуы. Адгезия беткі қабаттағы молекулааралық өзара әрекеттесуден туындайды. Адгезия беттерді бөлуге (</a:t>
            </a:r>
            <a:r>
              <a:rPr lang="kk-KZ" altLang="ru-RU" dirty="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бір-бірінен ажыратыуға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атқарылатын </a:t>
            </a:r>
            <a:r>
              <a:rPr lang="kk-KZ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жұмыспен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адгезии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сипатталады. Адгезияны шамасы – МПа (мегапаскаль) сипатталады.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4848" y="3027680"/>
            <a:ext cx="7687262" cy="3694153"/>
            <a:chOff x="191075" y="2722084"/>
            <a:chExt cx="7628188" cy="258733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r="50014" b="4361"/>
            <a:stretch/>
          </p:blipFill>
          <p:spPr>
            <a:xfrm>
              <a:off x="191075" y="2722084"/>
              <a:ext cx="3761494" cy="258733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50603" b="10591"/>
            <a:stretch/>
          </p:blipFill>
          <p:spPr>
            <a:xfrm>
              <a:off x="4100051" y="2722084"/>
              <a:ext cx="3719212" cy="2414722"/>
            </a:xfrm>
            <a:prstGeom prst="rect">
              <a:avLst/>
            </a:prstGeom>
          </p:spPr>
        </p:pic>
      </p:grpSp>
      <p:pic>
        <p:nvPicPr>
          <p:cNvPr id="13" name="Рисунок 12"/>
          <p:cNvPicPr/>
          <p:nvPr/>
        </p:nvPicPr>
        <p:blipFill rotWithShape="1">
          <a:blip r:embed="rId4"/>
          <a:srcRect l="27258" t="22425" r="22394" b="29684"/>
          <a:stretch/>
        </p:blipFill>
        <p:spPr bwMode="auto">
          <a:xfrm>
            <a:off x="8070034" y="1488220"/>
            <a:ext cx="3840480" cy="240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60734" y="3987396"/>
            <a:ext cx="4059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плитканы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жабыстыр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 желім (келей) плитка мен қабырға бетінде  қалса,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ғни желім қабатында ажырау байқалса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когезиялық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(адгезия мы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қты). Суретте көрсетілген. </a:t>
            </a:r>
          </a:p>
          <a:p>
            <a:pPr algn="just"/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желім плитка бетінде немесе қабырға бетінде қалса адгезиялық ажырау (когезия мықты)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 flipH="1">
            <a:off x="71120" y="1424924"/>
            <a:ext cx="7740990" cy="143116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Когезия (лат. cohaesus-байланысқан, жалғастырылған) – </a:t>
            </a:r>
            <a:r>
              <a:rPr kumimoji="0" lang="kk-KZ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 заттың бөліктерінің бір-біріне жабысуы. Яғни молекулааралық әрекеттесу күштерінің әсерінен, сутектік байланыс немесе затты құрайтын молекулалар (атомдар, иондар) арасындағы химиялық байланыс әсерінен біртекті (бір фазалы) зат бөліктерінің біртұтас бірігуі. </a:t>
            </a:r>
            <a:endParaRPr kumimoji="0" lang="kk-KZ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4080" y="182880"/>
            <a:ext cx="2185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Адгезия жұмысы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640" y="734023"/>
            <a:ext cx="6695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Адгезия жұмысы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адгезиялық беріктік (работа адгезии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адгезионная прочность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бірімен әсерлесетін екі фазаны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kk-KZ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Дюпре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xn--90acidkcqceua4afge.xn--p1ai/800/600/https/mypresentation.ru/documents_6/03fa17e2505fb94db8626577bf53416a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t="42312" r="11776" b="7022"/>
          <a:stretch/>
        </p:blipFill>
        <p:spPr bwMode="auto">
          <a:xfrm>
            <a:off x="7373295" y="651899"/>
            <a:ext cx="4358640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то такое адгезия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3" t="80280" r="22917" b="7553"/>
          <a:stretch/>
        </p:blipFill>
        <p:spPr bwMode="auto">
          <a:xfrm>
            <a:off x="1290320" y="2286000"/>
            <a:ext cx="3716953" cy="6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roinstrumentinfo.ru/wp-content/uploads/2017/07/izmeritel-adgez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1" y="3011309"/>
            <a:ext cx="2707849" cy="12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кретч тестеры | Scratch tes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31" y="3443048"/>
            <a:ext cx="2817321" cy="20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Адгезия защитного покрытия трубопрово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1" y="4663304"/>
            <a:ext cx="2528499" cy="141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261" y="6312872"/>
            <a:ext cx="692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Тапсырма</a:t>
            </a:r>
            <a:r>
              <a:rPr lang="ru-RU" b="1" dirty="0" smtClean="0">
                <a:solidFill>
                  <a:srgbClr val="FF0000"/>
                </a:solidFill>
              </a:rPr>
              <a:t>!!! </a:t>
            </a:r>
            <a:r>
              <a:rPr lang="ru-RU" b="1" dirty="0" err="1" smtClean="0">
                <a:solidFill>
                  <a:srgbClr val="FF0000"/>
                </a:solidFill>
              </a:rPr>
              <a:t>Адгезияны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аны</a:t>
            </a:r>
            <a:r>
              <a:rPr lang="kk-KZ" b="1" dirty="0" smtClean="0">
                <a:solidFill>
                  <a:srgbClr val="FF0000"/>
                </a:solidFill>
              </a:rPr>
              <a:t>қтау әдістері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kk-KZ" b="1" dirty="0" smtClean="0">
                <a:solidFill>
                  <a:srgbClr val="FF0000"/>
                </a:solidFill>
              </a:rPr>
              <a:t>тапсыру мерзімі </a:t>
            </a:r>
            <a:r>
              <a:rPr lang="en-US" b="1" dirty="0" smtClean="0">
                <a:solidFill>
                  <a:srgbClr val="FF0000"/>
                </a:solidFill>
              </a:rPr>
              <a:t>11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апта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2681" y="5466068"/>
            <a:ext cx="4395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>
                <a:solidFill>
                  <a:srgbClr val="000000"/>
                </a:solidFill>
                <a:effectLst/>
                <a:latin typeface="Noto Sans Regular"/>
              </a:rPr>
              <a:t>СКРЕТЧ ТЕСТЕР / </a:t>
            </a:r>
            <a:r>
              <a:rPr lang="en-US" sz="1200" b="1" i="0" dirty="0" smtClean="0">
                <a:solidFill>
                  <a:srgbClr val="000000"/>
                </a:solidFill>
                <a:effectLst/>
                <a:latin typeface="Noto Sans Regular"/>
              </a:rPr>
              <a:t>SCRATCH TESTER</a:t>
            </a:r>
            <a:endParaRPr lang="en-US" sz="1200" b="1" i="0" dirty="0">
              <a:solidFill>
                <a:srgbClr val="000000"/>
              </a:solidFill>
              <a:effectLst/>
              <a:latin typeface="Noto Sans Regular"/>
            </a:endParaRPr>
          </a:p>
        </p:txBody>
      </p:sp>
      <p:pic>
        <p:nvPicPr>
          <p:cNvPr id="15" name="Рисунок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6112354" y="3364039"/>
            <a:ext cx="5896070" cy="229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51638" y="5549699"/>
            <a:ext cx="5013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TiN-Al</a:t>
            </a:r>
            <a:r>
              <a:rPr lang="ru-RU" alt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қабатының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адгезиялық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беріктігін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2734" y="252458"/>
            <a:ext cx="1922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Беттік энергия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467" y="858990"/>
            <a:ext cx="5073445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2250" algn="just">
              <a:spcBef>
                <a:spcPts val="675"/>
              </a:spcBef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Металдың беткі қабаты өте белсенді.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Қатты дененің беткі қабатындағы атомдар (ішкі қабат атомдарымен салыстырғанда) еркін байланысқа ие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әтижесінде бетке қарай жақын аралықта атомдардың (молекулалардың) тартылысы нәтижесінде беттік энергия пайда болады.</a:t>
            </a:r>
          </a:p>
          <a:p>
            <a:pPr marR="222250" algn="just">
              <a:spcBef>
                <a:spcPts val="675"/>
              </a:spcBef>
            </a:pPr>
            <a:r>
              <a:rPr lang="kk-K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Беттік энергия деп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фазааралық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шекарада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шоғырланған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бетті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құрауға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қажет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энергия.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Беттік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эенргия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бөлшектерді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ұсақтаған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кезде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артады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222250" algn="just">
              <a:spcBef>
                <a:spcPts val="675"/>
              </a:spcBef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Picture 6" descr="https://konspekta.net/lektsianew/baza21/11898025723375.files/image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7113" r="1459" b="5633"/>
          <a:stretch/>
        </p:blipFill>
        <p:spPr bwMode="auto">
          <a:xfrm>
            <a:off x="5170324" y="735458"/>
            <a:ext cx="6989270" cy="4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25729" y="4139393"/>
            <a:ext cx="5044595" cy="2472895"/>
            <a:chOff x="259317" y="3300432"/>
            <a:chExt cx="5044595" cy="2472895"/>
          </a:xfrm>
        </p:grpSpPr>
        <p:sp>
          <p:nvSpPr>
            <p:cNvPr id="12" name="TextBox 11"/>
            <p:cNvSpPr txBox="1"/>
            <p:nvPr/>
          </p:nvSpPr>
          <p:spPr>
            <a:xfrm>
              <a:off x="2182992" y="3300432"/>
              <a:ext cx="7601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1600" dirty="0" smtClean="0"/>
                <a:t>Фаза </a:t>
              </a:r>
              <a:r>
                <a:rPr lang="ru-RU" sz="1600" dirty="0" smtClean="0"/>
                <a:t>1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59317" y="3639734"/>
              <a:ext cx="5044595" cy="2133593"/>
              <a:chOff x="309592" y="2709408"/>
              <a:chExt cx="5044595" cy="2133593"/>
            </a:xfrm>
          </p:grpSpPr>
          <p:pic>
            <p:nvPicPr>
              <p:cNvPr id="3076" name="Picture 4" descr="Пример 1. Что такое поверхностная энергия Гиббса, причины ее возникновения,  ее математическое выражение и причины ее влияния на устойчивость  гетерогенных дисперсных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06" t="8242" r="27657" b="10102"/>
              <a:stretch/>
            </p:blipFill>
            <p:spPr bwMode="auto">
              <a:xfrm>
                <a:off x="1418897" y="2711669"/>
                <a:ext cx="2700819" cy="1786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104704" y="4504447"/>
                <a:ext cx="7601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k-KZ" sz="1600" dirty="0" smtClean="0"/>
                  <a:t>Фаза </a:t>
                </a:r>
                <a:r>
                  <a:rPr lang="ru-RU" sz="1600" dirty="0" smtClean="0"/>
                  <a:t>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94550" y="3312251"/>
                <a:ext cx="1359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600" dirty="0"/>
                  <a:t>Бөлшектер әсерлесу аймағы</a:t>
                </a:r>
                <a:endParaRPr lang="ru-RU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9592" y="2786352"/>
                <a:ext cx="130035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k-KZ" sz="1600" dirty="0" smtClean="0"/>
                  <a:t>Фазааралық </a:t>
                </a:r>
              </a:p>
              <a:p>
                <a:pPr algn="ctr"/>
                <a:r>
                  <a:rPr lang="kk-KZ" sz="1600" dirty="0" smtClean="0"/>
                  <a:t>қабат</a:t>
                </a:r>
                <a:endParaRPr lang="ru-RU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67585" y="2709408"/>
                <a:ext cx="114146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kk-KZ" sz="1600" dirty="0" smtClean="0"/>
                  <a:t>Бөлшектер</a:t>
                </a:r>
                <a:endParaRPr lang="ru-RU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9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5135" y="304489"/>
            <a:ext cx="3612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Адсорбция</a:t>
            </a:r>
            <a:r>
              <a:rPr lang="ru-RU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хемосорбция</a:t>
            </a:r>
            <a:endParaRPr lang="ru-RU" sz="2000" b="1" dirty="0"/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-1087120" y="-41351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" name="Rectangle 56"/>
          <p:cNvSpPr>
            <a:spLocks noChangeArrowheads="1"/>
          </p:cNvSpPr>
          <p:nvPr/>
        </p:nvSpPr>
        <p:spPr bwMode="auto">
          <a:xfrm>
            <a:off x="2940368" y="-3622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Граничная фаза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Монослой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25" y="4543888"/>
            <a:ext cx="7858425" cy="2176461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147483" y="820756"/>
            <a:ext cx="11936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0345" algn="just">
              <a:lnSpc>
                <a:spcPct val="100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Қатты дененің бетінде газдардың, будың немесе ерітінділердің жұқа қабаттарының пайда болу құбылыстары немесе осы заттардың дененің бетіне сіңуі адсорбция деп аталады.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Адсорбцияға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қарсы процесс десорбция деп аталады.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78708" y="1720852"/>
            <a:ext cx="119051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Адсорбция физикалық және химиялық болып бөлінеді. Физикалық адсорбция Ван дер Ваальс күштеріне байланысты бөгде молекулалардың тартылуымен байланысты.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Химосорбция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валенттік байланыстардың әсерінен болады. </a:t>
            </a:r>
            <a:r>
              <a:rPr lang="kk-KZ" dirty="0"/>
              <a:t>Көптеген жағдайларда физикалық және химиялық адсорбция бір уақытта жүреді, бірақ олардың бірі басым болады. Сонымен, қалыпты температурада металл беттеріндегі май қышқылдарының адсорбциясы негізінен физикалық, ал жоғары температурада – химиялық адсорбация деп қарастыруға болады. </a:t>
            </a:r>
            <a:endParaRPr lang="kk-KZ" dirty="0" smtClean="0"/>
          </a:p>
          <a:p>
            <a:pPr algn="just"/>
            <a:endParaRPr lang="kk-KZ" dirty="0"/>
          </a:p>
          <a:p>
            <a:pPr algn="just"/>
            <a:r>
              <a:rPr lang="kk-KZ" dirty="0"/>
              <a:t>Физикалық адсорбция есебінен газдар мен су молекулалары бірінші кезекте белсенді аймақтары – адсорбция орталықтарында орналасады. Сорбцияланған молекулалар материалмен химиялық реакцияға түседі. Осылайша коррозияны тудыратын беттердің тотығуы жүреді.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973" y="292112"/>
            <a:ext cx="11336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Беттік-белсенді заттардың (ББЗ)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молекулаларының физикалық адсорбциясы ерекше маңызды. ББЗ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молекулалары белсенді топтармен беттің белсенді орталықтарында сорбцияланады.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ББЗ қатты дененің өзара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сұйықтықпен (сулау) әрекеттесу сипатын өзгерте алады. ББЗ молекулалары қатты бетке қалай бағытталғанына байланысты,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 (гидрофильді) немесе нашар (гидрофобты бет)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сулануы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8657" y="1775893"/>
            <a:ext cx="11336594" cy="3464700"/>
            <a:chOff x="235973" y="1697235"/>
            <a:chExt cx="10972801" cy="253850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5889" t="45448" r="29612" b="26206"/>
            <a:stretch/>
          </p:blipFill>
          <p:spPr>
            <a:xfrm>
              <a:off x="235973" y="1697235"/>
              <a:ext cx="7084821" cy="253850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160067" y="2187055"/>
              <a:ext cx="344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7320" indent="449580"/>
              <a:r>
                <a:rPr lang="kk-KZ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ылғалданған </a:t>
              </a:r>
              <a:r>
                <a:rPr lang="kk-KZ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кездегі шарт: 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/>
            <a:srcRect l="30591" t="34148" r="46088" b="54607"/>
            <a:stretch/>
          </p:blipFill>
          <p:spPr>
            <a:xfrm>
              <a:off x="9537289" y="2103050"/>
              <a:ext cx="1671485" cy="45333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/>
            <a:srcRect l="30123" t="61481" r="47516" b="25350"/>
            <a:stretch/>
          </p:blipFill>
          <p:spPr>
            <a:xfrm>
              <a:off x="9420428" y="2966488"/>
              <a:ext cx="1602659" cy="530943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6864427" y="3047293"/>
              <a:ext cx="2740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7320" marR="224155" indent="449580">
                <a:spcBef>
                  <a:spcPts val="1500"/>
                </a:spcBef>
              </a:pPr>
              <a:r>
                <a:rPr lang="kk-KZ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суланбаған </a:t>
              </a:r>
              <a:r>
                <a:rPr lang="kk-KZ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кезде: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2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5"/>
          <p:cNvSpPr>
            <a:spLocks noChangeArrowheads="1"/>
          </p:cNvSpPr>
          <p:nvPr/>
        </p:nvSpPr>
        <p:spPr bwMode="auto">
          <a:xfrm>
            <a:off x="100664" y="81965"/>
            <a:ext cx="11646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/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Дәріске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!!!)</a:t>
            </a:r>
            <a:endParaRPr lang="ru-RU" alt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2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056" t="25260" r="18667" b="11135"/>
          <a:stretch/>
        </p:blipFill>
        <p:spPr>
          <a:xfrm>
            <a:off x="2487560" y="499021"/>
            <a:ext cx="7108724" cy="56172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99885" y="6150114"/>
            <a:ext cx="11919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Свободная энергия поверхности для оценки адгезионных свойств определялась с помощью гониометра DSA-HT12</a:t>
            </a:r>
          </a:p>
        </p:txBody>
      </p:sp>
    </p:spTree>
    <p:extLst>
      <p:ext uri="{BB962C8B-B14F-4D97-AF65-F5344CB8AC3E}">
        <p14:creationId xmlns:p14="http://schemas.microsoft.com/office/powerpoint/2010/main" val="14793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508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Noto Sans 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</dc:creator>
  <cp:lastModifiedBy>Star</cp:lastModifiedBy>
  <cp:revision>50</cp:revision>
  <dcterms:created xsi:type="dcterms:W3CDTF">2021-10-27T02:43:49Z</dcterms:created>
  <dcterms:modified xsi:type="dcterms:W3CDTF">2021-11-02T15:50:57Z</dcterms:modified>
</cp:coreProperties>
</file>