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4" r:id="rId2"/>
    <p:sldId id="283" r:id="rId3"/>
    <p:sldId id="282" r:id="rId4"/>
    <p:sldId id="284" r:id="rId5"/>
    <p:sldId id="285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1" d="100"/>
          <a:sy n="41" d="100"/>
        </p:scale>
        <p:origin x="78" y="5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CAB2548-6987-48E8-87A8-2C57CAC82A2C}" type="doc">
      <dgm:prSet loTypeId="urn:microsoft.com/office/officeart/2005/8/layout/hProcess9" loCatId="process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DE377431-F437-45D2-9B83-7CEAE7A4642E}">
      <dgm:prSet phldrT="[Текст]" custT="1"/>
      <dgm:spPr/>
      <dgm:t>
        <a:bodyPr/>
        <a:lstStyle/>
        <a:p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Мұғалімдік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кәсіптің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ежелден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қалыптасқанын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баршамыз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білеміз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Адамдар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қай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қоғамдық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формацияда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болмасын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жас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ұрпакқа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өз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тәжірибесін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жеткізіп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білгендеріне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үйретіп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мақсатты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саналы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түрде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өмір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заңдылықтарын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меңгертуге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талпынған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gm:t>
    </dgm:pt>
    <dgm:pt modelId="{58C1A42F-E133-46C9-9C5F-8D5DDD06B95F}" type="parTrans" cxnId="{61B6D0C4-7292-4683-B6EF-0EB4E7DAECD6}">
      <dgm:prSet/>
      <dgm:spPr/>
      <dgm:t>
        <a:bodyPr/>
        <a:lstStyle/>
        <a:p>
          <a:endParaRPr lang="ru-RU"/>
        </a:p>
      </dgm:t>
    </dgm:pt>
    <dgm:pt modelId="{64916D83-77E7-4CD1-A6F0-F2AD5E37D8A5}" type="sibTrans" cxnId="{61B6D0C4-7292-4683-B6EF-0EB4E7DAECD6}">
      <dgm:prSet/>
      <dgm:spPr/>
      <dgm:t>
        <a:bodyPr/>
        <a:lstStyle/>
        <a:p>
          <a:endParaRPr lang="ru-RU"/>
        </a:p>
      </dgm:t>
    </dgm:pt>
    <dgm:pt modelId="{12AF2051-E2D7-4D8A-854D-F7ACB60B1119}">
      <dgm:prSet phldrT="[Текст]" custT="1"/>
      <dgm:spPr/>
      <dgm:t>
        <a:bodyPr/>
        <a:lstStyle/>
        <a:p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Адамзат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қоғамының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қай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даму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сатысында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 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болмасын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мұғалімдік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кәсіптің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атқаратын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рөлі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ерекше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жоғары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бағаланған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Мектеп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білім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беру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жүйелері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өскелең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ұрпақтың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әлеуметтенуіне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қоғам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дамуына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сәйкес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тәрбиеленуіне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қашан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да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елеулі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үлесін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қосып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келеді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gm:t>
    </dgm:pt>
    <dgm:pt modelId="{A1E7A192-BF82-43BE-89C2-50BB8E18D1AD}" type="parTrans" cxnId="{1A9DE795-869C-4847-9B6E-82BBCD2D96BA}">
      <dgm:prSet/>
      <dgm:spPr/>
      <dgm:t>
        <a:bodyPr/>
        <a:lstStyle/>
        <a:p>
          <a:endParaRPr lang="ru-RU"/>
        </a:p>
      </dgm:t>
    </dgm:pt>
    <dgm:pt modelId="{B8C9F3EB-DA58-4D30-B514-51B49A9DAF5D}" type="sibTrans" cxnId="{1A9DE795-869C-4847-9B6E-82BBCD2D96BA}">
      <dgm:prSet/>
      <dgm:spPr/>
      <dgm:t>
        <a:bodyPr/>
        <a:lstStyle/>
        <a:p>
          <a:endParaRPr lang="ru-RU"/>
        </a:p>
      </dgm:t>
    </dgm:pt>
    <dgm:pt modelId="{518F7E04-6C1E-4929-81ED-2141EB8F32E6}">
      <dgm:prSet custT="1"/>
      <dgm:spPr/>
      <dgm:t>
        <a:bodyPr/>
        <a:lstStyle/>
        <a:p>
          <a:r>
            <a:rPr lang="kk-KZ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Мұғалімдер әр баланың тұлғасын қалыптастыруда оларды интеллектуалдық жағынан дамытуды, эмоционалдық, рухани, дене тәрбиелерін жетілдіруді көздейді. </a:t>
          </a:r>
          <a:endParaRPr lang="ru-RU" sz="2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901BBC7-5684-4D35-98CD-16FA35F6BB4F}" type="parTrans" cxnId="{B0529461-559E-4A9E-9C33-2C29D37B06CC}">
      <dgm:prSet/>
      <dgm:spPr/>
      <dgm:t>
        <a:bodyPr/>
        <a:lstStyle/>
        <a:p>
          <a:endParaRPr lang="ru-RU"/>
        </a:p>
      </dgm:t>
    </dgm:pt>
    <dgm:pt modelId="{4F01CD4B-A796-41F4-A327-B5A1BCE04BFC}" type="sibTrans" cxnId="{B0529461-559E-4A9E-9C33-2C29D37B06CC}">
      <dgm:prSet/>
      <dgm:spPr/>
      <dgm:t>
        <a:bodyPr/>
        <a:lstStyle/>
        <a:p>
          <a:endParaRPr lang="ru-RU"/>
        </a:p>
      </dgm:t>
    </dgm:pt>
    <dgm:pt modelId="{D8D1E11F-F4DF-4133-85B1-CB1468058EFB}" type="pres">
      <dgm:prSet presAssocID="{7CAB2548-6987-48E8-87A8-2C57CAC82A2C}" presName="CompostProcess" presStyleCnt="0">
        <dgm:presLayoutVars>
          <dgm:dir/>
          <dgm:resizeHandles val="exact"/>
        </dgm:presLayoutVars>
      </dgm:prSet>
      <dgm:spPr/>
    </dgm:pt>
    <dgm:pt modelId="{347CCA2A-B158-4424-955C-3ADEB397EEAB}" type="pres">
      <dgm:prSet presAssocID="{7CAB2548-6987-48E8-87A8-2C57CAC82A2C}" presName="arrow" presStyleLbl="bgShp" presStyleIdx="0" presStyleCnt="1"/>
      <dgm:spPr/>
    </dgm:pt>
    <dgm:pt modelId="{A42E9F3B-14D4-4E64-BF60-6296F0B4167A}" type="pres">
      <dgm:prSet presAssocID="{7CAB2548-6987-48E8-87A8-2C57CAC82A2C}" presName="linearProcess" presStyleCnt="0"/>
      <dgm:spPr/>
    </dgm:pt>
    <dgm:pt modelId="{B2A71A6C-2FA4-4F69-8802-09CD0EDF15D5}" type="pres">
      <dgm:prSet presAssocID="{DE377431-F437-45D2-9B83-7CEAE7A4642E}" presName="textNode" presStyleLbl="node1" presStyleIdx="0" presStyleCnt="3" custScaleX="132634" custScaleY="147119">
        <dgm:presLayoutVars>
          <dgm:bulletEnabled val="1"/>
        </dgm:presLayoutVars>
      </dgm:prSet>
      <dgm:spPr/>
    </dgm:pt>
    <dgm:pt modelId="{E56FE641-57C4-439D-ABB6-C037FDD8458A}" type="pres">
      <dgm:prSet presAssocID="{64916D83-77E7-4CD1-A6F0-F2AD5E37D8A5}" presName="sibTrans" presStyleCnt="0"/>
      <dgm:spPr/>
    </dgm:pt>
    <dgm:pt modelId="{152F2F2B-EC89-47DA-85E1-E74CF58C1E7E}" type="pres">
      <dgm:prSet presAssocID="{12AF2051-E2D7-4D8A-854D-F7ACB60B1119}" presName="textNode" presStyleLbl="node1" presStyleIdx="1" presStyleCnt="3" custScaleX="111332" custScaleY="208848">
        <dgm:presLayoutVars>
          <dgm:bulletEnabled val="1"/>
        </dgm:presLayoutVars>
      </dgm:prSet>
      <dgm:spPr/>
    </dgm:pt>
    <dgm:pt modelId="{9675E8E7-4674-47B1-9BAF-F5382B18CDF7}" type="pres">
      <dgm:prSet presAssocID="{B8C9F3EB-DA58-4D30-B514-51B49A9DAF5D}" presName="sibTrans" presStyleCnt="0"/>
      <dgm:spPr/>
    </dgm:pt>
    <dgm:pt modelId="{5D5446E9-7F1E-4BBB-A2F7-C29F1FB02B2E}" type="pres">
      <dgm:prSet presAssocID="{518F7E04-6C1E-4929-81ED-2141EB8F32E6}" presName="textNode" presStyleLbl="node1" presStyleIdx="2" presStyleCnt="3" custScaleX="109720" custScaleY="206790">
        <dgm:presLayoutVars>
          <dgm:bulletEnabled val="1"/>
        </dgm:presLayoutVars>
      </dgm:prSet>
      <dgm:spPr/>
    </dgm:pt>
  </dgm:ptLst>
  <dgm:cxnLst>
    <dgm:cxn modelId="{3E149608-E19C-446F-9027-9C09CDAF9920}" type="presOf" srcId="{12AF2051-E2D7-4D8A-854D-F7ACB60B1119}" destId="{152F2F2B-EC89-47DA-85E1-E74CF58C1E7E}" srcOrd="0" destOrd="0" presId="urn:microsoft.com/office/officeart/2005/8/layout/hProcess9"/>
    <dgm:cxn modelId="{B0529461-559E-4A9E-9C33-2C29D37B06CC}" srcId="{7CAB2548-6987-48E8-87A8-2C57CAC82A2C}" destId="{518F7E04-6C1E-4929-81ED-2141EB8F32E6}" srcOrd="2" destOrd="0" parTransId="{B901BBC7-5684-4D35-98CD-16FA35F6BB4F}" sibTransId="{4F01CD4B-A796-41F4-A327-B5A1BCE04BFC}"/>
    <dgm:cxn modelId="{D353AB56-AE4A-433D-9A8E-AFF70164F402}" type="presOf" srcId="{DE377431-F437-45D2-9B83-7CEAE7A4642E}" destId="{B2A71A6C-2FA4-4F69-8802-09CD0EDF15D5}" srcOrd="0" destOrd="0" presId="urn:microsoft.com/office/officeart/2005/8/layout/hProcess9"/>
    <dgm:cxn modelId="{1A9DE795-869C-4847-9B6E-82BBCD2D96BA}" srcId="{7CAB2548-6987-48E8-87A8-2C57CAC82A2C}" destId="{12AF2051-E2D7-4D8A-854D-F7ACB60B1119}" srcOrd="1" destOrd="0" parTransId="{A1E7A192-BF82-43BE-89C2-50BB8E18D1AD}" sibTransId="{B8C9F3EB-DA58-4D30-B514-51B49A9DAF5D}"/>
    <dgm:cxn modelId="{6279DBC1-DB84-40EE-917E-C79B3FD380C2}" type="presOf" srcId="{518F7E04-6C1E-4929-81ED-2141EB8F32E6}" destId="{5D5446E9-7F1E-4BBB-A2F7-C29F1FB02B2E}" srcOrd="0" destOrd="0" presId="urn:microsoft.com/office/officeart/2005/8/layout/hProcess9"/>
    <dgm:cxn modelId="{61B6D0C4-7292-4683-B6EF-0EB4E7DAECD6}" srcId="{7CAB2548-6987-48E8-87A8-2C57CAC82A2C}" destId="{DE377431-F437-45D2-9B83-7CEAE7A4642E}" srcOrd="0" destOrd="0" parTransId="{58C1A42F-E133-46C9-9C5F-8D5DDD06B95F}" sibTransId="{64916D83-77E7-4CD1-A6F0-F2AD5E37D8A5}"/>
    <dgm:cxn modelId="{12B93AF1-2D31-47D1-8E22-7592CDAE2812}" type="presOf" srcId="{7CAB2548-6987-48E8-87A8-2C57CAC82A2C}" destId="{D8D1E11F-F4DF-4133-85B1-CB1468058EFB}" srcOrd="0" destOrd="0" presId="urn:microsoft.com/office/officeart/2005/8/layout/hProcess9"/>
    <dgm:cxn modelId="{72340E23-8F0D-42F6-BE1B-234B7B6DB26F}" type="presParOf" srcId="{D8D1E11F-F4DF-4133-85B1-CB1468058EFB}" destId="{347CCA2A-B158-4424-955C-3ADEB397EEAB}" srcOrd="0" destOrd="0" presId="urn:microsoft.com/office/officeart/2005/8/layout/hProcess9"/>
    <dgm:cxn modelId="{2E7438FA-30AA-4E8A-B56E-A6A91BACE59F}" type="presParOf" srcId="{D8D1E11F-F4DF-4133-85B1-CB1468058EFB}" destId="{A42E9F3B-14D4-4E64-BF60-6296F0B4167A}" srcOrd="1" destOrd="0" presId="urn:microsoft.com/office/officeart/2005/8/layout/hProcess9"/>
    <dgm:cxn modelId="{D8406771-1F19-49A4-9B74-34C1B94ABACB}" type="presParOf" srcId="{A42E9F3B-14D4-4E64-BF60-6296F0B4167A}" destId="{B2A71A6C-2FA4-4F69-8802-09CD0EDF15D5}" srcOrd="0" destOrd="0" presId="urn:microsoft.com/office/officeart/2005/8/layout/hProcess9"/>
    <dgm:cxn modelId="{B6DF8D5B-C054-4EE8-8E64-53CDD3B03FE0}" type="presParOf" srcId="{A42E9F3B-14D4-4E64-BF60-6296F0B4167A}" destId="{E56FE641-57C4-439D-ABB6-C037FDD8458A}" srcOrd="1" destOrd="0" presId="urn:microsoft.com/office/officeart/2005/8/layout/hProcess9"/>
    <dgm:cxn modelId="{3B0A5113-FC58-4306-A954-849F9E45067F}" type="presParOf" srcId="{A42E9F3B-14D4-4E64-BF60-6296F0B4167A}" destId="{152F2F2B-EC89-47DA-85E1-E74CF58C1E7E}" srcOrd="2" destOrd="0" presId="urn:microsoft.com/office/officeart/2005/8/layout/hProcess9"/>
    <dgm:cxn modelId="{6F0ACFFD-E424-412B-BC4B-4BFDC5ADEB43}" type="presParOf" srcId="{A42E9F3B-14D4-4E64-BF60-6296F0B4167A}" destId="{9675E8E7-4674-47B1-9BAF-F5382B18CDF7}" srcOrd="3" destOrd="0" presId="urn:microsoft.com/office/officeart/2005/8/layout/hProcess9"/>
    <dgm:cxn modelId="{00427C72-72B3-4E30-99C0-4156156F9128}" type="presParOf" srcId="{A42E9F3B-14D4-4E64-BF60-6296F0B4167A}" destId="{5D5446E9-7F1E-4BBB-A2F7-C29F1FB02B2E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75266F6-2D06-47CF-9FA9-ED59E98020BA}" type="doc">
      <dgm:prSet loTypeId="urn:microsoft.com/office/officeart/2005/8/layout/cycle3" loCatId="cycle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5DF50D33-5E4E-430B-B74D-00A5F4E9F930}">
      <dgm:prSet phldrT="[Текст]" custT="1"/>
      <dgm:spPr/>
      <dgm:t>
        <a:bodyPr/>
        <a:lstStyle/>
        <a:p>
          <a:r>
            <a:rPr lang="kk-KZ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Сан-алуан мамандықтардың ішінде мұғалім мамаңдығы «адам-адам» жүйесіне катысты мамандық</a:t>
          </a:r>
          <a:endParaRPr lang="ru-RU" sz="22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F96AC56-62BB-40B1-AABD-17F3CBE69DE2}" type="parTrans" cxnId="{1B3CB81C-CD43-4CC8-905F-15FAB48738A5}">
      <dgm:prSet/>
      <dgm:spPr/>
      <dgm:t>
        <a:bodyPr/>
        <a:lstStyle/>
        <a:p>
          <a:endParaRPr lang="ru-RU"/>
        </a:p>
      </dgm:t>
    </dgm:pt>
    <dgm:pt modelId="{AA7C3F39-3C08-4B5C-AEA1-F311F00AE14E}" type="sibTrans" cxnId="{1B3CB81C-CD43-4CC8-905F-15FAB48738A5}">
      <dgm:prSet/>
      <dgm:spPr/>
      <dgm:t>
        <a:bodyPr/>
        <a:lstStyle/>
        <a:p>
          <a:endParaRPr lang="ru-RU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B519BA2-474D-4999-AA41-BB0EFE8B1298}">
      <dgm:prSet custT="1"/>
      <dgm:spPr/>
      <dgm:t>
        <a:bodyPr/>
        <a:lstStyle/>
        <a:p>
          <a:r>
            <a:rPr lang="kk-KZ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Педагог мамандығында жетекші идея, негізгі міндет - адам дамуының мақсаттарын түсініп, басқа адамдарды сол мақсаттарға жетуге бағыттау. </a:t>
          </a:r>
          <a:endParaRPr lang="ru-RU" sz="22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3E8C842-5C6F-436B-AE9B-F8B094AEBA37}" type="parTrans" cxnId="{FA278488-1DA8-4A9B-B425-F0260C57D5B9}">
      <dgm:prSet/>
      <dgm:spPr/>
      <dgm:t>
        <a:bodyPr/>
        <a:lstStyle/>
        <a:p>
          <a:endParaRPr lang="ru-RU"/>
        </a:p>
      </dgm:t>
    </dgm:pt>
    <dgm:pt modelId="{87AB0B22-C901-46C3-9F21-1726E3484D2C}" type="sibTrans" cxnId="{FA278488-1DA8-4A9B-B425-F0260C57D5B9}">
      <dgm:prSet/>
      <dgm:spPr/>
      <dgm:t>
        <a:bodyPr/>
        <a:lstStyle/>
        <a:p>
          <a:endParaRPr lang="ru-RU"/>
        </a:p>
      </dgm:t>
    </dgm:pt>
    <dgm:pt modelId="{412FD67D-9423-4C74-B5AF-139A6774142B}">
      <dgm:prSet custT="1"/>
      <dgm:spPr/>
      <dgm:t>
        <a:bodyPr/>
        <a:lstStyle/>
        <a:p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Басқа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мамандықтарға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қарағанда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мұғалімдік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еңбектің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нәтижесін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өлшеп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отыратын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дайын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арнайы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құралдар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болмайды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оларды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өлшеу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үшін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балалардың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бойындағы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тұлғалық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қасиеттердің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өзгеруін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күтуге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тура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келеді</a:t>
          </a:r>
          <a:endParaRPr lang="ru-RU" sz="22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789F67E-7133-44AE-A558-D8ACA87A914F}" type="parTrans" cxnId="{1E2D2037-C9D7-49ED-9F20-154EC4CFEC18}">
      <dgm:prSet/>
      <dgm:spPr/>
      <dgm:t>
        <a:bodyPr/>
        <a:lstStyle/>
        <a:p>
          <a:endParaRPr lang="ru-RU"/>
        </a:p>
      </dgm:t>
    </dgm:pt>
    <dgm:pt modelId="{E964577F-51DC-4D42-B996-F050675E6E00}" type="sibTrans" cxnId="{1E2D2037-C9D7-49ED-9F20-154EC4CFEC18}">
      <dgm:prSet/>
      <dgm:spPr/>
      <dgm:t>
        <a:bodyPr/>
        <a:lstStyle/>
        <a:p>
          <a:endParaRPr lang="ru-RU"/>
        </a:p>
      </dgm:t>
    </dgm:pt>
    <dgm:pt modelId="{28AE19A3-5D9F-45BF-934F-D2BC22A2798C}">
      <dgm:prSet custT="1"/>
      <dgm:spPr/>
      <dgm:t>
        <a:bodyPr/>
        <a:lstStyle/>
        <a:p>
          <a:r>
            <a:rPr lang="kk-KZ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Педагог мамандығының маңыздылығы оның </a:t>
          </a:r>
          <a:r>
            <a:rPr lang="kk-KZ" sz="2200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қогам дамуындагы рөлімен </a:t>
          </a:r>
          <a:r>
            <a:rPr lang="kk-KZ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анықталады. </a:t>
          </a:r>
          <a:endParaRPr lang="ru-RU" sz="22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E7663C7-8FD1-4E71-9153-EA4984962516}" type="parTrans" cxnId="{7F28CDB3-6407-4E03-9EB4-BE3F3D8DB3EE}">
      <dgm:prSet/>
      <dgm:spPr/>
      <dgm:t>
        <a:bodyPr/>
        <a:lstStyle/>
        <a:p>
          <a:endParaRPr lang="ru-RU"/>
        </a:p>
      </dgm:t>
    </dgm:pt>
    <dgm:pt modelId="{7F500E3A-ACE9-4528-9811-01084F711D2E}" type="sibTrans" cxnId="{7F28CDB3-6407-4E03-9EB4-BE3F3D8DB3EE}">
      <dgm:prSet/>
      <dgm:spPr/>
      <dgm:t>
        <a:bodyPr/>
        <a:lstStyle/>
        <a:p>
          <a:endParaRPr lang="ru-RU"/>
        </a:p>
      </dgm:t>
    </dgm:pt>
    <dgm:pt modelId="{C2819265-70EB-4F9C-9B19-D8BFC3DB54DD}" type="pres">
      <dgm:prSet presAssocID="{F75266F6-2D06-47CF-9FA9-ED59E98020BA}" presName="Name0" presStyleCnt="0">
        <dgm:presLayoutVars>
          <dgm:dir/>
          <dgm:resizeHandles val="exact"/>
        </dgm:presLayoutVars>
      </dgm:prSet>
      <dgm:spPr/>
    </dgm:pt>
    <dgm:pt modelId="{B7FB0072-A9E6-4634-ABA9-363774342978}" type="pres">
      <dgm:prSet presAssocID="{F75266F6-2D06-47CF-9FA9-ED59E98020BA}" presName="cycle" presStyleCnt="0"/>
      <dgm:spPr/>
    </dgm:pt>
    <dgm:pt modelId="{DD6B7BFE-257D-46A9-941F-B9805AB79D3A}" type="pres">
      <dgm:prSet presAssocID="{5DF50D33-5E4E-430B-B74D-00A5F4E9F930}" presName="nodeFirstNode" presStyleLbl="node1" presStyleIdx="0" presStyleCnt="4" custScaleX="108308" custScaleY="99504">
        <dgm:presLayoutVars>
          <dgm:bulletEnabled val="1"/>
        </dgm:presLayoutVars>
      </dgm:prSet>
      <dgm:spPr/>
    </dgm:pt>
    <dgm:pt modelId="{6B3760AF-A576-4ACE-AFD6-9569B8AEA3C4}" type="pres">
      <dgm:prSet presAssocID="{AA7C3F39-3C08-4B5C-AEA1-F311F00AE14E}" presName="sibTransFirstNode" presStyleLbl="bgShp" presStyleIdx="0" presStyleCnt="1"/>
      <dgm:spPr/>
    </dgm:pt>
    <dgm:pt modelId="{C0C9A19A-03A3-48D7-ABD3-79AC95AA3BF6}" type="pres">
      <dgm:prSet presAssocID="{2B519BA2-474D-4999-AA41-BB0EFE8B1298}" presName="nodeFollowingNodes" presStyleLbl="node1" presStyleIdx="1" presStyleCnt="4" custScaleX="117311" custScaleY="82390" custRadScaleRad="140637" custRadScaleInc="-594">
        <dgm:presLayoutVars>
          <dgm:bulletEnabled val="1"/>
        </dgm:presLayoutVars>
      </dgm:prSet>
      <dgm:spPr/>
    </dgm:pt>
    <dgm:pt modelId="{C01F1517-AA71-42FB-872B-ACFFFBC27450}" type="pres">
      <dgm:prSet presAssocID="{412FD67D-9423-4C74-B5AF-139A6774142B}" presName="nodeFollowingNodes" presStyleLbl="node1" presStyleIdx="2" presStyleCnt="4" custScaleX="186314" custScaleY="91792">
        <dgm:presLayoutVars>
          <dgm:bulletEnabled val="1"/>
        </dgm:presLayoutVars>
      </dgm:prSet>
      <dgm:spPr/>
    </dgm:pt>
    <dgm:pt modelId="{BEEA5959-83A5-4C42-8C45-DA0121D33576}" type="pres">
      <dgm:prSet presAssocID="{28AE19A3-5D9F-45BF-934F-D2BC22A2798C}" presName="nodeFollowingNodes" presStyleLbl="node1" presStyleIdx="3" presStyleCnt="4" custScaleX="116689" custScaleY="83446" custRadScaleRad="122506" custRadScaleInc="-682">
        <dgm:presLayoutVars>
          <dgm:bulletEnabled val="1"/>
        </dgm:presLayoutVars>
      </dgm:prSet>
      <dgm:spPr/>
    </dgm:pt>
  </dgm:ptLst>
  <dgm:cxnLst>
    <dgm:cxn modelId="{4653DB06-9595-4644-929E-F29C915988E4}" type="presOf" srcId="{28AE19A3-5D9F-45BF-934F-D2BC22A2798C}" destId="{BEEA5959-83A5-4C42-8C45-DA0121D33576}" srcOrd="0" destOrd="0" presId="urn:microsoft.com/office/officeart/2005/8/layout/cycle3"/>
    <dgm:cxn modelId="{FEAE7A1A-29E1-4388-A2F4-DC057ABB0939}" type="presOf" srcId="{F75266F6-2D06-47CF-9FA9-ED59E98020BA}" destId="{C2819265-70EB-4F9C-9B19-D8BFC3DB54DD}" srcOrd="0" destOrd="0" presId="urn:microsoft.com/office/officeart/2005/8/layout/cycle3"/>
    <dgm:cxn modelId="{82EE481C-E281-4BB8-A30B-C6AD821CB0D4}" type="presOf" srcId="{2B519BA2-474D-4999-AA41-BB0EFE8B1298}" destId="{C0C9A19A-03A3-48D7-ABD3-79AC95AA3BF6}" srcOrd="0" destOrd="0" presId="urn:microsoft.com/office/officeart/2005/8/layout/cycle3"/>
    <dgm:cxn modelId="{1B3CB81C-CD43-4CC8-905F-15FAB48738A5}" srcId="{F75266F6-2D06-47CF-9FA9-ED59E98020BA}" destId="{5DF50D33-5E4E-430B-B74D-00A5F4E9F930}" srcOrd="0" destOrd="0" parTransId="{DF96AC56-62BB-40B1-AABD-17F3CBE69DE2}" sibTransId="{AA7C3F39-3C08-4B5C-AEA1-F311F00AE14E}"/>
    <dgm:cxn modelId="{1E2D2037-C9D7-49ED-9F20-154EC4CFEC18}" srcId="{F75266F6-2D06-47CF-9FA9-ED59E98020BA}" destId="{412FD67D-9423-4C74-B5AF-139A6774142B}" srcOrd="2" destOrd="0" parTransId="{E789F67E-7133-44AE-A558-D8ACA87A914F}" sibTransId="{E964577F-51DC-4D42-B996-F050675E6E00}"/>
    <dgm:cxn modelId="{4846F359-7989-440E-980D-7B7514A5FED9}" type="presOf" srcId="{5DF50D33-5E4E-430B-B74D-00A5F4E9F930}" destId="{DD6B7BFE-257D-46A9-941F-B9805AB79D3A}" srcOrd="0" destOrd="0" presId="urn:microsoft.com/office/officeart/2005/8/layout/cycle3"/>
    <dgm:cxn modelId="{FA278488-1DA8-4A9B-B425-F0260C57D5B9}" srcId="{F75266F6-2D06-47CF-9FA9-ED59E98020BA}" destId="{2B519BA2-474D-4999-AA41-BB0EFE8B1298}" srcOrd="1" destOrd="0" parTransId="{33E8C842-5C6F-436B-AE9B-F8B094AEBA37}" sibTransId="{87AB0B22-C901-46C3-9F21-1726E3484D2C}"/>
    <dgm:cxn modelId="{C1E0B29F-E203-4123-9035-73D9CB18D348}" type="presOf" srcId="{AA7C3F39-3C08-4B5C-AEA1-F311F00AE14E}" destId="{6B3760AF-A576-4ACE-AFD6-9569B8AEA3C4}" srcOrd="0" destOrd="0" presId="urn:microsoft.com/office/officeart/2005/8/layout/cycle3"/>
    <dgm:cxn modelId="{7F28CDB3-6407-4E03-9EB4-BE3F3D8DB3EE}" srcId="{F75266F6-2D06-47CF-9FA9-ED59E98020BA}" destId="{28AE19A3-5D9F-45BF-934F-D2BC22A2798C}" srcOrd="3" destOrd="0" parTransId="{3E7663C7-8FD1-4E71-9153-EA4984962516}" sibTransId="{7F500E3A-ACE9-4528-9811-01084F711D2E}"/>
    <dgm:cxn modelId="{C486B3E4-080B-424B-BD08-EF3B7DBA2EB5}" type="presOf" srcId="{412FD67D-9423-4C74-B5AF-139A6774142B}" destId="{C01F1517-AA71-42FB-872B-ACFFFBC27450}" srcOrd="0" destOrd="0" presId="urn:microsoft.com/office/officeart/2005/8/layout/cycle3"/>
    <dgm:cxn modelId="{EB0B8B6B-09D8-47F6-ACDF-912A88C9B259}" type="presParOf" srcId="{C2819265-70EB-4F9C-9B19-D8BFC3DB54DD}" destId="{B7FB0072-A9E6-4634-ABA9-363774342978}" srcOrd="0" destOrd="0" presId="urn:microsoft.com/office/officeart/2005/8/layout/cycle3"/>
    <dgm:cxn modelId="{E178D2D1-C1AE-4D09-B81D-FC53874FF20F}" type="presParOf" srcId="{B7FB0072-A9E6-4634-ABA9-363774342978}" destId="{DD6B7BFE-257D-46A9-941F-B9805AB79D3A}" srcOrd="0" destOrd="0" presId="urn:microsoft.com/office/officeart/2005/8/layout/cycle3"/>
    <dgm:cxn modelId="{60832598-B90C-4F78-A635-E26869A80DC4}" type="presParOf" srcId="{B7FB0072-A9E6-4634-ABA9-363774342978}" destId="{6B3760AF-A576-4ACE-AFD6-9569B8AEA3C4}" srcOrd="1" destOrd="0" presId="urn:microsoft.com/office/officeart/2005/8/layout/cycle3"/>
    <dgm:cxn modelId="{3B90FDAF-EDE0-4398-9BEC-F9C485C302A4}" type="presParOf" srcId="{B7FB0072-A9E6-4634-ABA9-363774342978}" destId="{C0C9A19A-03A3-48D7-ABD3-79AC95AA3BF6}" srcOrd="2" destOrd="0" presId="urn:microsoft.com/office/officeart/2005/8/layout/cycle3"/>
    <dgm:cxn modelId="{7EE068D3-D1E2-4FC5-93FC-1BCDE41151FE}" type="presParOf" srcId="{B7FB0072-A9E6-4634-ABA9-363774342978}" destId="{C01F1517-AA71-42FB-872B-ACFFFBC27450}" srcOrd="3" destOrd="0" presId="urn:microsoft.com/office/officeart/2005/8/layout/cycle3"/>
    <dgm:cxn modelId="{FE802906-95B7-43D8-BDA3-3C071760390F}" type="presParOf" srcId="{B7FB0072-A9E6-4634-ABA9-363774342978}" destId="{BEEA5959-83A5-4C42-8C45-DA0121D33576}" srcOrd="4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8911BBC-3B75-4D45-A248-02459C2511C1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4A8535A-6DE1-4D4E-A123-946A650D7271}">
      <dgm:prSet phldrT="[Текст]"/>
      <dgm:spPr/>
      <dgm:t>
        <a:bodyPr/>
        <a:lstStyle/>
        <a:p>
          <a:r>
            <a:rPr lang="kk-KZ" dirty="0"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59FDB8A-1171-465D-A325-C3F329D2BB02}" type="parTrans" cxnId="{6AA78E19-B45B-432A-9B3E-0664B27C8876}">
      <dgm:prSet/>
      <dgm:spPr/>
      <dgm:t>
        <a:bodyPr/>
        <a:lstStyle/>
        <a:p>
          <a:endParaRPr lang="ru-RU"/>
        </a:p>
      </dgm:t>
    </dgm:pt>
    <dgm:pt modelId="{35D60CB1-2E60-4BF2-A96E-76FAA790F3CB}" type="sibTrans" cxnId="{6AA78E19-B45B-432A-9B3E-0664B27C8876}">
      <dgm:prSet/>
      <dgm:spPr/>
      <dgm:t>
        <a:bodyPr/>
        <a:lstStyle/>
        <a:p>
          <a:endParaRPr lang="ru-RU"/>
        </a:p>
      </dgm:t>
    </dgm:pt>
    <dgm:pt modelId="{1123392D-B828-4BEB-824C-7FC64C1CD356}">
      <dgm:prSet phldrT="[Текст]" custT="1"/>
      <dgm:spPr/>
      <dgm:t>
        <a:bodyPr/>
        <a:lstStyle/>
        <a:p>
          <a:pPr marL="0" marR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k-KZ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Мұғалім профессиограммасы. Адамзат тарихында мұғалім тұлғасына қойылатын талаптар қоғамдағы әлеуметтік-экономикалық, мәдени жағдайларына байланысты өзгеріп отырған</a:t>
          </a:r>
          <a:endParaRPr lang="ru-RU" sz="22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B522B18-DCB2-4FF3-AE1D-5218FCD422AE}" type="parTrans" cxnId="{D6BF952E-AAB1-4105-A5E3-A8B0B3A60D3C}">
      <dgm:prSet/>
      <dgm:spPr/>
      <dgm:t>
        <a:bodyPr/>
        <a:lstStyle/>
        <a:p>
          <a:endParaRPr lang="ru-RU"/>
        </a:p>
      </dgm:t>
    </dgm:pt>
    <dgm:pt modelId="{6916CCC7-0B53-41B4-A04D-D42CF625630B}" type="sibTrans" cxnId="{D6BF952E-AAB1-4105-A5E3-A8B0B3A60D3C}">
      <dgm:prSet/>
      <dgm:spPr/>
      <dgm:t>
        <a:bodyPr/>
        <a:lstStyle/>
        <a:p>
          <a:endParaRPr lang="ru-RU"/>
        </a:p>
      </dgm:t>
    </dgm:pt>
    <dgm:pt modelId="{51DB740F-6A9E-4DB0-BDB5-4A0DF3714FE0}">
      <dgm:prSet phldrT="[Текст]"/>
      <dgm:spPr/>
      <dgm:t>
        <a:bodyPr/>
        <a:lstStyle/>
        <a:p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2</a:t>
          </a:r>
        </a:p>
      </dgm:t>
    </dgm:pt>
    <dgm:pt modelId="{E39A8F49-68A9-4582-9C14-7C83D05557B3}" type="parTrans" cxnId="{8CF1751D-2507-40DE-9238-B0ADF944AF9E}">
      <dgm:prSet/>
      <dgm:spPr/>
      <dgm:t>
        <a:bodyPr/>
        <a:lstStyle/>
        <a:p>
          <a:endParaRPr lang="ru-RU"/>
        </a:p>
      </dgm:t>
    </dgm:pt>
    <dgm:pt modelId="{E0BF7D35-23DB-45F1-9806-FE77655228A3}" type="sibTrans" cxnId="{8CF1751D-2507-40DE-9238-B0ADF944AF9E}">
      <dgm:prSet/>
      <dgm:spPr/>
      <dgm:t>
        <a:bodyPr/>
        <a:lstStyle/>
        <a:p>
          <a:endParaRPr lang="ru-RU"/>
        </a:p>
      </dgm:t>
    </dgm:pt>
    <dgm:pt modelId="{3BF7896B-B5EF-4B81-A923-F38097D18133}">
      <dgm:prSet phldrT="[Текст]" custT="1"/>
      <dgm:spPr/>
      <dgm:t>
        <a:bodyPr/>
        <a:lstStyle/>
        <a:p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Педагогика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тарихында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мұғалім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тұлғасына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қойылатын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талаптар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kk-KZ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мұғалімдердің адамгершілік қадір-қасиеттерінің маңыздылығына көңіл бөле отырып, окыту мен тәрбиелеу процестерінің тұтас жүргізілуі барысында «оқыта отырып тәрбиелеу, тәрбиелей отырып оқыту» кағидасының сақталуын талап етеді.</a:t>
          </a:r>
          <a:endParaRPr lang="ru-RU" sz="22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DDD45D1-16BC-402D-926C-85FE82A043F7}" type="parTrans" cxnId="{E9FBAF5F-6912-4532-8381-A25156F3DF03}">
      <dgm:prSet/>
      <dgm:spPr/>
      <dgm:t>
        <a:bodyPr/>
        <a:lstStyle/>
        <a:p>
          <a:endParaRPr lang="ru-RU"/>
        </a:p>
      </dgm:t>
    </dgm:pt>
    <dgm:pt modelId="{7DDC36AF-0F4A-4B07-83DE-58D1B7E2D66C}" type="sibTrans" cxnId="{E9FBAF5F-6912-4532-8381-A25156F3DF03}">
      <dgm:prSet/>
      <dgm:spPr/>
      <dgm:t>
        <a:bodyPr/>
        <a:lstStyle/>
        <a:p>
          <a:endParaRPr lang="ru-RU"/>
        </a:p>
      </dgm:t>
    </dgm:pt>
    <dgm:pt modelId="{A1FE92AA-098C-432E-89E5-587B437742D3}">
      <dgm:prSet phldrT="[Текст]"/>
      <dgm:spPr/>
      <dgm:t>
        <a:bodyPr/>
        <a:lstStyle/>
        <a:p>
          <a:r>
            <a:rPr lang="kk-KZ" dirty="0">
              <a:latin typeface="Times New Roman" panose="02020603050405020304" pitchFamily="18" charset="0"/>
              <a:cs typeface="Times New Roman" panose="02020603050405020304" pitchFamily="18" charset="0"/>
            </a:rPr>
            <a:t>3 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D361CC5-293B-47A4-BA0F-1A512FB9FBC3}" type="parTrans" cxnId="{F6157497-EA7E-4543-8CA2-CB2306DF0FC8}">
      <dgm:prSet/>
      <dgm:spPr/>
      <dgm:t>
        <a:bodyPr/>
        <a:lstStyle/>
        <a:p>
          <a:endParaRPr lang="ru-RU"/>
        </a:p>
      </dgm:t>
    </dgm:pt>
    <dgm:pt modelId="{5BC0C322-7AC6-4B42-8498-6844E6E3160C}" type="sibTrans" cxnId="{F6157497-EA7E-4543-8CA2-CB2306DF0FC8}">
      <dgm:prSet/>
      <dgm:spPr/>
      <dgm:t>
        <a:bodyPr/>
        <a:lstStyle/>
        <a:p>
          <a:endParaRPr lang="ru-RU"/>
        </a:p>
      </dgm:t>
    </dgm:pt>
    <dgm:pt modelId="{C6EA73DF-2F1D-4DED-8C7C-84BB6B36BB31}">
      <dgm:prSet phldrT="[Текст]" custT="1"/>
      <dgm:spPr/>
      <dgm:t>
        <a:bodyPr/>
        <a:lstStyle/>
        <a:p>
          <a:r>
            <a:rPr lang="kk-KZ" sz="2200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Міндеттері мен педагогтік әдеп нормаларын </a:t>
          </a:r>
          <a:r>
            <a:rPr lang="kk-KZ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бұзғаны үшін педагог қызметкер Қазақстан Республикасының зандарында және еңбек шартында көзделтен жауаптылыққа тартылуы мүмкін</a:t>
          </a:r>
          <a:r>
            <a:rPr lang="kk-KZ" sz="2200" dirty="0"/>
            <a:t>.</a:t>
          </a:r>
          <a:endParaRPr lang="ru-RU" sz="2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B5B71DA-ACE2-426F-AC87-FAFBDAE6C74F}" type="parTrans" cxnId="{C0F45146-97DE-447C-B4AF-130F8B8E8A88}">
      <dgm:prSet/>
      <dgm:spPr/>
      <dgm:t>
        <a:bodyPr/>
        <a:lstStyle/>
        <a:p>
          <a:endParaRPr lang="ru-RU"/>
        </a:p>
      </dgm:t>
    </dgm:pt>
    <dgm:pt modelId="{2DC4892E-AC44-4C95-AE72-6146C91E0A74}" type="sibTrans" cxnId="{C0F45146-97DE-447C-B4AF-130F8B8E8A88}">
      <dgm:prSet/>
      <dgm:spPr/>
      <dgm:t>
        <a:bodyPr/>
        <a:lstStyle/>
        <a:p>
          <a:endParaRPr lang="ru-RU"/>
        </a:p>
      </dgm:t>
    </dgm:pt>
    <dgm:pt modelId="{BC10BA35-6F56-4ADA-BD06-F6948F90CD77}" type="pres">
      <dgm:prSet presAssocID="{D8911BBC-3B75-4D45-A248-02459C2511C1}" presName="linearFlow" presStyleCnt="0">
        <dgm:presLayoutVars>
          <dgm:dir/>
          <dgm:animLvl val="lvl"/>
          <dgm:resizeHandles val="exact"/>
        </dgm:presLayoutVars>
      </dgm:prSet>
      <dgm:spPr/>
    </dgm:pt>
    <dgm:pt modelId="{F5F7106F-C9FA-4DDC-9C34-FE89B9D68776}" type="pres">
      <dgm:prSet presAssocID="{44A8535A-6DE1-4D4E-A123-946A650D7271}" presName="composite" presStyleCnt="0"/>
      <dgm:spPr/>
    </dgm:pt>
    <dgm:pt modelId="{DCA601E0-0084-4512-B39D-88CE0D7FFAF0}" type="pres">
      <dgm:prSet presAssocID="{44A8535A-6DE1-4D4E-A123-946A650D7271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10E1C0F4-FF08-4244-9072-6832AB18E69E}" type="pres">
      <dgm:prSet presAssocID="{44A8535A-6DE1-4D4E-A123-946A650D7271}" presName="descendantText" presStyleLbl="alignAcc1" presStyleIdx="0" presStyleCnt="3">
        <dgm:presLayoutVars>
          <dgm:bulletEnabled val="1"/>
        </dgm:presLayoutVars>
      </dgm:prSet>
      <dgm:spPr/>
    </dgm:pt>
    <dgm:pt modelId="{B4475104-059F-4637-8EAD-F7E34DA49BDD}" type="pres">
      <dgm:prSet presAssocID="{35D60CB1-2E60-4BF2-A96E-76FAA790F3CB}" presName="sp" presStyleCnt="0"/>
      <dgm:spPr/>
    </dgm:pt>
    <dgm:pt modelId="{499ADDEE-9685-4CB6-9BA2-97668528E175}" type="pres">
      <dgm:prSet presAssocID="{51DB740F-6A9E-4DB0-BDB5-4A0DF3714FE0}" presName="composite" presStyleCnt="0"/>
      <dgm:spPr/>
    </dgm:pt>
    <dgm:pt modelId="{B8EEAB9C-6016-4708-B456-E70865AA5338}" type="pres">
      <dgm:prSet presAssocID="{51DB740F-6A9E-4DB0-BDB5-4A0DF3714FE0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EFBAFD52-5E12-4269-9920-11E151A3953B}" type="pres">
      <dgm:prSet presAssocID="{51DB740F-6A9E-4DB0-BDB5-4A0DF3714FE0}" presName="descendantText" presStyleLbl="alignAcc1" presStyleIdx="1" presStyleCnt="3" custScaleY="129113">
        <dgm:presLayoutVars>
          <dgm:bulletEnabled val="1"/>
        </dgm:presLayoutVars>
      </dgm:prSet>
      <dgm:spPr/>
    </dgm:pt>
    <dgm:pt modelId="{811D5CFA-D891-41CE-89BA-33BF279D976C}" type="pres">
      <dgm:prSet presAssocID="{E0BF7D35-23DB-45F1-9806-FE77655228A3}" presName="sp" presStyleCnt="0"/>
      <dgm:spPr/>
    </dgm:pt>
    <dgm:pt modelId="{AEB0479C-EF0C-4441-819A-BD9CCD6A023E}" type="pres">
      <dgm:prSet presAssocID="{A1FE92AA-098C-432E-89E5-587B437742D3}" presName="composite" presStyleCnt="0"/>
      <dgm:spPr/>
    </dgm:pt>
    <dgm:pt modelId="{9210FDBB-B803-4A68-B7D7-28730C8489B9}" type="pres">
      <dgm:prSet presAssocID="{A1FE92AA-098C-432E-89E5-587B437742D3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518DB7B1-2CFC-4183-AB53-D01F9DCEFDED}" type="pres">
      <dgm:prSet presAssocID="{A1FE92AA-098C-432E-89E5-587B437742D3}" presName="descendantText" presStyleLbl="alignAcc1" presStyleIdx="2" presStyleCnt="3">
        <dgm:presLayoutVars>
          <dgm:bulletEnabled val="1"/>
        </dgm:presLayoutVars>
      </dgm:prSet>
      <dgm:spPr/>
    </dgm:pt>
  </dgm:ptLst>
  <dgm:cxnLst>
    <dgm:cxn modelId="{6AA78E19-B45B-432A-9B3E-0664B27C8876}" srcId="{D8911BBC-3B75-4D45-A248-02459C2511C1}" destId="{44A8535A-6DE1-4D4E-A123-946A650D7271}" srcOrd="0" destOrd="0" parTransId="{259FDB8A-1171-465D-A325-C3F329D2BB02}" sibTransId="{35D60CB1-2E60-4BF2-A96E-76FAA790F3CB}"/>
    <dgm:cxn modelId="{8CF1751D-2507-40DE-9238-B0ADF944AF9E}" srcId="{D8911BBC-3B75-4D45-A248-02459C2511C1}" destId="{51DB740F-6A9E-4DB0-BDB5-4A0DF3714FE0}" srcOrd="1" destOrd="0" parTransId="{E39A8F49-68A9-4582-9C14-7C83D05557B3}" sibTransId="{E0BF7D35-23DB-45F1-9806-FE77655228A3}"/>
    <dgm:cxn modelId="{AAF2D61F-02EF-4FC1-9240-5427BDDE4546}" type="presOf" srcId="{C6EA73DF-2F1D-4DED-8C7C-84BB6B36BB31}" destId="{518DB7B1-2CFC-4183-AB53-D01F9DCEFDED}" srcOrd="0" destOrd="0" presId="urn:microsoft.com/office/officeart/2005/8/layout/chevron2"/>
    <dgm:cxn modelId="{517C8B25-7806-4FF1-87C4-4C3A21FA71DC}" type="presOf" srcId="{1123392D-B828-4BEB-824C-7FC64C1CD356}" destId="{10E1C0F4-FF08-4244-9072-6832AB18E69E}" srcOrd="0" destOrd="0" presId="urn:microsoft.com/office/officeart/2005/8/layout/chevron2"/>
    <dgm:cxn modelId="{6FF27126-8B3F-4704-8050-2F477D6A8B53}" type="presOf" srcId="{D8911BBC-3B75-4D45-A248-02459C2511C1}" destId="{BC10BA35-6F56-4ADA-BD06-F6948F90CD77}" srcOrd="0" destOrd="0" presId="urn:microsoft.com/office/officeart/2005/8/layout/chevron2"/>
    <dgm:cxn modelId="{D6BF952E-AAB1-4105-A5E3-A8B0B3A60D3C}" srcId="{44A8535A-6DE1-4D4E-A123-946A650D7271}" destId="{1123392D-B828-4BEB-824C-7FC64C1CD356}" srcOrd="0" destOrd="0" parTransId="{3B522B18-DCB2-4FF3-AE1D-5218FCD422AE}" sibTransId="{6916CCC7-0B53-41B4-A04D-D42CF625630B}"/>
    <dgm:cxn modelId="{E9FBAF5F-6912-4532-8381-A25156F3DF03}" srcId="{51DB740F-6A9E-4DB0-BDB5-4A0DF3714FE0}" destId="{3BF7896B-B5EF-4B81-A923-F38097D18133}" srcOrd="0" destOrd="0" parTransId="{BDDD45D1-16BC-402D-926C-85FE82A043F7}" sibTransId="{7DDC36AF-0F4A-4B07-83DE-58D1B7E2D66C}"/>
    <dgm:cxn modelId="{C0F45146-97DE-447C-B4AF-130F8B8E8A88}" srcId="{A1FE92AA-098C-432E-89E5-587B437742D3}" destId="{C6EA73DF-2F1D-4DED-8C7C-84BB6B36BB31}" srcOrd="0" destOrd="0" parTransId="{9B5B71DA-ACE2-426F-AC87-FAFBDAE6C74F}" sibTransId="{2DC4892E-AC44-4C95-AE72-6146C91E0A74}"/>
    <dgm:cxn modelId="{4EC52376-DA9C-4247-BAB2-2CD1225A56FE}" type="presOf" srcId="{3BF7896B-B5EF-4B81-A923-F38097D18133}" destId="{EFBAFD52-5E12-4269-9920-11E151A3953B}" srcOrd="0" destOrd="0" presId="urn:microsoft.com/office/officeart/2005/8/layout/chevron2"/>
    <dgm:cxn modelId="{AD6A4F59-8CBC-4B03-8623-053A1D074273}" type="presOf" srcId="{51DB740F-6A9E-4DB0-BDB5-4A0DF3714FE0}" destId="{B8EEAB9C-6016-4708-B456-E70865AA5338}" srcOrd="0" destOrd="0" presId="urn:microsoft.com/office/officeart/2005/8/layout/chevron2"/>
    <dgm:cxn modelId="{9E333B83-AF1A-41CD-BF54-1EE61006E6E5}" type="presOf" srcId="{44A8535A-6DE1-4D4E-A123-946A650D7271}" destId="{DCA601E0-0084-4512-B39D-88CE0D7FFAF0}" srcOrd="0" destOrd="0" presId="urn:microsoft.com/office/officeart/2005/8/layout/chevron2"/>
    <dgm:cxn modelId="{B4A0508F-672E-4304-AE8E-C0132B958B28}" type="presOf" srcId="{A1FE92AA-098C-432E-89E5-587B437742D3}" destId="{9210FDBB-B803-4A68-B7D7-28730C8489B9}" srcOrd="0" destOrd="0" presId="urn:microsoft.com/office/officeart/2005/8/layout/chevron2"/>
    <dgm:cxn modelId="{F6157497-EA7E-4543-8CA2-CB2306DF0FC8}" srcId="{D8911BBC-3B75-4D45-A248-02459C2511C1}" destId="{A1FE92AA-098C-432E-89E5-587B437742D3}" srcOrd="2" destOrd="0" parTransId="{ED361CC5-293B-47A4-BA0F-1A512FB9FBC3}" sibTransId="{5BC0C322-7AC6-4B42-8498-6844E6E3160C}"/>
    <dgm:cxn modelId="{32FCC547-162E-4B40-9CF7-B6B40A2622BE}" type="presParOf" srcId="{BC10BA35-6F56-4ADA-BD06-F6948F90CD77}" destId="{F5F7106F-C9FA-4DDC-9C34-FE89B9D68776}" srcOrd="0" destOrd="0" presId="urn:microsoft.com/office/officeart/2005/8/layout/chevron2"/>
    <dgm:cxn modelId="{CA6134F2-1934-4E4E-AC14-42E38B685435}" type="presParOf" srcId="{F5F7106F-C9FA-4DDC-9C34-FE89B9D68776}" destId="{DCA601E0-0084-4512-B39D-88CE0D7FFAF0}" srcOrd="0" destOrd="0" presId="urn:microsoft.com/office/officeart/2005/8/layout/chevron2"/>
    <dgm:cxn modelId="{B87BF0BF-D137-4D55-B610-BF8F4E09E08D}" type="presParOf" srcId="{F5F7106F-C9FA-4DDC-9C34-FE89B9D68776}" destId="{10E1C0F4-FF08-4244-9072-6832AB18E69E}" srcOrd="1" destOrd="0" presId="urn:microsoft.com/office/officeart/2005/8/layout/chevron2"/>
    <dgm:cxn modelId="{0C93154D-B296-45BB-8A69-F37D27A6D2D4}" type="presParOf" srcId="{BC10BA35-6F56-4ADA-BD06-F6948F90CD77}" destId="{B4475104-059F-4637-8EAD-F7E34DA49BDD}" srcOrd="1" destOrd="0" presId="urn:microsoft.com/office/officeart/2005/8/layout/chevron2"/>
    <dgm:cxn modelId="{0741405B-E7BE-4314-9DC6-B472F7FA9556}" type="presParOf" srcId="{BC10BA35-6F56-4ADA-BD06-F6948F90CD77}" destId="{499ADDEE-9685-4CB6-9BA2-97668528E175}" srcOrd="2" destOrd="0" presId="urn:microsoft.com/office/officeart/2005/8/layout/chevron2"/>
    <dgm:cxn modelId="{6A730096-DF3D-4B83-906C-FE778F5C3FA1}" type="presParOf" srcId="{499ADDEE-9685-4CB6-9BA2-97668528E175}" destId="{B8EEAB9C-6016-4708-B456-E70865AA5338}" srcOrd="0" destOrd="0" presId="urn:microsoft.com/office/officeart/2005/8/layout/chevron2"/>
    <dgm:cxn modelId="{6C889D3F-0688-4EF3-BA0C-D2752899BF12}" type="presParOf" srcId="{499ADDEE-9685-4CB6-9BA2-97668528E175}" destId="{EFBAFD52-5E12-4269-9920-11E151A3953B}" srcOrd="1" destOrd="0" presId="urn:microsoft.com/office/officeart/2005/8/layout/chevron2"/>
    <dgm:cxn modelId="{17CE8EC5-179E-4661-BD3C-40F86D64C9DD}" type="presParOf" srcId="{BC10BA35-6F56-4ADA-BD06-F6948F90CD77}" destId="{811D5CFA-D891-41CE-89BA-33BF279D976C}" srcOrd="3" destOrd="0" presId="urn:microsoft.com/office/officeart/2005/8/layout/chevron2"/>
    <dgm:cxn modelId="{380AA050-C8E1-46FA-836F-B7F87C0F0550}" type="presParOf" srcId="{BC10BA35-6F56-4ADA-BD06-F6948F90CD77}" destId="{AEB0479C-EF0C-4441-819A-BD9CCD6A023E}" srcOrd="4" destOrd="0" presId="urn:microsoft.com/office/officeart/2005/8/layout/chevron2"/>
    <dgm:cxn modelId="{4FC85BCF-EEF5-49E5-9CF6-0DC34C7DF327}" type="presParOf" srcId="{AEB0479C-EF0C-4441-819A-BD9CCD6A023E}" destId="{9210FDBB-B803-4A68-B7D7-28730C8489B9}" srcOrd="0" destOrd="0" presId="urn:microsoft.com/office/officeart/2005/8/layout/chevron2"/>
    <dgm:cxn modelId="{1067C9E7-44F9-464A-86D3-F2C8F2284616}" type="presParOf" srcId="{AEB0479C-EF0C-4441-819A-BD9CCD6A023E}" destId="{518DB7B1-2CFC-4183-AB53-D01F9DCEFDED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7CCA2A-B158-4424-955C-3ADEB397EEAB}">
      <dsp:nvSpPr>
        <dsp:cNvPr id="0" name=""/>
        <dsp:cNvSpPr/>
      </dsp:nvSpPr>
      <dsp:spPr>
        <a:xfrm>
          <a:off x="853262" y="0"/>
          <a:ext cx="9670311" cy="5167423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2A71A6C-2FA4-4F69-8802-09CD0EDF15D5}">
      <dsp:nvSpPr>
        <dsp:cNvPr id="0" name=""/>
        <dsp:cNvSpPr/>
      </dsp:nvSpPr>
      <dsp:spPr>
        <a:xfrm>
          <a:off x="205817" y="1063259"/>
          <a:ext cx="3854522" cy="304090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Мұғалімдік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кәсіптің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ежелден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қалыптасқанын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баршамыз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білеміз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Адамдар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қай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қоғамдық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формацияда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болмасын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жас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ұрпакқа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өз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тәжірибесін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жеткізіп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білгендеріне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үйретіп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мақсатты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саналы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түрде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өмір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заңдылықтарын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меңгертуге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талпынған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sp:txBody>
      <dsp:txXfrm>
        <a:off x="354262" y="1211704"/>
        <a:ext cx="3557632" cy="2744014"/>
      </dsp:txXfrm>
    </dsp:sp>
    <dsp:sp modelId="{152F2F2B-EC89-47DA-85E1-E74CF58C1E7E}">
      <dsp:nvSpPr>
        <dsp:cNvPr id="0" name=""/>
        <dsp:cNvSpPr/>
      </dsp:nvSpPr>
      <dsp:spPr>
        <a:xfrm>
          <a:off x="4403645" y="425299"/>
          <a:ext cx="3235457" cy="431682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Адамзат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қоғамының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қай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даму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сатысында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 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болмасын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мұғалімдік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кәсіптің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атқаратын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рөлі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ерекше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жоғары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бағаланған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Мектеп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білім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беру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жүйелері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өскелең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ұрпақтың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әлеуметтенуіне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қоғам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дамуына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сәйкес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тәрбиеленуіне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қашан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да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елеулі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үлесін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қосып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келеді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sp:txBody>
      <dsp:txXfrm>
        <a:off x="4561587" y="583241"/>
        <a:ext cx="2919573" cy="4000939"/>
      </dsp:txXfrm>
    </dsp:sp>
    <dsp:sp modelId="{5D5446E9-7F1E-4BBB-A2F7-C29F1FB02B2E}">
      <dsp:nvSpPr>
        <dsp:cNvPr id="0" name=""/>
        <dsp:cNvSpPr/>
      </dsp:nvSpPr>
      <dsp:spPr>
        <a:xfrm>
          <a:off x="7982408" y="446568"/>
          <a:ext cx="3188610" cy="427428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Мұғалімдер әр баланың тұлғасын қалыптастыруда оларды интеллектуалдық жағынан дамытуды, эмоционалдық, рухани, дене тәрбиелерін жетілдіруді көздейді. </a:t>
          </a:r>
          <a:endParaRPr lang="ru-RU" sz="2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138063" y="602223"/>
        <a:ext cx="2877300" cy="396297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3760AF-A576-4ACE-AFD6-9569B8AEA3C4}">
      <dsp:nvSpPr>
        <dsp:cNvPr id="0" name=""/>
        <dsp:cNvSpPr/>
      </dsp:nvSpPr>
      <dsp:spPr>
        <a:xfrm>
          <a:off x="2871026" y="-319628"/>
          <a:ext cx="5644245" cy="5644245"/>
        </a:xfrm>
        <a:prstGeom prst="circularArrow">
          <a:avLst>
            <a:gd name="adj1" fmla="val 4668"/>
            <a:gd name="adj2" fmla="val 272909"/>
            <a:gd name="adj3" fmla="val 12434074"/>
            <a:gd name="adj4" fmla="val 18309419"/>
            <a:gd name="adj5" fmla="val 4847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D6B7BFE-257D-46A9-941F-B9805AB79D3A}">
      <dsp:nvSpPr>
        <dsp:cNvPr id="0" name=""/>
        <dsp:cNvSpPr/>
      </dsp:nvSpPr>
      <dsp:spPr>
        <a:xfrm>
          <a:off x="3637648" y="43115"/>
          <a:ext cx="4111000" cy="188841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Сан-алуан мамандықтардың ішінде мұғалім мамаңдығы «адам-адам» жүйесіне катысты мамандық</a:t>
          </a:r>
          <a:endParaRPr lang="ru-RU" sz="22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729833" y="135300"/>
        <a:ext cx="3926630" cy="1704045"/>
      </dsp:txXfrm>
    </dsp:sp>
    <dsp:sp modelId="{C0C9A19A-03A3-48D7-ABD3-79AC95AA3BF6}">
      <dsp:nvSpPr>
        <dsp:cNvPr id="0" name=""/>
        <dsp:cNvSpPr/>
      </dsp:nvSpPr>
      <dsp:spPr>
        <a:xfrm>
          <a:off x="6316940" y="2210896"/>
          <a:ext cx="4452723" cy="1563621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Педагог мамандығында жетекші идея, негізгі міндет - адам дамуының мақсаттарын түсініп, басқа адамдарды сол мақсаттарға жетуге бағыттау. </a:t>
          </a:r>
          <a:endParaRPr lang="ru-RU" sz="22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393270" y="2287226"/>
        <a:ext cx="4300063" cy="1410961"/>
      </dsp:txXfrm>
    </dsp:sp>
    <dsp:sp modelId="{C01F1517-AA71-42FB-872B-ACFFFBC27450}">
      <dsp:nvSpPr>
        <dsp:cNvPr id="0" name=""/>
        <dsp:cNvSpPr/>
      </dsp:nvSpPr>
      <dsp:spPr>
        <a:xfrm>
          <a:off x="2157228" y="4169614"/>
          <a:ext cx="7071841" cy="174205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Басқа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мамандықтарға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қарағанда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мұғалімдік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еңбектің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нәтижесін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өлшеп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отыратын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дайын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арнайы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құралдар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болмайды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оларды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өлшеу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үшін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балалардың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бойындағы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тұлғалық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қасиеттердің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өзгеруін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күтуге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тура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келеді</a:t>
          </a:r>
          <a:endParaRPr lang="ru-RU" sz="22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242268" y="4254654"/>
        <a:ext cx="6901761" cy="1571974"/>
      </dsp:txXfrm>
    </dsp:sp>
    <dsp:sp modelId="{BEEA5959-83A5-4C42-8C45-DA0121D33576}">
      <dsp:nvSpPr>
        <dsp:cNvPr id="0" name=""/>
        <dsp:cNvSpPr/>
      </dsp:nvSpPr>
      <dsp:spPr>
        <a:xfrm>
          <a:off x="995904" y="2243429"/>
          <a:ext cx="4429114" cy="158366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Педагог мамандығының маңыздылығы оның </a:t>
          </a:r>
          <a:r>
            <a:rPr lang="kk-KZ" sz="22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қогам дамуындагы рөлімен </a:t>
          </a:r>
          <a:r>
            <a:rPr lang="kk-KZ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анықталады. </a:t>
          </a:r>
          <a:endParaRPr lang="ru-RU" sz="22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073212" y="2320737"/>
        <a:ext cx="4274498" cy="142904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A601E0-0084-4512-B39D-88CE0D7FFAF0}">
      <dsp:nvSpPr>
        <dsp:cNvPr id="0" name=""/>
        <dsp:cNvSpPr/>
      </dsp:nvSpPr>
      <dsp:spPr>
        <a:xfrm rot="5400000">
          <a:off x="-272379" y="276584"/>
          <a:ext cx="1815862" cy="127110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37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  <a:endParaRPr lang="ru-RU" sz="37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" y="639757"/>
        <a:ext cx="1271103" cy="544759"/>
      </dsp:txXfrm>
    </dsp:sp>
    <dsp:sp modelId="{10E1C0F4-FF08-4244-9072-6832AB18E69E}">
      <dsp:nvSpPr>
        <dsp:cNvPr id="0" name=""/>
        <dsp:cNvSpPr/>
      </dsp:nvSpPr>
      <dsp:spPr>
        <a:xfrm rot="5400000">
          <a:off x="5484171" y="-4208862"/>
          <a:ext cx="1180310" cy="960644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0" marR="0" lvl="1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k-KZ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Мұғалім профессиограммасы. Адамзат тарихында мұғалім тұлғасына қойылатын талаптар қоғамдағы әлеуметтік-экономикалық, мәдени жағдайларына байланысты өзгеріп отырған</a:t>
          </a:r>
          <a:endParaRPr lang="ru-RU" sz="22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271103" y="61824"/>
        <a:ext cx="9548828" cy="1065074"/>
      </dsp:txXfrm>
    </dsp:sp>
    <dsp:sp modelId="{B8EEAB9C-6016-4708-B456-E70865AA5338}">
      <dsp:nvSpPr>
        <dsp:cNvPr id="0" name=""/>
        <dsp:cNvSpPr/>
      </dsp:nvSpPr>
      <dsp:spPr>
        <a:xfrm rot="5400000">
          <a:off x="-272379" y="2079253"/>
          <a:ext cx="1815862" cy="127110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7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2</a:t>
          </a:r>
        </a:p>
      </dsp:txBody>
      <dsp:txXfrm rot="-5400000">
        <a:off x="1" y="2442426"/>
        <a:ext cx="1271103" cy="544759"/>
      </dsp:txXfrm>
    </dsp:sp>
    <dsp:sp modelId="{EFBAFD52-5E12-4269-9920-11E151A3953B}">
      <dsp:nvSpPr>
        <dsp:cNvPr id="0" name=""/>
        <dsp:cNvSpPr/>
      </dsp:nvSpPr>
      <dsp:spPr>
        <a:xfrm rot="5400000">
          <a:off x="5312359" y="-2406193"/>
          <a:ext cx="1523934" cy="960644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Педагогика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тарихында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мұғалім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тұлғасына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қойылатын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талаптар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kk-KZ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мұғалімдердің адамгершілік қадір-қасиеттерінің маңыздылығына көңіл бөле отырып, окыту мен тәрбиелеу процестерінің тұтас жүргізілуі барысында «оқыта отырып тәрбиелеу, тәрбиелей отырып оқыту» кағидасының сақталуын талап етеді.</a:t>
          </a:r>
          <a:endParaRPr lang="ru-RU" sz="22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271103" y="1709455"/>
        <a:ext cx="9532054" cy="1375150"/>
      </dsp:txXfrm>
    </dsp:sp>
    <dsp:sp modelId="{9210FDBB-B803-4A68-B7D7-28730C8489B9}">
      <dsp:nvSpPr>
        <dsp:cNvPr id="0" name=""/>
        <dsp:cNvSpPr/>
      </dsp:nvSpPr>
      <dsp:spPr>
        <a:xfrm rot="5400000">
          <a:off x="-272379" y="3710111"/>
          <a:ext cx="1815862" cy="127110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37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3 </a:t>
          </a:r>
          <a:endParaRPr lang="ru-RU" sz="37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" y="4073284"/>
        <a:ext cx="1271103" cy="544759"/>
      </dsp:txXfrm>
    </dsp:sp>
    <dsp:sp modelId="{518DB7B1-2CFC-4183-AB53-D01F9DCEFDED}">
      <dsp:nvSpPr>
        <dsp:cNvPr id="0" name=""/>
        <dsp:cNvSpPr/>
      </dsp:nvSpPr>
      <dsp:spPr>
        <a:xfrm rot="5400000">
          <a:off x="5484171" y="-775335"/>
          <a:ext cx="1180310" cy="960644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k-KZ" sz="22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Міндеттері мен педагогтік әдеп нормаларын </a:t>
          </a:r>
          <a:r>
            <a:rPr lang="kk-KZ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бұзғаны үшін педагог қызметкер Қазақстан Республикасының зандарында және еңбек шартында көзделтен жауаптылыққа тартылуы мүмкін</a:t>
          </a:r>
          <a:r>
            <a:rPr lang="kk-KZ" sz="2200" kern="1200" dirty="0"/>
            <a:t>.</a:t>
          </a:r>
          <a:endParaRPr lang="ru-RU" sz="2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271103" y="3495351"/>
        <a:ext cx="9548828" cy="10650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2245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1419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397647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15144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455518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95925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23903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3108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2385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6556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4345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7399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8282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6214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4702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5608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193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9F9407-2186-4FD6-A509-060A17D3F5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4830" y="1870523"/>
            <a:ext cx="7729782" cy="1280890"/>
          </a:xfrm>
        </p:spPr>
        <p:txBody>
          <a:bodyPr>
            <a:normAutofit fontScale="90000"/>
          </a:bodyPr>
          <a:lstStyle/>
          <a:p>
            <a:pPr algn="ctr" fontAlgn="ctr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Кәсіптік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оқытуға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кіріспе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пәні бойынша лекциялар жиынтығы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9139B94-2692-4F8F-A2C2-B8801B82C6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74829" y="3151413"/>
            <a:ext cx="7729781" cy="2808724"/>
          </a:xfrm>
        </p:spPr>
        <p:txBody>
          <a:bodyPr>
            <a:noAutofit/>
          </a:bodyPr>
          <a:lstStyle/>
          <a:p>
            <a:r>
              <a:rPr lang="kk-KZ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Қуанышбеков Тілек Қуаншбекұлы</a:t>
            </a:r>
          </a:p>
          <a:p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PhD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доктор</a:t>
            </a:r>
          </a:p>
          <a:p>
            <a:r>
              <a:rPr lang="kk-KZ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Химия кафедрасының қауымдастырылған профессоры</a:t>
            </a:r>
            <a:endParaRPr lang="ru-RU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CA428FE-9D9E-4A29-A48E-BB22F239D8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6841" y="2034646"/>
            <a:ext cx="2688783" cy="3644138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2033011-01EC-4885-83AB-4F6B2DCC5B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13353" y="0"/>
            <a:ext cx="4056924" cy="1366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14005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49994" y="63705"/>
            <a:ext cx="9734550" cy="1123665"/>
          </a:xfrm>
        </p:spPr>
        <p:txBody>
          <a:bodyPr>
            <a:normAutofit/>
          </a:bodyPr>
          <a:lstStyle/>
          <a:p>
            <a:pPr algn="ctr"/>
            <a:r>
              <a:rPr lang="kk-KZ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Тақырып </a:t>
            </a:r>
            <a:r>
              <a:rPr lang="ru-RU" sz="3200" b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3</a:t>
            </a:r>
            <a:r>
              <a:rPr lang="kk-KZ" sz="3200" b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kk-KZ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Педагогикалық мамандық пен оның қоғамдағы маңызы</a:t>
            </a:r>
            <a:endParaRPr lang="ru-RU" sz="32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58863" y="1414104"/>
            <a:ext cx="10125681" cy="1126283"/>
          </a:xfrm>
        </p:spPr>
        <p:txBody>
          <a:bodyPr>
            <a:normAutofit/>
          </a:bodyPr>
          <a:lstStyle/>
          <a:p>
            <a:pPr algn="just"/>
            <a:r>
              <a:rPr lang="kk-KZ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Мақсаты: педагогикалық мамандық пен оның қоғамдағы маңызын анықтау</a:t>
            </a:r>
            <a:endParaRPr lang="ru-RU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1749994" y="2767122"/>
            <a:ext cx="9451406" cy="306217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A53010"/>
              </a:buClr>
            </a:pPr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Қарастырылатын сұрақтар: </a:t>
            </a:r>
          </a:p>
          <a:p>
            <a:pPr marL="514350" indent="-514350">
              <a:buClr>
                <a:srgbClr val="A53010"/>
              </a:buClr>
              <a:buFont typeface="Wingdings 3" charset="2"/>
              <a:buAutoNum type="arabicPeriod"/>
            </a:pPr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Мұғалімдік кәсіптің атқаратын рөлі </a:t>
            </a:r>
          </a:p>
          <a:p>
            <a:pPr marL="514350" indent="-514350">
              <a:buClr>
                <a:srgbClr val="A53010"/>
              </a:buClr>
              <a:buFont typeface="Wingdings 3" charset="2"/>
              <a:buAutoNum type="arabicPeriod"/>
            </a:pPr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Мұғалімдік мамандықтың басқа мамандықтарға қарағандағы әлеуметтік құндылығы</a:t>
            </a:r>
          </a:p>
          <a:p>
            <a:pPr marL="514350" indent="-514350">
              <a:buClr>
                <a:srgbClr val="A53010"/>
              </a:buClr>
              <a:buFont typeface="Wingdings 3" charset="2"/>
              <a:buAutoNum type="arabicPeriod"/>
            </a:pPr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Қоғам дамуына байланысты мұғалімге қойылатын талаптардын өзгеруі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81792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9701" y="506266"/>
            <a:ext cx="9942512" cy="833437"/>
          </a:xfrm>
        </p:spPr>
        <p:txBody>
          <a:bodyPr>
            <a:normAutofit/>
          </a:bodyPr>
          <a:lstStyle/>
          <a:p>
            <a:pPr algn="ctr">
              <a:buClr>
                <a:srgbClr val="A53010"/>
              </a:buClr>
            </a:pPr>
            <a:r>
              <a:rPr lang="kk-KZ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Мұғалімдік кәсіптің атқаратын рөлі 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489098" y="1105785"/>
          <a:ext cx="11376837" cy="51674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901553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79562" y="0"/>
            <a:ext cx="9669685" cy="1280890"/>
          </a:xfrm>
        </p:spPr>
        <p:txBody>
          <a:bodyPr>
            <a:normAutofit fontScale="90000"/>
          </a:bodyPr>
          <a:lstStyle/>
          <a:p>
            <a:pPr algn="ctr">
              <a:buClr>
                <a:srgbClr val="A53010"/>
              </a:buClr>
            </a:pPr>
            <a:r>
              <a:rPr lang="kk-KZ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Мұғалімдік мамандықтың басқа мамандықтарға қарағандағы әлеуметтік құндылығы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404037" y="850605"/>
          <a:ext cx="11398103" cy="59547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258926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44955" y="0"/>
            <a:ext cx="8911687" cy="747490"/>
          </a:xfrm>
        </p:spPr>
        <p:txBody>
          <a:bodyPr>
            <a:noAutofit/>
          </a:bodyPr>
          <a:lstStyle/>
          <a:p>
            <a:pPr algn="ctr"/>
            <a: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Қоғам дамуына байланысты мұғалімге қойылатын талаптардын өзгеруі</a:t>
            </a:r>
            <a:endParaRPr lang="ru-RU" sz="2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930350" y="1104900"/>
          <a:ext cx="10877550" cy="525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57224676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298</Words>
  <Application>Microsoft Office PowerPoint</Application>
  <PresentationFormat>Широкоэкранный</PresentationFormat>
  <Paragraphs>26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Century Gothic</vt:lpstr>
      <vt:lpstr>Times New Roman</vt:lpstr>
      <vt:lpstr>Wingdings 3</vt:lpstr>
      <vt:lpstr>Легкий дым</vt:lpstr>
      <vt:lpstr>Кәсіптік оқытуға кіріспе пәні бойынша лекциялар жиынтығы  </vt:lpstr>
      <vt:lpstr>Тақырып № 3: Педагогикалық мамандық пен оның қоғамдағы маңызы</vt:lpstr>
      <vt:lpstr>Мұғалімдік кәсіптің атқаратын рөлі </vt:lpstr>
      <vt:lpstr>Мұғалімдік мамандықтың басқа мамандықтарға қарағандағы әлеуметтік құндылығы</vt:lpstr>
      <vt:lpstr>Қоғам дамуына байланысты мұғалімге қойылатын талаптардын өзгеруі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Кәсіптік оқытуға кіріспе пәні бойынша лекциялар жиынтығы  </dc:title>
  <dc:creator>User</dc:creator>
  <cp:lastModifiedBy>User</cp:lastModifiedBy>
  <cp:revision>4</cp:revision>
  <dcterms:created xsi:type="dcterms:W3CDTF">2024-11-05T22:43:46Z</dcterms:created>
  <dcterms:modified xsi:type="dcterms:W3CDTF">2024-11-05T23:03:39Z</dcterms:modified>
</cp:coreProperties>
</file>