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314" r:id="rId3"/>
    <p:sldId id="313" r:id="rId4"/>
    <p:sldId id="281" r:id="rId5"/>
    <p:sldId id="286" r:id="rId6"/>
    <p:sldId id="315" r:id="rId7"/>
    <p:sldId id="316" r:id="rId8"/>
    <p:sldId id="317" r:id="rId9"/>
    <p:sldId id="319" r:id="rId10"/>
    <p:sldId id="318" r:id="rId11"/>
    <p:sldId id="320" r:id="rId12"/>
    <p:sldId id="321" r:id="rId13"/>
    <p:sldId id="322" r:id="rId14"/>
    <p:sldId id="323" r:id="rId15"/>
    <p:sldId id="32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5" autoAdjust="0"/>
    <p:restoredTop sz="90494" autoAdjust="0"/>
  </p:normalViewPr>
  <p:slideViewPr>
    <p:cSldViewPr snapToGrid="0">
      <p:cViewPr varScale="1">
        <p:scale>
          <a:sx n="43" d="100"/>
          <a:sy n="43" d="100"/>
        </p:scale>
        <p:origin x="60"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AEF6-A407-4ECE-B6EE-15FFC6264177}"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6E586C7A-CFCE-4DF8-9A65-4580F46CC3E8}">
      <dgm:prSet phldrT="[Текст]" custT="1"/>
      <dgm:spPr/>
      <dgm:t>
        <a:bodyPr/>
        <a:lstStyle/>
        <a:p>
          <a:r>
            <a:rPr lang="en-US" sz="2000" dirty="0">
              <a:effectLst/>
              <a:latin typeface="Times New Roman" panose="02020603050405020304" pitchFamily="18" charset="0"/>
            </a:rPr>
            <a:t>At present, the creation and application of a humidity sensor plays an important role in industrial and domestic applications for human convenience, as a result of which, depending on the operating conditions, there are different types of humidity sensitive elements based on operating principles, on a unit of measurement, and also on various types of sensitive materials.</a:t>
          </a:r>
          <a:endParaRPr lang="ru-RU" sz="2000" dirty="0">
            <a:latin typeface="Times New Roman" panose="02020603050405020304" pitchFamily="18" charset="0"/>
            <a:cs typeface="Times New Roman" panose="02020603050405020304" pitchFamily="18" charset="0"/>
          </a:endParaRPr>
        </a:p>
      </dgm:t>
    </dgm:pt>
    <dgm:pt modelId="{5CE05CD4-2A8D-4EF7-83E7-4DC7419C1272}" type="parTrans" cxnId="{F34998DB-868A-4D70-A852-D4AF460AC656}">
      <dgm:prSet/>
      <dgm:spPr/>
      <dgm:t>
        <a:bodyPr/>
        <a:lstStyle/>
        <a:p>
          <a:endParaRPr lang="ru-RU"/>
        </a:p>
      </dgm:t>
    </dgm:pt>
    <dgm:pt modelId="{59F53B74-96D8-4823-A6FD-A28327D890B7}" type="sibTrans" cxnId="{F34998DB-868A-4D70-A852-D4AF460AC656}">
      <dgm:prSet/>
      <dgm:spPr/>
      <dgm:t>
        <a:bodyPr/>
        <a:lstStyle/>
        <a:p>
          <a:endParaRPr lang="ru-RU"/>
        </a:p>
      </dgm:t>
    </dgm:pt>
    <dgm:pt modelId="{2093B295-EED8-49CD-8F1D-EC93A7CB0650}">
      <dgm:prSet phldrT="[Текст]" custT="1"/>
      <dgm:spPr/>
      <dgm:t>
        <a:bodyPr/>
        <a:lstStyle/>
        <a:p>
          <a:r>
            <a:rPr lang="en-US" sz="2000" dirty="0">
              <a:effectLst/>
              <a:latin typeface="Times New Roman" panose="02020603050405020304" pitchFamily="18" charset="0"/>
              <a:cs typeface="Times New Roman" panose="02020603050405020304" pitchFamily="18" charset="0"/>
            </a:rPr>
            <a:t>The basic units of humidity measurement are relative humidity and absolute humidity and based on these measurement parameters, the sensors are divided into the following main types: sensors of relative humidity and absolute humidity. </a:t>
          </a:r>
          <a:endParaRPr lang="ru-RU" sz="2000" dirty="0">
            <a:latin typeface="Times New Roman" panose="02020603050405020304" pitchFamily="18" charset="0"/>
            <a:cs typeface="Times New Roman" panose="02020603050405020304" pitchFamily="18" charset="0"/>
          </a:endParaRPr>
        </a:p>
      </dgm:t>
    </dgm:pt>
    <dgm:pt modelId="{5C40E05F-C67E-4CCB-9FC0-4921B8A3D23D}" type="parTrans" cxnId="{5DDF26A8-5370-4A87-98CD-E4E59FF811FC}">
      <dgm:prSet/>
      <dgm:spPr/>
      <dgm:t>
        <a:bodyPr/>
        <a:lstStyle/>
        <a:p>
          <a:endParaRPr lang="ru-RU"/>
        </a:p>
      </dgm:t>
    </dgm:pt>
    <dgm:pt modelId="{FF550C6E-B95F-4B62-B285-79D4228FE6FF}" type="sibTrans" cxnId="{5DDF26A8-5370-4A87-98CD-E4E59FF811FC}">
      <dgm:prSet/>
      <dgm:spPr/>
      <dgm:t>
        <a:bodyPr/>
        <a:lstStyle/>
        <a:p>
          <a:endParaRPr lang="ru-RU"/>
        </a:p>
      </dgm:t>
    </dgm:pt>
    <dgm:pt modelId="{A8AD2014-0DEA-4793-8317-8F26E5122C2E}">
      <dgm:prSet phldrT="[Текст]" custT="1"/>
      <dgm:spPr/>
      <dgm:t>
        <a:bodyPr/>
        <a:lstStyle/>
        <a:p>
          <a:r>
            <a:rPr lang="kk-KZ" sz="2000" dirty="0">
              <a:effectLst/>
              <a:latin typeface="Times New Roman" panose="02020603050405020304" pitchFamily="18" charset="0"/>
              <a:ea typeface="Calibri" panose="020F0502020204030204" pitchFamily="34" charset="0"/>
              <a:cs typeface="Times New Roman" panose="02020603050405020304" pitchFamily="18" charset="0"/>
            </a:rPr>
            <a:t>The unit of absolute humidity has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another</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 concept as vapor density and is determined by the ratio of the mass of water vapor in the air to the volume of air and is expressed by the following formula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(4)</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135, 136</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AB = m</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(here AB – the absolute humidity (g/m</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2000" baseline="-2500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 mass of water (grams),</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v –</a:t>
          </a:r>
          <a:r>
            <a:rPr lang="kk-KZ" sz="2000" dirty="0">
              <a:effectLst/>
              <a:latin typeface="Times New Roman" panose="02020603050405020304" pitchFamily="18" charset="0"/>
              <a:ea typeface="Calibri" panose="020F0502020204030204" pitchFamily="34" charset="0"/>
              <a:cs typeface="Times New Roman" panose="02020603050405020304" pitchFamily="18" charset="0"/>
            </a:rPr>
            <a:t>volume of air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Times New Roman" panose="02020603050405020304" pitchFamily="18" charset="0"/>
          </a:endParaRPr>
        </a:p>
      </dgm:t>
    </dgm:pt>
    <dgm:pt modelId="{044E9CA5-C018-4144-8064-9AEF59AFF9E7}" type="parTrans" cxnId="{05687EA6-0389-43E1-814B-9737F9C97F4E}">
      <dgm:prSet/>
      <dgm:spPr/>
      <dgm:t>
        <a:bodyPr/>
        <a:lstStyle/>
        <a:p>
          <a:endParaRPr lang="ru-RU"/>
        </a:p>
      </dgm:t>
    </dgm:pt>
    <dgm:pt modelId="{0A11A994-AC14-49C9-AA30-51EB310B9A34}" type="sibTrans" cxnId="{05687EA6-0389-43E1-814B-9737F9C97F4E}">
      <dgm:prSet/>
      <dgm:spPr/>
      <dgm:t>
        <a:bodyPr/>
        <a:lstStyle/>
        <a:p>
          <a:endParaRPr lang="ru-RU"/>
        </a:p>
      </dgm:t>
    </dgm:pt>
    <dgm:pt modelId="{06CB86CD-028D-4C55-AB71-8B334305C9E3}" type="pres">
      <dgm:prSet presAssocID="{20E7AEF6-A407-4ECE-B6EE-15FFC6264177}" presName="Name0" presStyleCnt="0">
        <dgm:presLayoutVars>
          <dgm:chMax val="7"/>
          <dgm:chPref val="7"/>
          <dgm:dir/>
        </dgm:presLayoutVars>
      </dgm:prSet>
      <dgm:spPr/>
    </dgm:pt>
    <dgm:pt modelId="{A7321499-DB84-426F-9C3E-FCD32E6F999D}" type="pres">
      <dgm:prSet presAssocID="{20E7AEF6-A407-4ECE-B6EE-15FFC6264177}" presName="Name1" presStyleCnt="0"/>
      <dgm:spPr/>
    </dgm:pt>
    <dgm:pt modelId="{8C0B3E56-2D36-4CD5-83E1-FB2F3B912A14}" type="pres">
      <dgm:prSet presAssocID="{20E7AEF6-A407-4ECE-B6EE-15FFC6264177}" presName="cycle" presStyleCnt="0"/>
      <dgm:spPr/>
    </dgm:pt>
    <dgm:pt modelId="{88F12A1F-5543-4EA5-AEB2-C0DD4CB61668}" type="pres">
      <dgm:prSet presAssocID="{20E7AEF6-A407-4ECE-B6EE-15FFC6264177}" presName="srcNode" presStyleLbl="node1" presStyleIdx="0" presStyleCnt="3"/>
      <dgm:spPr/>
    </dgm:pt>
    <dgm:pt modelId="{25130A9B-3786-4B1D-92B3-540DD2124CB1}" type="pres">
      <dgm:prSet presAssocID="{20E7AEF6-A407-4ECE-B6EE-15FFC6264177}" presName="conn" presStyleLbl="parChTrans1D2" presStyleIdx="0" presStyleCnt="1"/>
      <dgm:spPr/>
    </dgm:pt>
    <dgm:pt modelId="{BFEB8864-F8B8-495A-959C-B45EB1528090}" type="pres">
      <dgm:prSet presAssocID="{20E7AEF6-A407-4ECE-B6EE-15FFC6264177}" presName="extraNode" presStyleLbl="node1" presStyleIdx="0" presStyleCnt="3"/>
      <dgm:spPr/>
    </dgm:pt>
    <dgm:pt modelId="{9D2652C4-968B-4F2C-9C0D-2DBE11A3DB9A}" type="pres">
      <dgm:prSet presAssocID="{20E7AEF6-A407-4ECE-B6EE-15FFC6264177}" presName="dstNode" presStyleLbl="node1" presStyleIdx="0" presStyleCnt="3"/>
      <dgm:spPr/>
    </dgm:pt>
    <dgm:pt modelId="{2EFDE457-DBB7-43A6-BAC0-72477EE38887}" type="pres">
      <dgm:prSet presAssocID="{6E586C7A-CFCE-4DF8-9A65-4580F46CC3E8}" presName="text_1" presStyleLbl="node1" presStyleIdx="0" presStyleCnt="3" custScaleX="101623" custScaleY="129494">
        <dgm:presLayoutVars>
          <dgm:bulletEnabled val="1"/>
        </dgm:presLayoutVars>
      </dgm:prSet>
      <dgm:spPr/>
    </dgm:pt>
    <dgm:pt modelId="{A4ACE624-E081-4096-91A7-CCFFBF9D94B0}" type="pres">
      <dgm:prSet presAssocID="{6E586C7A-CFCE-4DF8-9A65-4580F46CC3E8}" presName="accent_1" presStyleCnt="0"/>
      <dgm:spPr/>
    </dgm:pt>
    <dgm:pt modelId="{732ECED6-977B-4551-B4C3-437F3F06A766}" type="pres">
      <dgm:prSet presAssocID="{6E586C7A-CFCE-4DF8-9A65-4580F46CC3E8}" presName="accentRepeatNode" presStyleLbl="solidFgAcc1" presStyleIdx="0" presStyleCnt="3"/>
      <dgm:spPr/>
    </dgm:pt>
    <dgm:pt modelId="{3D4511DE-C605-486A-969F-37EBB75C43ED}" type="pres">
      <dgm:prSet presAssocID="{2093B295-EED8-49CD-8F1D-EC93A7CB0650}" presName="text_2" presStyleLbl="node1" presStyleIdx="1" presStyleCnt="3" custScaleY="86984" custLinFactNeighborY="-8444">
        <dgm:presLayoutVars>
          <dgm:bulletEnabled val="1"/>
        </dgm:presLayoutVars>
      </dgm:prSet>
      <dgm:spPr/>
    </dgm:pt>
    <dgm:pt modelId="{8053FCEE-C9D4-4141-9552-7479068C3D22}" type="pres">
      <dgm:prSet presAssocID="{2093B295-EED8-49CD-8F1D-EC93A7CB0650}" presName="accent_2" presStyleCnt="0"/>
      <dgm:spPr/>
    </dgm:pt>
    <dgm:pt modelId="{39F12CFA-E80D-4761-82AA-433D9CA80873}" type="pres">
      <dgm:prSet presAssocID="{2093B295-EED8-49CD-8F1D-EC93A7CB0650}" presName="accentRepeatNode" presStyleLbl="solidFgAcc1" presStyleIdx="1" presStyleCnt="3"/>
      <dgm:spPr/>
    </dgm:pt>
    <dgm:pt modelId="{E1142F85-ECE0-4774-85D1-313E474D074E}" type="pres">
      <dgm:prSet presAssocID="{A8AD2014-0DEA-4793-8317-8F26E5122C2E}" presName="text_3" presStyleLbl="node1" presStyleIdx="2" presStyleCnt="3" custScaleY="192310" custLinFactNeighborX="1012" custLinFactNeighborY="19561">
        <dgm:presLayoutVars>
          <dgm:bulletEnabled val="1"/>
        </dgm:presLayoutVars>
      </dgm:prSet>
      <dgm:spPr/>
    </dgm:pt>
    <dgm:pt modelId="{EBFBD636-CFA2-4E5B-B5AC-268F07636371}" type="pres">
      <dgm:prSet presAssocID="{A8AD2014-0DEA-4793-8317-8F26E5122C2E}" presName="accent_3" presStyleCnt="0"/>
      <dgm:spPr/>
    </dgm:pt>
    <dgm:pt modelId="{E2D6CCD9-FB85-46AE-948F-3C90C2AC5E46}" type="pres">
      <dgm:prSet presAssocID="{A8AD2014-0DEA-4793-8317-8F26E5122C2E}" presName="accentRepeatNode" presStyleLbl="solidFgAcc1" presStyleIdx="2" presStyleCnt="3"/>
      <dgm:spPr/>
    </dgm:pt>
  </dgm:ptLst>
  <dgm:cxnLst>
    <dgm:cxn modelId="{DBA1DE1D-2AC8-42A5-A924-A863BFE33F9A}" type="presOf" srcId="{59F53B74-96D8-4823-A6FD-A28327D890B7}" destId="{25130A9B-3786-4B1D-92B3-540DD2124CB1}" srcOrd="0" destOrd="0" presId="urn:microsoft.com/office/officeart/2008/layout/VerticalCurvedList"/>
    <dgm:cxn modelId="{7AB22B33-7EBA-4BB4-B574-89E0F573B7C1}" type="presOf" srcId="{A8AD2014-0DEA-4793-8317-8F26E5122C2E}" destId="{E1142F85-ECE0-4774-85D1-313E474D074E}" srcOrd="0" destOrd="0" presId="urn:microsoft.com/office/officeart/2008/layout/VerticalCurvedList"/>
    <dgm:cxn modelId="{9193CC34-36BA-4233-AE91-FC7EF4DFA9AE}" type="presOf" srcId="{6E586C7A-CFCE-4DF8-9A65-4580F46CC3E8}" destId="{2EFDE457-DBB7-43A6-BAC0-72477EE38887}" srcOrd="0" destOrd="0" presId="urn:microsoft.com/office/officeart/2008/layout/VerticalCurvedList"/>
    <dgm:cxn modelId="{86170B35-5389-4457-80D4-C547E5A51D07}" type="presOf" srcId="{20E7AEF6-A407-4ECE-B6EE-15FFC6264177}" destId="{06CB86CD-028D-4C55-AB71-8B334305C9E3}" srcOrd="0" destOrd="0" presId="urn:microsoft.com/office/officeart/2008/layout/VerticalCurvedList"/>
    <dgm:cxn modelId="{57DEE776-61CF-46C6-9168-4E2D20B97B2E}" type="presOf" srcId="{2093B295-EED8-49CD-8F1D-EC93A7CB0650}" destId="{3D4511DE-C605-486A-969F-37EBB75C43ED}" srcOrd="0" destOrd="0" presId="urn:microsoft.com/office/officeart/2008/layout/VerticalCurvedList"/>
    <dgm:cxn modelId="{05687EA6-0389-43E1-814B-9737F9C97F4E}" srcId="{20E7AEF6-A407-4ECE-B6EE-15FFC6264177}" destId="{A8AD2014-0DEA-4793-8317-8F26E5122C2E}" srcOrd="2" destOrd="0" parTransId="{044E9CA5-C018-4144-8064-9AEF59AFF9E7}" sibTransId="{0A11A994-AC14-49C9-AA30-51EB310B9A34}"/>
    <dgm:cxn modelId="{5DDF26A8-5370-4A87-98CD-E4E59FF811FC}" srcId="{20E7AEF6-A407-4ECE-B6EE-15FFC6264177}" destId="{2093B295-EED8-49CD-8F1D-EC93A7CB0650}" srcOrd="1" destOrd="0" parTransId="{5C40E05F-C67E-4CCB-9FC0-4921B8A3D23D}" sibTransId="{FF550C6E-B95F-4B62-B285-79D4228FE6FF}"/>
    <dgm:cxn modelId="{F34998DB-868A-4D70-A852-D4AF460AC656}" srcId="{20E7AEF6-A407-4ECE-B6EE-15FFC6264177}" destId="{6E586C7A-CFCE-4DF8-9A65-4580F46CC3E8}" srcOrd="0" destOrd="0" parTransId="{5CE05CD4-2A8D-4EF7-83E7-4DC7419C1272}" sibTransId="{59F53B74-96D8-4823-A6FD-A28327D890B7}"/>
    <dgm:cxn modelId="{650ABDCD-2514-4117-A532-DDBDD13CAC48}" type="presParOf" srcId="{06CB86CD-028D-4C55-AB71-8B334305C9E3}" destId="{A7321499-DB84-426F-9C3E-FCD32E6F999D}" srcOrd="0" destOrd="0" presId="urn:microsoft.com/office/officeart/2008/layout/VerticalCurvedList"/>
    <dgm:cxn modelId="{FAEBEBD3-AD31-4F90-A9D4-D422A86F6E90}" type="presParOf" srcId="{A7321499-DB84-426F-9C3E-FCD32E6F999D}" destId="{8C0B3E56-2D36-4CD5-83E1-FB2F3B912A14}" srcOrd="0" destOrd="0" presId="urn:microsoft.com/office/officeart/2008/layout/VerticalCurvedList"/>
    <dgm:cxn modelId="{1D39ACA0-E950-4C4B-96F4-CFE4109CBD52}" type="presParOf" srcId="{8C0B3E56-2D36-4CD5-83E1-FB2F3B912A14}" destId="{88F12A1F-5543-4EA5-AEB2-C0DD4CB61668}" srcOrd="0" destOrd="0" presId="urn:microsoft.com/office/officeart/2008/layout/VerticalCurvedList"/>
    <dgm:cxn modelId="{59F96E7D-4A36-4870-A043-695E0D1E93D6}" type="presParOf" srcId="{8C0B3E56-2D36-4CD5-83E1-FB2F3B912A14}" destId="{25130A9B-3786-4B1D-92B3-540DD2124CB1}" srcOrd="1" destOrd="0" presId="urn:microsoft.com/office/officeart/2008/layout/VerticalCurvedList"/>
    <dgm:cxn modelId="{56859082-7A0B-499C-AFA9-3A1143ECCA6E}" type="presParOf" srcId="{8C0B3E56-2D36-4CD5-83E1-FB2F3B912A14}" destId="{BFEB8864-F8B8-495A-959C-B45EB1528090}" srcOrd="2" destOrd="0" presId="urn:microsoft.com/office/officeart/2008/layout/VerticalCurvedList"/>
    <dgm:cxn modelId="{5C17BFCA-628A-4A9D-8E7F-0FCCC35BC312}" type="presParOf" srcId="{8C0B3E56-2D36-4CD5-83E1-FB2F3B912A14}" destId="{9D2652C4-968B-4F2C-9C0D-2DBE11A3DB9A}" srcOrd="3" destOrd="0" presId="urn:microsoft.com/office/officeart/2008/layout/VerticalCurvedList"/>
    <dgm:cxn modelId="{598FC669-26E3-4CC5-A15C-CA70ABB79F27}" type="presParOf" srcId="{A7321499-DB84-426F-9C3E-FCD32E6F999D}" destId="{2EFDE457-DBB7-43A6-BAC0-72477EE38887}" srcOrd="1" destOrd="0" presId="urn:microsoft.com/office/officeart/2008/layout/VerticalCurvedList"/>
    <dgm:cxn modelId="{4603EA66-E299-430B-B518-C5A0CF800D4F}" type="presParOf" srcId="{A7321499-DB84-426F-9C3E-FCD32E6F999D}" destId="{A4ACE624-E081-4096-91A7-CCFFBF9D94B0}" srcOrd="2" destOrd="0" presId="urn:microsoft.com/office/officeart/2008/layout/VerticalCurvedList"/>
    <dgm:cxn modelId="{E5E4D6B4-A0AB-4018-A72C-3539DAA047DD}" type="presParOf" srcId="{A4ACE624-E081-4096-91A7-CCFFBF9D94B0}" destId="{732ECED6-977B-4551-B4C3-437F3F06A766}" srcOrd="0" destOrd="0" presId="urn:microsoft.com/office/officeart/2008/layout/VerticalCurvedList"/>
    <dgm:cxn modelId="{9A870C8A-910F-4D98-BC7A-6330ADC2DA3D}" type="presParOf" srcId="{A7321499-DB84-426F-9C3E-FCD32E6F999D}" destId="{3D4511DE-C605-486A-969F-37EBB75C43ED}" srcOrd="3" destOrd="0" presId="urn:microsoft.com/office/officeart/2008/layout/VerticalCurvedList"/>
    <dgm:cxn modelId="{D7BDF399-64D6-4689-A111-873886787303}" type="presParOf" srcId="{A7321499-DB84-426F-9C3E-FCD32E6F999D}" destId="{8053FCEE-C9D4-4141-9552-7479068C3D22}" srcOrd="4" destOrd="0" presId="urn:microsoft.com/office/officeart/2008/layout/VerticalCurvedList"/>
    <dgm:cxn modelId="{B89CACB4-47E2-41BE-B3F6-AD8EE051AA7E}" type="presParOf" srcId="{8053FCEE-C9D4-4141-9552-7479068C3D22}" destId="{39F12CFA-E80D-4761-82AA-433D9CA80873}" srcOrd="0" destOrd="0" presId="urn:microsoft.com/office/officeart/2008/layout/VerticalCurvedList"/>
    <dgm:cxn modelId="{D74718FF-4DC0-4EC1-9E8E-CD4422D74EE2}" type="presParOf" srcId="{A7321499-DB84-426F-9C3E-FCD32E6F999D}" destId="{E1142F85-ECE0-4774-85D1-313E474D074E}" srcOrd="5" destOrd="0" presId="urn:microsoft.com/office/officeart/2008/layout/VerticalCurvedList"/>
    <dgm:cxn modelId="{51E57C09-1458-41E4-9539-13A56B84A488}" type="presParOf" srcId="{A7321499-DB84-426F-9C3E-FCD32E6F999D}" destId="{EBFBD636-CFA2-4E5B-B5AC-268F07636371}" srcOrd="6" destOrd="0" presId="urn:microsoft.com/office/officeart/2008/layout/VerticalCurvedList"/>
    <dgm:cxn modelId="{BBA69679-D94E-4117-91A6-F80148665F25}" type="presParOf" srcId="{EBFBD636-CFA2-4E5B-B5AC-268F07636371}" destId="{E2D6CCD9-FB85-46AE-948F-3C90C2AC5E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AB0E8-0DFA-4BAC-9D49-2674EA20294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609A373-4ABF-448A-B382-B39EC576168D}">
      <dgm:prSet phldrT="[Текст]"/>
      <dgm:spPr/>
      <dgm:t>
        <a:bodyPr/>
        <a:lstStyle/>
        <a:p>
          <a:r>
            <a:rPr lang="ru-RU" dirty="0"/>
            <a:t>1</a:t>
          </a:r>
        </a:p>
      </dgm:t>
    </dgm:pt>
    <dgm:pt modelId="{9C6C001E-7B86-422D-96A5-656A77657D88}" type="parTrans" cxnId="{5EAC2543-C0BB-49B0-9E8D-03BCE1B57F21}">
      <dgm:prSet/>
      <dgm:spPr/>
      <dgm:t>
        <a:bodyPr/>
        <a:lstStyle/>
        <a:p>
          <a:endParaRPr lang="ru-RU"/>
        </a:p>
      </dgm:t>
    </dgm:pt>
    <dgm:pt modelId="{555DC278-4C32-4FDD-97E3-7D1E8CCAB5B4}" type="sibTrans" cxnId="{5EAC2543-C0BB-49B0-9E8D-03BCE1B57F21}">
      <dgm:prSet/>
      <dgm:spPr/>
      <dgm:t>
        <a:bodyPr/>
        <a:lstStyle/>
        <a:p>
          <a:endParaRPr lang="ru-RU"/>
        </a:p>
      </dgm:t>
    </dgm:pt>
    <dgm:pt modelId="{2D5EB92D-FE4F-44C5-B9C6-8389E314C90F}">
      <dgm:prSet phldrT="[Текст]" custT="1"/>
      <dgm:spPr/>
      <dgm:t>
        <a:bodyPr/>
        <a:lstStyle/>
        <a:p>
          <a:r>
            <a:rPr lang="en-US" sz="2500" dirty="0">
              <a:effectLst/>
              <a:latin typeface="Times New Roman" panose="02020603050405020304" pitchFamily="18" charset="0"/>
              <a:ea typeface="Calibri" panose="020F0502020204030204" pitchFamily="34" charset="0"/>
              <a:cs typeface="Times New Roman" panose="02020603050405020304" pitchFamily="18" charset="0"/>
            </a:rPr>
            <a:t>The next unit of measurement is relative humidity, which is determined by the ratio of the moisture content of air to a saturated (maximum) humidity level. In this case, the relative humidity depends on the temperature and is therefore called relative measurement and is expressed by the following formula (5):</a:t>
          </a:r>
          <a:endParaRPr lang="ru-RU" sz="2500" dirty="0"/>
        </a:p>
      </dgm:t>
    </dgm:pt>
    <dgm:pt modelId="{EFCA904C-11A4-4C61-A2AE-F999AD635B2C}" type="parTrans" cxnId="{8ED0864C-D6D8-402F-B064-EC0FDE0A5D7B}">
      <dgm:prSet/>
      <dgm:spPr/>
      <dgm:t>
        <a:bodyPr/>
        <a:lstStyle/>
        <a:p>
          <a:endParaRPr lang="ru-RU"/>
        </a:p>
      </dgm:t>
    </dgm:pt>
    <dgm:pt modelId="{306D5583-9781-4F29-8500-FF1C425D488C}" type="sibTrans" cxnId="{8ED0864C-D6D8-402F-B064-EC0FDE0A5D7B}">
      <dgm:prSet/>
      <dgm:spPr/>
      <dgm:t>
        <a:bodyPr/>
        <a:lstStyle/>
        <a:p>
          <a:endParaRPr lang="ru-RU"/>
        </a:p>
      </dgm:t>
    </dgm:pt>
    <dgm:pt modelId="{7420664B-290F-47F1-AC03-059E788B9981}">
      <dgm:prSet phldrT="[Текст]"/>
      <dgm:spPr/>
      <dgm:t>
        <a:bodyPr/>
        <a:lstStyle/>
        <a:p>
          <a:r>
            <a:rPr lang="ru-RU" dirty="0"/>
            <a:t>2</a:t>
          </a:r>
        </a:p>
      </dgm:t>
    </dgm:pt>
    <dgm:pt modelId="{CF455EDB-8A0A-4CCE-AC38-836FB91750C1}" type="parTrans" cxnId="{6DDA7802-D476-4B9D-B5BD-1A605884D0A6}">
      <dgm:prSet/>
      <dgm:spPr/>
      <dgm:t>
        <a:bodyPr/>
        <a:lstStyle/>
        <a:p>
          <a:endParaRPr lang="ru-RU"/>
        </a:p>
      </dgm:t>
    </dgm:pt>
    <dgm:pt modelId="{D6117257-C8EB-4D3B-B245-55C55B55F69F}" type="sibTrans" cxnId="{6DDA7802-D476-4B9D-B5BD-1A605884D0A6}">
      <dgm:prSet/>
      <dgm:spPr/>
      <dgm:t>
        <a:bodyPr/>
        <a:lstStyle/>
        <a:p>
          <a:endParaRPr lang="ru-RU"/>
        </a:p>
      </dgm:t>
    </dgm:pt>
    <dgm:pt modelId="{59593FE5-AB5B-4DDF-B4BF-68EE68741EF0}">
      <dgm:prSet phldrT="[Текст]" custT="1"/>
      <dgm:spPr/>
      <dgm:t>
        <a:bodyPr/>
        <a:lstStyle/>
        <a:p>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Also the most important is the determination of moisture saturation, which depends on temperature and presents the ratio of the mass of water vapor at saturation to the volume of air and is expressed by the following formula (6):</a:t>
          </a:r>
          <a:endParaRPr lang="ru-RU" sz="2500" dirty="0"/>
        </a:p>
      </dgm:t>
    </dgm:pt>
    <dgm:pt modelId="{7C061065-8F64-4ADB-9F7C-793F742DB115}" type="parTrans" cxnId="{C9AC76D2-7D21-4EC1-889F-28CA0B6C8D4A}">
      <dgm:prSet/>
      <dgm:spPr/>
      <dgm:t>
        <a:bodyPr/>
        <a:lstStyle/>
        <a:p>
          <a:endParaRPr lang="ru-RU"/>
        </a:p>
      </dgm:t>
    </dgm:pt>
    <dgm:pt modelId="{97FCF768-D0EB-484E-BEE6-B59DE53D7D71}" type="sibTrans" cxnId="{C9AC76D2-7D21-4EC1-889F-28CA0B6C8D4A}">
      <dgm:prSet/>
      <dgm:spPr/>
      <dgm:t>
        <a:bodyPr/>
        <a:lstStyle/>
        <a:p>
          <a:endParaRPr lang="ru-RU"/>
        </a:p>
      </dgm:t>
    </dgm:pt>
    <dgm:pt modelId="{4EAC40B3-D4FF-4D9D-8DB9-E5FF62E1EBCC}">
      <dgm:prSet custT="1"/>
      <dgm:spPr/>
      <dgm:t>
        <a:bodyPr/>
        <a:lstStyle/>
        <a:p>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RH% = P</a:t>
          </a:r>
          <a:r>
            <a:rPr lang="en-US" sz="2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500" baseline="-250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25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1639391-BD87-49B1-9C93-9AFCE4062163}" type="parTrans" cxnId="{A1CCB0E8-3FAC-4E22-B0A8-87A3C20D1CB8}">
      <dgm:prSet/>
      <dgm:spPr/>
      <dgm:t>
        <a:bodyPr/>
        <a:lstStyle/>
        <a:p>
          <a:endParaRPr lang="ru-RU"/>
        </a:p>
      </dgm:t>
    </dgm:pt>
    <dgm:pt modelId="{AF5CBC3E-FB14-4FB6-8D87-78916F4D6A9A}" type="sibTrans" cxnId="{A1CCB0E8-3FAC-4E22-B0A8-87A3C20D1CB8}">
      <dgm:prSet/>
      <dgm:spPr/>
      <dgm:t>
        <a:bodyPr/>
        <a:lstStyle/>
        <a:p>
          <a:endParaRPr lang="ru-RU"/>
        </a:p>
      </dgm:t>
    </dgm:pt>
    <dgm:pt modelId="{FE93303B-F7B1-426E-A686-0168DFB1A811}">
      <dgm:prSet custT="1"/>
      <dgm:spPr/>
      <dgm:t>
        <a:bodyPr/>
        <a:lstStyle/>
        <a:p>
          <a:r>
            <a:rPr lang="kk-KZ" sz="2500" dirty="0">
              <a:effectLst/>
              <a:latin typeface="Times New Roman" panose="02020603050405020304" pitchFamily="18" charset="0"/>
              <a:ea typeface="Calibri" panose="020F0502020204030204" pitchFamily="34" charset="0"/>
              <a:cs typeface="Times New Roman" panose="02020603050405020304" pitchFamily="18" charset="0"/>
            </a:rPr>
            <a:t>(here RH – relative humidity, </a:t>
          </a:r>
          <a:r>
            <a:rPr lang="kk-KZ" sz="2500" i="1" dirty="0">
              <a:effectLst/>
              <a:latin typeface="Times New Roman" panose="02020603050405020304" pitchFamily="18" charset="0"/>
              <a:ea typeface="Calibri" panose="020F0502020204030204" pitchFamily="34" charset="0"/>
              <a:cs typeface="Times New Roman" panose="02020603050405020304" pitchFamily="18" charset="0"/>
            </a:rPr>
            <a:t>P</a:t>
          </a:r>
          <a:r>
            <a:rPr lang="kk-KZ" sz="2500" i="1" baseline="-25000" dirty="0">
              <a:effectLst/>
              <a:latin typeface="Times New Roman" panose="02020603050405020304" pitchFamily="18" charset="0"/>
              <a:ea typeface="Calibri" panose="020F0502020204030204" pitchFamily="34" charset="0"/>
              <a:cs typeface="Times New Roman" panose="02020603050405020304" pitchFamily="18" charset="0"/>
            </a:rPr>
            <a:t>V</a:t>
          </a:r>
          <a:r>
            <a:rPr lang="kk-KZ" sz="2500" dirty="0">
              <a:effectLst/>
              <a:latin typeface="Times New Roman" panose="02020603050405020304" pitchFamily="18" charset="0"/>
              <a:ea typeface="Calibri" panose="020F0502020204030204" pitchFamily="34" charset="0"/>
              <a:cs typeface="Times New Roman" panose="02020603050405020304" pitchFamily="18" charset="0"/>
            </a:rPr>
            <a:t>– the actual partial pressure of moisture that is contained in the air, </a:t>
          </a:r>
          <a:r>
            <a:rPr lang="kk-KZ" sz="2500" i="1" dirty="0">
              <a:effectLst/>
              <a:latin typeface="Times New Roman" panose="02020603050405020304" pitchFamily="18" charset="0"/>
              <a:ea typeface="Calibri" panose="020F0502020204030204" pitchFamily="34" charset="0"/>
              <a:cs typeface="Times New Roman" panose="02020603050405020304" pitchFamily="18" charset="0"/>
            </a:rPr>
            <a:t>P</a:t>
          </a:r>
          <a:r>
            <a:rPr lang="kk-KZ" sz="2500" i="1" baseline="-25000" dirty="0">
              <a:effectLst/>
              <a:latin typeface="Times New Roman" panose="02020603050405020304" pitchFamily="18" charset="0"/>
              <a:ea typeface="Calibri" panose="020F0502020204030204" pitchFamily="34" charset="0"/>
              <a:cs typeface="Times New Roman" panose="02020603050405020304" pitchFamily="18" charset="0"/>
            </a:rPr>
            <a:t>S</a:t>
          </a:r>
          <a:r>
            <a:rPr lang="kk-KZ" sz="2500" dirty="0">
              <a:effectLst/>
              <a:latin typeface="Times New Roman" panose="02020603050405020304" pitchFamily="18" charset="0"/>
              <a:ea typeface="Calibri" panose="020F0502020204030204" pitchFamily="34" charset="0"/>
              <a:cs typeface="Times New Roman" panose="02020603050405020304" pitchFamily="18" charset="0"/>
            </a:rPr>
            <a:t>– the saturated pressure of humid air)</a:t>
          </a:r>
          <a:endParaRPr lang="ru-RU" sz="25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5B7C6628-DE6E-4D2A-BD75-16D2CA471C83}" type="parTrans" cxnId="{02AAC48F-A670-454E-80E1-5BFC3D843705}">
      <dgm:prSet/>
      <dgm:spPr/>
      <dgm:t>
        <a:bodyPr/>
        <a:lstStyle/>
        <a:p>
          <a:endParaRPr lang="ru-RU"/>
        </a:p>
      </dgm:t>
    </dgm:pt>
    <dgm:pt modelId="{2EFD7885-40F9-48D0-A56F-3A84C1696987}" type="sibTrans" cxnId="{02AAC48F-A670-454E-80E1-5BFC3D843705}">
      <dgm:prSet/>
      <dgm:spPr/>
      <dgm:t>
        <a:bodyPr/>
        <a:lstStyle/>
        <a:p>
          <a:endParaRPr lang="ru-RU"/>
        </a:p>
      </dgm:t>
    </dgm:pt>
    <dgm:pt modelId="{281708CC-7B29-4B5D-BB0B-4009253939AA}">
      <dgm:prSet custT="1"/>
      <dgm:spPr/>
      <dgm:t>
        <a:bodyPr/>
        <a:lstStyle/>
        <a:p>
          <a:r>
            <a:rPr lang="en-US" sz="2500" dirty="0">
              <a:effectLst/>
              <a:latin typeface="Times New Roman" panose="02020603050405020304" pitchFamily="18" charset="0"/>
              <a:ea typeface="Calibri" panose="020F0502020204030204" pitchFamily="34" charset="0"/>
            </a:rPr>
            <a:t>(here SH – moisture saturation (</a:t>
          </a:r>
          <a:r>
            <a:rPr lang="en-US" sz="2500" dirty="0">
              <a:effectLst/>
              <a:latin typeface="Times New Roman" panose="02020603050405020304" pitchFamily="18" charset="0"/>
              <a:ea typeface="Times New Roman" panose="02020603050405020304" pitchFamily="18" charset="0"/>
            </a:rPr>
            <a:t>g/m</a:t>
          </a:r>
          <a:r>
            <a:rPr lang="en-US" sz="2500" baseline="30000" dirty="0">
              <a:effectLst/>
              <a:latin typeface="Times New Roman" panose="02020603050405020304" pitchFamily="18" charset="0"/>
              <a:ea typeface="Times New Roman" panose="02020603050405020304" pitchFamily="18" charset="0"/>
            </a:rPr>
            <a:t>3</a:t>
          </a:r>
          <a:r>
            <a:rPr lang="en-US" sz="2500" dirty="0">
              <a:effectLst/>
              <a:latin typeface="Times New Roman" panose="02020603050405020304" pitchFamily="18" charset="0"/>
              <a:ea typeface="Calibri" panose="020F0502020204030204" pitchFamily="34" charset="0"/>
            </a:rPr>
            <a:t>), </a:t>
          </a:r>
          <a:r>
            <a:rPr lang="en-US" sz="2500" i="1" dirty="0" err="1">
              <a:effectLst/>
              <a:latin typeface="Times New Roman" panose="02020603050405020304" pitchFamily="18" charset="0"/>
              <a:ea typeface="Calibri" panose="020F0502020204030204" pitchFamily="34" charset="0"/>
            </a:rPr>
            <a:t>m</a:t>
          </a:r>
          <a:r>
            <a:rPr lang="en-US" sz="2500" i="1" baseline="-25000" dirty="0" err="1">
              <a:effectLst/>
              <a:latin typeface="Times New Roman" panose="02020603050405020304" pitchFamily="18" charset="0"/>
              <a:ea typeface="Calibri" panose="020F0502020204030204" pitchFamily="34" charset="0"/>
            </a:rPr>
            <a:t>ws</a:t>
          </a:r>
          <a:r>
            <a:rPr lang="en-US" sz="2500" dirty="0">
              <a:effectLst/>
              <a:latin typeface="Times New Roman" panose="02020603050405020304" pitchFamily="18" charset="0"/>
              <a:ea typeface="Calibri" panose="020F0502020204030204" pitchFamily="34" charset="0"/>
            </a:rPr>
            <a:t> –  the mass of water vapor at saturation (g) </a:t>
          </a:r>
          <a:r>
            <a:rPr lang="ru-RU" sz="2500" dirty="0">
              <a:effectLst/>
              <a:latin typeface="Times New Roman" panose="02020603050405020304" pitchFamily="18" charset="0"/>
              <a:ea typeface="Calibri" panose="020F0502020204030204" pitchFamily="34" charset="0"/>
            </a:rPr>
            <a:t>и </a:t>
          </a:r>
          <a:r>
            <a:rPr lang="en-US" sz="2500" i="1" dirty="0">
              <a:effectLst/>
              <a:latin typeface="Times New Roman" panose="02020603050405020304" pitchFamily="18" charset="0"/>
              <a:ea typeface="Calibri" panose="020F0502020204030204" pitchFamily="34" charset="0"/>
            </a:rPr>
            <a:t>v </a:t>
          </a:r>
          <a:r>
            <a:rPr lang="en-US" sz="2500" dirty="0">
              <a:effectLst/>
              <a:latin typeface="Times New Roman" panose="02020603050405020304" pitchFamily="18" charset="0"/>
              <a:ea typeface="Calibri" panose="020F0502020204030204" pitchFamily="34" charset="0"/>
            </a:rPr>
            <a:t>the volume of air (</a:t>
          </a:r>
          <a:r>
            <a:rPr lang="en-US" sz="2500" dirty="0">
              <a:effectLst/>
              <a:latin typeface="Times New Roman" panose="02020603050405020304" pitchFamily="18" charset="0"/>
              <a:ea typeface="Times New Roman" panose="02020603050405020304" pitchFamily="18" charset="0"/>
            </a:rPr>
            <a:t>m</a:t>
          </a:r>
          <a:r>
            <a:rPr lang="en-US" sz="2500" baseline="30000" dirty="0">
              <a:effectLst/>
              <a:latin typeface="Times New Roman" panose="02020603050405020304" pitchFamily="18" charset="0"/>
              <a:ea typeface="Times New Roman" panose="02020603050405020304" pitchFamily="18" charset="0"/>
            </a:rPr>
            <a:t>3</a:t>
          </a:r>
          <a:r>
            <a:rPr lang="en-US" sz="2500" dirty="0">
              <a:effectLst/>
              <a:latin typeface="Times New Roman" panose="02020603050405020304" pitchFamily="18" charset="0"/>
              <a:ea typeface="Calibri" panose="020F0502020204030204" pitchFamily="34" charset="0"/>
            </a:rPr>
            <a:t>)) </a:t>
          </a:r>
          <a:endParaRPr lang="ru-RU" sz="25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EC7ECEA-4D66-4DEF-B686-F0BE4821B6DA}" type="parTrans" cxnId="{26B4B22A-9528-470B-AF11-9EF502BF157A}">
      <dgm:prSet/>
      <dgm:spPr/>
      <dgm:t>
        <a:bodyPr/>
        <a:lstStyle/>
        <a:p>
          <a:endParaRPr lang="ru-RU"/>
        </a:p>
      </dgm:t>
    </dgm:pt>
    <dgm:pt modelId="{C54C08F8-0ADC-4488-A241-96C583B1DA52}" type="sibTrans" cxnId="{26B4B22A-9528-470B-AF11-9EF502BF157A}">
      <dgm:prSet/>
      <dgm:spPr/>
      <dgm:t>
        <a:bodyPr/>
        <a:lstStyle/>
        <a:p>
          <a:endParaRPr lang="ru-RU"/>
        </a:p>
      </dgm:t>
    </dgm:pt>
    <dgm:pt modelId="{31D78FE1-3F80-4840-9EE9-025DFE0B0318}">
      <dgm:prSet phldrT="[Текст]" custT="1"/>
      <dgm:spPr/>
      <dgm:t>
        <a:bodyPr/>
        <a:lstStyle/>
        <a:p>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SH = </a:t>
          </a:r>
          <a:r>
            <a:rPr lang="en-US" sz="2500" dirty="0" err="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5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ws</a:t>
          </a: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2500" dirty="0"/>
        </a:p>
      </dgm:t>
    </dgm:pt>
    <dgm:pt modelId="{F75435B2-C300-45DD-8BBB-D70460D83FEF}" type="parTrans" cxnId="{DF960168-2713-4C9C-BE2B-8CD46427C5F4}">
      <dgm:prSet/>
      <dgm:spPr/>
      <dgm:t>
        <a:bodyPr/>
        <a:lstStyle/>
        <a:p>
          <a:endParaRPr lang="ru-RU"/>
        </a:p>
      </dgm:t>
    </dgm:pt>
    <dgm:pt modelId="{06E60C43-0313-4229-939D-D5E4E5550269}" type="sibTrans" cxnId="{DF960168-2713-4C9C-BE2B-8CD46427C5F4}">
      <dgm:prSet/>
      <dgm:spPr/>
      <dgm:t>
        <a:bodyPr/>
        <a:lstStyle/>
        <a:p>
          <a:endParaRPr lang="ru-RU"/>
        </a:p>
      </dgm:t>
    </dgm:pt>
    <dgm:pt modelId="{4F870B23-0ABF-4C9B-9853-9F0183FDA5D2}" type="pres">
      <dgm:prSet presAssocID="{53FAB0E8-0DFA-4BAC-9D49-2674EA20294D}" presName="linearFlow" presStyleCnt="0">
        <dgm:presLayoutVars>
          <dgm:dir/>
          <dgm:animLvl val="lvl"/>
          <dgm:resizeHandles val="exact"/>
        </dgm:presLayoutVars>
      </dgm:prSet>
      <dgm:spPr/>
    </dgm:pt>
    <dgm:pt modelId="{0ADCCD54-62A9-40EA-B154-4F96AD43237A}" type="pres">
      <dgm:prSet presAssocID="{F609A373-4ABF-448A-B382-B39EC576168D}" presName="composite" presStyleCnt="0"/>
      <dgm:spPr/>
    </dgm:pt>
    <dgm:pt modelId="{E285E1D5-F09D-456B-8A79-663A019248C3}" type="pres">
      <dgm:prSet presAssocID="{F609A373-4ABF-448A-B382-B39EC576168D}" presName="parentText" presStyleLbl="alignNode1" presStyleIdx="0" presStyleCnt="2">
        <dgm:presLayoutVars>
          <dgm:chMax val="1"/>
          <dgm:bulletEnabled val="1"/>
        </dgm:presLayoutVars>
      </dgm:prSet>
      <dgm:spPr/>
    </dgm:pt>
    <dgm:pt modelId="{11932967-1E28-4676-8327-545904A356CE}" type="pres">
      <dgm:prSet presAssocID="{F609A373-4ABF-448A-B382-B39EC576168D}" presName="descendantText" presStyleLbl="alignAcc1" presStyleIdx="0" presStyleCnt="2" custScaleX="109819" custScaleY="144926" custLinFactNeighborX="252" custLinFactNeighborY="17896">
        <dgm:presLayoutVars>
          <dgm:bulletEnabled val="1"/>
        </dgm:presLayoutVars>
      </dgm:prSet>
      <dgm:spPr/>
    </dgm:pt>
    <dgm:pt modelId="{76C03010-54B5-42A4-AE28-D531660D76C1}" type="pres">
      <dgm:prSet presAssocID="{555DC278-4C32-4FDD-97E3-7D1E8CCAB5B4}" presName="sp" presStyleCnt="0"/>
      <dgm:spPr/>
    </dgm:pt>
    <dgm:pt modelId="{903AEBF4-0BCA-4B45-8BB9-453AD3BD30B6}" type="pres">
      <dgm:prSet presAssocID="{7420664B-290F-47F1-AC03-059E788B9981}" presName="composite" presStyleCnt="0"/>
      <dgm:spPr/>
    </dgm:pt>
    <dgm:pt modelId="{0F45557D-AA33-4C15-BDCD-0A43C5079EAD}" type="pres">
      <dgm:prSet presAssocID="{7420664B-290F-47F1-AC03-059E788B9981}" presName="parentText" presStyleLbl="alignNode1" presStyleIdx="1" presStyleCnt="2" custScaleX="79597" custLinFactNeighborX="1174" custLinFactNeighborY="15732">
        <dgm:presLayoutVars>
          <dgm:chMax val="1"/>
          <dgm:bulletEnabled val="1"/>
        </dgm:presLayoutVars>
      </dgm:prSet>
      <dgm:spPr/>
    </dgm:pt>
    <dgm:pt modelId="{1E0C5C23-E5D4-47DF-A079-C60C7CF818F3}" type="pres">
      <dgm:prSet presAssocID="{7420664B-290F-47F1-AC03-059E788B9981}" presName="descendantText" presStyleLbl="alignAcc1" presStyleIdx="1" presStyleCnt="2" custScaleX="110342" custScaleY="117164" custLinFactNeighborX="1451" custLinFactNeighborY="32543">
        <dgm:presLayoutVars>
          <dgm:bulletEnabled val="1"/>
        </dgm:presLayoutVars>
      </dgm:prSet>
      <dgm:spPr/>
    </dgm:pt>
  </dgm:ptLst>
  <dgm:cxnLst>
    <dgm:cxn modelId="{6DDA7802-D476-4B9D-B5BD-1A605884D0A6}" srcId="{53FAB0E8-0DFA-4BAC-9D49-2674EA20294D}" destId="{7420664B-290F-47F1-AC03-059E788B9981}" srcOrd="1" destOrd="0" parTransId="{CF455EDB-8A0A-4CCE-AC38-836FB91750C1}" sibTransId="{D6117257-C8EB-4D3B-B245-55C55B55F69F}"/>
    <dgm:cxn modelId="{6D425229-3452-4131-BFDE-D0EF50955491}" type="presOf" srcId="{281708CC-7B29-4B5D-BB0B-4009253939AA}" destId="{1E0C5C23-E5D4-47DF-A079-C60C7CF818F3}" srcOrd="0" destOrd="2" presId="urn:microsoft.com/office/officeart/2005/8/layout/chevron2"/>
    <dgm:cxn modelId="{26B4B22A-9528-470B-AF11-9EF502BF157A}" srcId="{7420664B-290F-47F1-AC03-059E788B9981}" destId="{281708CC-7B29-4B5D-BB0B-4009253939AA}" srcOrd="2" destOrd="0" parTransId="{BEC7ECEA-4D66-4DEF-B686-F0BE4821B6DA}" sibTransId="{C54C08F8-0ADC-4488-A241-96C583B1DA52}"/>
    <dgm:cxn modelId="{EB60B75E-787F-408D-864C-364F702F071B}" type="presOf" srcId="{4EAC40B3-D4FF-4D9D-8DB9-E5FF62E1EBCC}" destId="{11932967-1E28-4676-8327-545904A356CE}" srcOrd="0" destOrd="1" presId="urn:microsoft.com/office/officeart/2005/8/layout/chevron2"/>
    <dgm:cxn modelId="{5EAC2543-C0BB-49B0-9E8D-03BCE1B57F21}" srcId="{53FAB0E8-0DFA-4BAC-9D49-2674EA20294D}" destId="{F609A373-4ABF-448A-B382-B39EC576168D}" srcOrd="0" destOrd="0" parTransId="{9C6C001E-7B86-422D-96A5-656A77657D88}" sibTransId="{555DC278-4C32-4FDD-97E3-7D1E8CCAB5B4}"/>
    <dgm:cxn modelId="{74F1C943-1761-4DE5-A33A-96B1FB0E56A6}" type="presOf" srcId="{FE93303B-F7B1-426E-A686-0168DFB1A811}" destId="{11932967-1E28-4676-8327-545904A356CE}" srcOrd="0" destOrd="2" presId="urn:microsoft.com/office/officeart/2005/8/layout/chevron2"/>
    <dgm:cxn modelId="{63E71547-193D-4CF0-8D47-295F6CE80ECF}" type="presOf" srcId="{53FAB0E8-0DFA-4BAC-9D49-2674EA20294D}" destId="{4F870B23-0ABF-4C9B-9853-9F0183FDA5D2}" srcOrd="0" destOrd="0" presId="urn:microsoft.com/office/officeart/2005/8/layout/chevron2"/>
    <dgm:cxn modelId="{DF960168-2713-4C9C-BE2B-8CD46427C5F4}" srcId="{7420664B-290F-47F1-AC03-059E788B9981}" destId="{31D78FE1-3F80-4840-9EE9-025DFE0B0318}" srcOrd="1" destOrd="0" parTransId="{F75435B2-C300-45DD-8BBB-D70460D83FEF}" sibTransId="{06E60C43-0313-4229-939D-D5E4E5550269}"/>
    <dgm:cxn modelId="{388A1649-EC0B-410E-AD93-1B5FB14F75B7}" type="presOf" srcId="{2D5EB92D-FE4F-44C5-B9C6-8389E314C90F}" destId="{11932967-1E28-4676-8327-545904A356CE}" srcOrd="0" destOrd="0" presId="urn:microsoft.com/office/officeart/2005/8/layout/chevron2"/>
    <dgm:cxn modelId="{8ED0864C-D6D8-402F-B064-EC0FDE0A5D7B}" srcId="{F609A373-4ABF-448A-B382-B39EC576168D}" destId="{2D5EB92D-FE4F-44C5-B9C6-8389E314C90F}" srcOrd="0" destOrd="0" parTransId="{EFCA904C-11A4-4C61-A2AE-F999AD635B2C}" sibTransId="{306D5583-9781-4F29-8500-FF1C425D488C}"/>
    <dgm:cxn modelId="{E344FC4E-0150-4755-9B66-EFB49E56708B}" type="presOf" srcId="{F609A373-4ABF-448A-B382-B39EC576168D}" destId="{E285E1D5-F09D-456B-8A79-663A019248C3}" srcOrd="0" destOrd="0" presId="urn:microsoft.com/office/officeart/2005/8/layout/chevron2"/>
    <dgm:cxn modelId="{02AAC48F-A670-454E-80E1-5BFC3D843705}" srcId="{F609A373-4ABF-448A-B382-B39EC576168D}" destId="{FE93303B-F7B1-426E-A686-0168DFB1A811}" srcOrd="2" destOrd="0" parTransId="{5B7C6628-DE6E-4D2A-BD75-16D2CA471C83}" sibTransId="{2EFD7885-40F9-48D0-A56F-3A84C1696987}"/>
    <dgm:cxn modelId="{73E3349B-2795-4E83-B3BE-5A57755D0E0E}" type="presOf" srcId="{31D78FE1-3F80-4840-9EE9-025DFE0B0318}" destId="{1E0C5C23-E5D4-47DF-A079-C60C7CF818F3}" srcOrd="0" destOrd="1" presId="urn:microsoft.com/office/officeart/2005/8/layout/chevron2"/>
    <dgm:cxn modelId="{45AF81A5-AD5F-4155-BE54-874E01BBFDA0}" type="presOf" srcId="{59593FE5-AB5B-4DDF-B4BF-68EE68741EF0}" destId="{1E0C5C23-E5D4-47DF-A079-C60C7CF818F3}" srcOrd="0" destOrd="0" presId="urn:microsoft.com/office/officeart/2005/8/layout/chevron2"/>
    <dgm:cxn modelId="{C9AC76D2-7D21-4EC1-889F-28CA0B6C8D4A}" srcId="{7420664B-290F-47F1-AC03-059E788B9981}" destId="{59593FE5-AB5B-4DDF-B4BF-68EE68741EF0}" srcOrd="0" destOrd="0" parTransId="{7C061065-8F64-4ADB-9F7C-793F742DB115}" sibTransId="{97FCF768-D0EB-484E-BEE6-B59DE53D7D71}"/>
    <dgm:cxn modelId="{A1CCB0E8-3FAC-4E22-B0A8-87A3C20D1CB8}" srcId="{F609A373-4ABF-448A-B382-B39EC576168D}" destId="{4EAC40B3-D4FF-4D9D-8DB9-E5FF62E1EBCC}" srcOrd="1" destOrd="0" parTransId="{41639391-BD87-49B1-9C93-9AFCE4062163}" sibTransId="{AF5CBC3E-FB14-4FB6-8D87-78916F4D6A9A}"/>
    <dgm:cxn modelId="{BB78A1F8-56C2-47E5-AB23-A772A35C08A6}" type="presOf" srcId="{7420664B-290F-47F1-AC03-059E788B9981}" destId="{0F45557D-AA33-4C15-BDCD-0A43C5079EAD}" srcOrd="0" destOrd="0" presId="urn:microsoft.com/office/officeart/2005/8/layout/chevron2"/>
    <dgm:cxn modelId="{CC5E38F4-4B7D-4A46-860E-F4F534E7F695}" type="presParOf" srcId="{4F870B23-0ABF-4C9B-9853-9F0183FDA5D2}" destId="{0ADCCD54-62A9-40EA-B154-4F96AD43237A}" srcOrd="0" destOrd="0" presId="urn:microsoft.com/office/officeart/2005/8/layout/chevron2"/>
    <dgm:cxn modelId="{4977E711-C844-4081-AAB8-058C957AE8DE}" type="presParOf" srcId="{0ADCCD54-62A9-40EA-B154-4F96AD43237A}" destId="{E285E1D5-F09D-456B-8A79-663A019248C3}" srcOrd="0" destOrd="0" presId="urn:microsoft.com/office/officeart/2005/8/layout/chevron2"/>
    <dgm:cxn modelId="{9875FACE-BD86-447A-88CF-4F23D06D7231}" type="presParOf" srcId="{0ADCCD54-62A9-40EA-B154-4F96AD43237A}" destId="{11932967-1E28-4676-8327-545904A356CE}" srcOrd="1" destOrd="0" presId="urn:microsoft.com/office/officeart/2005/8/layout/chevron2"/>
    <dgm:cxn modelId="{13C1CA2E-D158-4FEE-9CC7-BF605768D85A}" type="presParOf" srcId="{4F870B23-0ABF-4C9B-9853-9F0183FDA5D2}" destId="{76C03010-54B5-42A4-AE28-D531660D76C1}" srcOrd="1" destOrd="0" presId="urn:microsoft.com/office/officeart/2005/8/layout/chevron2"/>
    <dgm:cxn modelId="{257F3DFE-E165-44BF-91F9-9E3AE4506394}" type="presParOf" srcId="{4F870B23-0ABF-4C9B-9853-9F0183FDA5D2}" destId="{903AEBF4-0BCA-4B45-8BB9-453AD3BD30B6}" srcOrd="2" destOrd="0" presId="urn:microsoft.com/office/officeart/2005/8/layout/chevron2"/>
    <dgm:cxn modelId="{70EF8E37-2A07-409F-91FF-0405DE70D70F}" type="presParOf" srcId="{903AEBF4-0BCA-4B45-8BB9-453AD3BD30B6}" destId="{0F45557D-AA33-4C15-BDCD-0A43C5079EAD}" srcOrd="0" destOrd="0" presId="urn:microsoft.com/office/officeart/2005/8/layout/chevron2"/>
    <dgm:cxn modelId="{D3B32BBA-F15E-479C-88A7-4A0DFBAF6CDE}" type="presParOf" srcId="{903AEBF4-0BCA-4B45-8BB9-453AD3BD30B6}" destId="{1E0C5C23-E5D4-47DF-A079-C60C7CF818F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FEEB1C-80DB-4C7E-BA80-2B494487965F}"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ru-RU"/>
        </a:p>
      </dgm:t>
    </dgm:pt>
    <dgm:pt modelId="{28CE5912-DE52-434B-8FF6-431FECAF3F7E}">
      <dgm:prSet phldrT="[Текст]" custT="1"/>
      <dgm:spPr/>
      <dgm:t>
        <a:bodyPr/>
        <a:lstStyle/>
        <a:p>
          <a:r>
            <a:rPr lang="en-US" sz="2200" b="1" dirty="0">
              <a:latin typeface="Times New Roman" panose="02020603050405020304" pitchFamily="18" charset="0"/>
              <a:cs typeface="Times New Roman" panose="02020603050405020304" pitchFamily="18" charset="0"/>
            </a:rPr>
            <a:t>According to the unit of measurement relative compared to absolute humidity, relative humidity is most widely used because of its simplicity and low cost.</a:t>
          </a:r>
          <a:endParaRPr lang="ru-RU" sz="2200" b="1" dirty="0">
            <a:latin typeface="Times New Roman" panose="02020603050405020304" pitchFamily="18" charset="0"/>
            <a:cs typeface="Times New Roman" panose="02020603050405020304" pitchFamily="18" charset="0"/>
          </a:endParaRPr>
        </a:p>
      </dgm:t>
    </dgm:pt>
    <dgm:pt modelId="{CA226F57-128D-490E-B441-D70CC30F675A}" type="parTrans" cxnId="{D7A3035F-B152-4997-A789-1EE044B55E73}">
      <dgm:prSet/>
      <dgm:spPr/>
      <dgm:t>
        <a:bodyPr/>
        <a:lstStyle/>
        <a:p>
          <a:endParaRPr lang="ru-RU"/>
        </a:p>
      </dgm:t>
    </dgm:pt>
    <dgm:pt modelId="{5E16CD06-EB44-4F71-B910-843238B7A604}" type="sibTrans" cxnId="{D7A3035F-B152-4997-A789-1EE044B55E73}">
      <dgm:prSet/>
      <dgm:spPr/>
      <dgm:t>
        <a:bodyPr/>
        <a:lstStyle/>
        <a:p>
          <a:endParaRPr lang="ru-RU"/>
        </a:p>
      </dgm:t>
    </dgm:pt>
    <dgm:pt modelId="{7AEFCCDF-3148-49C4-8A03-1B693560ABC9}">
      <dgm:prSet phldrT="[Текст]" custT="1"/>
      <dgm:spPr/>
      <dgm:t>
        <a:bodyPr/>
        <a:lstStyle/>
        <a:p>
          <a:r>
            <a:rPr lang="en-US" sz="2200" b="1" dirty="0">
              <a:latin typeface="Times New Roman" panose="02020603050405020304" pitchFamily="18" charset="0"/>
              <a:cs typeface="Times New Roman" panose="02020603050405020304" pitchFamily="18" charset="0"/>
            </a:rPr>
            <a:t>Currently, humidity sensors according to the types of sensitive materials are classified into: ceramic, organic polymers, semiconductor, organic/inorganic (polymer/ceramics) </a:t>
          </a:r>
          <a:endParaRPr lang="ru-RU" sz="2200" b="1" dirty="0">
            <a:latin typeface="Times New Roman" panose="02020603050405020304" pitchFamily="18" charset="0"/>
            <a:cs typeface="Times New Roman" panose="02020603050405020304" pitchFamily="18" charset="0"/>
          </a:endParaRPr>
        </a:p>
      </dgm:t>
    </dgm:pt>
    <dgm:pt modelId="{A4E0B101-ACD8-4687-8F38-655191C6364F}" type="parTrans" cxnId="{50D501DF-EA02-488E-BA45-22B6D01C7995}">
      <dgm:prSet/>
      <dgm:spPr/>
      <dgm:t>
        <a:bodyPr/>
        <a:lstStyle/>
        <a:p>
          <a:endParaRPr lang="ru-RU"/>
        </a:p>
      </dgm:t>
    </dgm:pt>
    <dgm:pt modelId="{299798C3-7775-426C-9DBB-22A3B8170601}" type="sibTrans" cxnId="{50D501DF-EA02-488E-BA45-22B6D01C7995}">
      <dgm:prSet/>
      <dgm:spPr/>
      <dgm:t>
        <a:bodyPr/>
        <a:lstStyle/>
        <a:p>
          <a:endParaRPr lang="ru-RU"/>
        </a:p>
      </dgm:t>
    </dgm:pt>
    <dgm:pt modelId="{7979E5FB-CB18-443A-9B9B-6DF7168ADEE9}">
      <dgm:prSet custT="1"/>
      <dgm:spPr/>
      <dgm:t>
        <a:bodyPr/>
        <a:lstStyle/>
        <a:p>
          <a:r>
            <a:rPr lang="en-US" sz="2200" b="1" dirty="0">
              <a:latin typeface="Times New Roman" panose="02020603050405020304" pitchFamily="18" charset="0"/>
              <a:cs typeface="Times New Roman" panose="02020603050405020304" pitchFamily="18" charset="0"/>
            </a:rPr>
            <a:t>As mentioned above, the classification of humidity sensors can be subdivided on the next basis: types of sensitive materials, principles of operation, and also the type of conductivity into resistive, capacitive, ionic, electronic (charge carriers) and the sensitivity mechanism into electronic, proton and electrolytic</a:t>
          </a:r>
          <a:endParaRPr lang="ru-RU" sz="2200" b="1" dirty="0">
            <a:latin typeface="Times New Roman" panose="02020603050405020304" pitchFamily="18" charset="0"/>
            <a:cs typeface="Times New Roman" panose="02020603050405020304" pitchFamily="18" charset="0"/>
          </a:endParaRPr>
        </a:p>
      </dgm:t>
    </dgm:pt>
    <dgm:pt modelId="{11138161-AD3D-4D01-9B66-5331E54951DB}" type="parTrans" cxnId="{CE2D52D2-1940-43D2-A971-261C6D3A7B22}">
      <dgm:prSet/>
      <dgm:spPr/>
      <dgm:t>
        <a:bodyPr/>
        <a:lstStyle/>
        <a:p>
          <a:endParaRPr lang="ru-RU"/>
        </a:p>
      </dgm:t>
    </dgm:pt>
    <dgm:pt modelId="{CE051A3E-C61C-4E92-AC0E-132F419C87D0}" type="sibTrans" cxnId="{CE2D52D2-1940-43D2-A971-261C6D3A7B22}">
      <dgm:prSet/>
      <dgm:spPr/>
      <dgm:t>
        <a:bodyPr/>
        <a:lstStyle/>
        <a:p>
          <a:endParaRPr lang="ru-RU"/>
        </a:p>
      </dgm:t>
    </dgm:pt>
    <dgm:pt modelId="{CDD104C5-0E08-4998-9144-2A204A2B1675}">
      <dgm:prSet custT="1"/>
      <dgm:spPr/>
      <dgm:t>
        <a:bodyPr/>
        <a:lstStyle/>
        <a:p>
          <a:r>
            <a:rPr lang="en-US" sz="2200" b="1" dirty="0">
              <a:latin typeface="Times New Roman" panose="02020603050405020304" pitchFamily="18" charset="0"/>
              <a:cs typeface="Times New Roman" panose="02020603050405020304" pitchFamily="18" charset="0"/>
            </a:rPr>
            <a:t>Thus, to create humidity sensors and its application in industrial and domestic applications for human convenience, the most important is the choice of a suitable sensor type and the choice of material that will affect the sensitivity, stability of the device.</a:t>
          </a:r>
          <a:endParaRPr lang="ru-RU" sz="2200" b="1" dirty="0">
            <a:latin typeface="Times New Roman" panose="02020603050405020304" pitchFamily="18" charset="0"/>
            <a:cs typeface="Times New Roman" panose="02020603050405020304" pitchFamily="18" charset="0"/>
          </a:endParaRPr>
        </a:p>
      </dgm:t>
    </dgm:pt>
    <dgm:pt modelId="{CD47502C-82EE-4E53-8010-559F531CD681}" type="parTrans" cxnId="{D91D6D46-B335-4988-BB63-FC0B734F47BD}">
      <dgm:prSet/>
      <dgm:spPr/>
      <dgm:t>
        <a:bodyPr/>
        <a:lstStyle/>
        <a:p>
          <a:endParaRPr lang="ru-RU"/>
        </a:p>
      </dgm:t>
    </dgm:pt>
    <dgm:pt modelId="{C1C879A3-44B0-4FFB-9F63-2CAA6043FD2D}" type="sibTrans" cxnId="{D91D6D46-B335-4988-BB63-FC0B734F47BD}">
      <dgm:prSet/>
      <dgm:spPr/>
      <dgm:t>
        <a:bodyPr/>
        <a:lstStyle/>
        <a:p>
          <a:endParaRPr lang="ru-RU"/>
        </a:p>
      </dgm:t>
    </dgm:pt>
    <dgm:pt modelId="{A7F3ECC4-AF94-462F-8109-6E3B720AD90E}" type="pres">
      <dgm:prSet presAssocID="{CAFEEB1C-80DB-4C7E-BA80-2B494487965F}" presName="cycle" presStyleCnt="0">
        <dgm:presLayoutVars>
          <dgm:dir/>
          <dgm:resizeHandles val="exact"/>
        </dgm:presLayoutVars>
      </dgm:prSet>
      <dgm:spPr/>
    </dgm:pt>
    <dgm:pt modelId="{A0824AA7-334D-4D59-980C-6A10752B5B20}" type="pres">
      <dgm:prSet presAssocID="{28CE5912-DE52-434B-8FF6-431FECAF3F7E}" presName="node" presStyleLbl="node1" presStyleIdx="0" presStyleCnt="4" custScaleX="262439" custScaleY="77244" custRadScaleRad="92288" custRadScaleInc="-5975">
        <dgm:presLayoutVars>
          <dgm:bulletEnabled val="1"/>
        </dgm:presLayoutVars>
      </dgm:prSet>
      <dgm:spPr/>
    </dgm:pt>
    <dgm:pt modelId="{C5F03A3A-C4C1-4D3F-8351-68098CFC348C}" type="pres">
      <dgm:prSet presAssocID="{28CE5912-DE52-434B-8FF6-431FECAF3F7E}" presName="spNode" presStyleCnt="0"/>
      <dgm:spPr/>
    </dgm:pt>
    <dgm:pt modelId="{87074B4F-20BB-4F8D-9281-BCBABC5DCC45}" type="pres">
      <dgm:prSet presAssocID="{5E16CD06-EB44-4F71-B910-843238B7A604}" presName="sibTrans" presStyleLbl="sibTrans1D1" presStyleIdx="0" presStyleCnt="4"/>
      <dgm:spPr/>
    </dgm:pt>
    <dgm:pt modelId="{4D029735-3CC7-4907-A046-CDEDFA6831B4}" type="pres">
      <dgm:prSet presAssocID="{7AEFCCDF-3148-49C4-8A03-1B693560ABC9}" presName="node" presStyleLbl="node1" presStyleIdx="1" presStyleCnt="4" custScaleX="186283" custScaleY="141477" custRadScaleRad="119933" custRadScaleInc="-1098">
        <dgm:presLayoutVars>
          <dgm:bulletEnabled val="1"/>
        </dgm:presLayoutVars>
      </dgm:prSet>
      <dgm:spPr/>
    </dgm:pt>
    <dgm:pt modelId="{996B0197-1EC8-4D49-8741-C0F34F9D3289}" type="pres">
      <dgm:prSet presAssocID="{7AEFCCDF-3148-49C4-8A03-1B693560ABC9}" presName="spNode" presStyleCnt="0"/>
      <dgm:spPr/>
    </dgm:pt>
    <dgm:pt modelId="{A07CA8DB-FD72-4BA0-B58C-54B75E837019}" type="pres">
      <dgm:prSet presAssocID="{299798C3-7775-426C-9DBB-22A3B8170601}" presName="sibTrans" presStyleLbl="sibTrans1D1" presStyleIdx="1" presStyleCnt="4"/>
      <dgm:spPr/>
    </dgm:pt>
    <dgm:pt modelId="{5DC2F4D5-8881-4FBA-B434-C7B9746FC2B1}" type="pres">
      <dgm:prSet presAssocID="{CDD104C5-0E08-4998-9144-2A204A2B1675}" presName="node" presStyleLbl="node1" presStyleIdx="2" presStyleCnt="4" custScaleX="249397" custScaleY="129493">
        <dgm:presLayoutVars>
          <dgm:bulletEnabled val="1"/>
        </dgm:presLayoutVars>
      </dgm:prSet>
      <dgm:spPr/>
    </dgm:pt>
    <dgm:pt modelId="{0B40F28A-BA7A-42C6-BE78-0F0110A88C88}" type="pres">
      <dgm:prSet presAssocID="{CDD104C5-0E08-4998-9144-2A204A2B1675}" presName="spNode" presStyleCnt="0"/>
      <dgm:spPr/>
    </dgm:pt>
    <dgm:pt modelId="{087501F6-9A32-4548-98D9-4FE133814609}" type="pres">
      <dgm:prSet presAssocID="{C1C879A3-44B0-4FFB-9F63-2CAA6043FD2D}" presName="sibTrans" presStyleLbl="sibTrans1D1" presStyleIdx="2" presStyleCnt="4"/>
      <dgm:spPr/>
    </dgm:pt>
    <dgm:pt modelId="{86BE008C-5B91-4786-BD64-C2041B0B0567}" type="pres">
      <dgm:prSet presAssocID="{7979E5FB-CB18-443A-9B9B-6DF7168ADEE9}" presName="node" presStyleLbl="node1" presStyleIdx="3" presStyleCnt="4" custScaleX="235371" custScaleY="148527" custRadScaleRad="126654" custRadScaleInc="2313">
        <dgm:presLayoutVars>
          <dgm:bulletEnabled val="1"/>
        </dgm:presLayoutVars>
      </dgm:prSet>
      <dgm:spPr/>
    </dgm:pt>
    <dgm:pt modelId="{60879AC8-D2F7-4959-8C4C-BBDC483D57C4}" type="pres">
      <dgm:prSet presAssocID="{7979E5FB-CB18-443A-9B9B-6DF7168ADEE9}" presName="spNode" presStyleCnt="0"/>
      <dgm:spPr/>
    </dgm:pt>
    <dgm:pt modelId="{E5D0F145-D955-4C71-9C9D-3894C1CBCAFA}" type="pres">
      <dgm:prSet presAssocID="{CE051A3E-C61C-4E92-AC0E-132F419C87D0}" presName="sibTrans" presStyleLbl="sibTrans1D1" presStyleIdx="3" presStyleCnt="4"/>
      <dgm:spPr/>
    </dgm:pt>
  </dgm:ptLst>
  <dgm:cxnLst>
    <dgm:cxn modelId="{4C0AF101-CFA2-47BF-AA5C-6ECC14105D0C}" type="presOf" srcId="{C1C879A3-44B0-4FFB-9F63-2CAA6043FD2D}" destId="{087501F6-9A32-4548-98D9-4FE133814609}" srcOrd="0" destOrd="0" presId="urn:microsoft.com/office/officeart/2005/8/layout/cycle5"/>
    <dgm:cxn modelId="{F8ED620B-BC2F-48BE-BB80-12F36C2CCF6D}" type="presOf" srcId="{CE051A3E-C61C-4E92-AC0E-132F419C87D0}" destId="{E5D0F145-D955-4C71-9C9D-3894C1CBCAFA}" srcOrd="0" destOrd="0" presId="urn:microsoft.com/office/officeart/2005/8/layout/cycle5"/>
    <dgm:cxn modelId="{D7A3035F-B152-4997-A789-1EE044B55E73}" srcId="{CAFEEB1C-80DB-4C7E-BA80-2B494487965F}" destId="{28CE5912-DE52-434B-8FF6-431FECAF3F7E}" srcOrd="0" destOrd="0" parTransId="{CA226F57-128D-490E-B441-D70CC30F675A}" sibTransId="{5E16CD06-EB44-4F71-B910-843238B7A604}"/>
    <dgm:cxn modelId="{91D1C45F-BFBB-4F74-B0E5-BE99C6541FA8}" type="presOf" srcId="{7979E5FB-CB18-443A-9B9B-6DF7168ADEE9}" destId="{86BE008C-5B91-4786-BD64-C2041B0B0567}" srcOrd="0" destOrd="0" presId="urn:microsoft.com/office/officeart/2005/8/layout/cycle5"/>
    <dgm:cxn modelId="{8F277C42-C58D-4B44-80DE-09762CBEB6C3}" type="presOf" srcId="{299798C3-7775-426C-9DBB-22A3B8170601}" destId="{A07CA8DB-FD72-4BA0-B58C-54B75E837019}" srcOrd="0" destOrd="0" presId="urn:microsoft.com/office/officeart/2005/8/layout/cycle5"/>
    <dgm:cxn modelId="{D91D6D46-B335-4988-BB63-FC0B734F47BD}" srcId="{CAFEEB1C-80DB-4C7E-BA80-2B494487965F}" destId="{CDD104C5-0E08-4998-9144-2A204A2B1675}" srcOrd="2" destOrd="0" parTransId="{CD47502C-82EE-4E53-8010-559F531CD681}" sibTransId="{C1C879A3-44B0-4FFB-9F63-2CAA6043FD2D}"/>
    <dgm:cxn modelId="{031F7D70-29A3-40DB-AC7B-A795E22A9B5A}" type="presOf" srcId="{CDD104C5-0E08-4998-9144-2A204A2B1675}" destId="{5DC2F4D5-8881-4FBA-B434-C7B9746FC2B1}" srcOrd="0" destOrd="0" presId="urn:microsoft.com/office/officeart/2005/8/layout/cycle5"/>
    <dgm:cxn modelId="{071BDD7B-78EB-4548-98A8-B59C3CC7967B}" type="presOf" srcId="{28CE5912-DE52-434B-8FF6-431FECAF3F7E}" destId="{A0824AA7-334D-4D59-980C-6A10752B5B20}" srcOrd="0" destOrd="0" presId="urn:microsoft.com/office/officeart/2005/8/layout/cycle5"/>
    <dgm:cxn modelId="{79A5A89D-E0D4-487A-9D48-DB084F973F0D}" type="presOf" srcId="{CAFEEB1C-80DB-4C7E-BA80-2B494487965F}" destId="{A7F3ECC4-AF94-462F-8109-6E3B720AD90E}" srcOrd="0" destOrd="0" presId="urn:microsoft.com/office/officeart/2005/8/layout/cycle5"/>
    <dgm:cxn modelId="{538FAEC4-39A8-42D8-B32D-2210CA132074}" type="presOf" srcId="{7AEFCCDF-3148-49C4-8A03-1B693560ABC9}" destId="{4D029735-3CC7-4907-A046-CDEDFA6831B4}" srcOrd="0" destOrd="0" presId="urn:microsoft.com/office/officeart/2005/8/layout/cycle5"/>
    <dgm:cxn modelId="{CE2D52D2-1940-43D2-A971-261C6D3A7B22}" srcId="{CAFEEB1C-80DB-4C7E-BA80-2B494487965F}" destId="{7979E5FB-CB18-443A-9B9B-6DF7168ADEE9}" srcOrd="3" destOrd="0" parTransId="{11138161-AD3D-4D01-9B66-5331E54951DB}" sibTransId="{CE051A3E-C61C-4E92-AC0E-132F419C87D0}"/>
    <dgm:cxn modelId="{50D501DF-EA02-488E-BA45-22B6D01C7995}" srcId="{CAFEEB1C-80DB-4C7E-BA80-2B494487965F}" destId="{7AEFCCDF-3148-49C4-8A03-1B693560ABC9}" srcOrd="1" destOrd="0" parTransId="{A4E0B101-ACD8-4687-8F38-655191C6364F}" sibTransId="{299798C3-7775-426C-9DBB-22A3B8170601}"/>
    <dgm:cxn modelId="{D08C12F2-6F56-4CB2-A302-8A2D4AC7C9C2}" type="presOf" srcId="{5E16CD06-EB44-4F71-B910-843238B7A604}" destId="{87074B4F-20BB-4F8D-9281-BCBABC5DCC45}" srcOrd="0" destOrd="0" presId="urn:microsoft.com/office/officeart/2005/8/layout/cycle5"/>
    <dgm:cxn modelId="{A5089798-4309-43F2-9D92-3DB9467E8BF5}" type="presParOf" srcId="{A7F3ECC4-AF94-462F-8109-6E3B720AD90E}" destId="{A0824AA7-334D-4D59-980C-6A10752B5B20}" srcOrd="0" destOrd="0" presId="urn:microsoft.com/office/officeart/2005/8/layout/cycle5"/>
    <dgm:cxn modelId="{FC8DAE1E-18B3-47C3-812C-35B998E21692}" type="presParOf" srcId="{A7F3ECC4-AF94-462F-8109-6E3B720AD90E}" destId="{C5F03A3A-C4C1-4D3F-8351-68098CFC348C}" srcOrd="1" destOrd="0" presId="urn:microsoft.com/office/officeart/2005/8/layout/cycle5"/>
    <dgm:cxn modelId="{196778EC-E068-4503-9D1F-341AF3CEBBDE}" type="presParOf" srcId="{A7F3ECC4-AF94-462F-8109-6E3B720AD90E}" destId="{87074B4F-20BB-4F8D-9281-BCBABC5DCC45}" srcOrd="2" destOrd="0" presId="urn:microsoft.com/office/officeart/2005/8/layout/cycle5"/>
    <dgm:cxn modelId="{B89D4226-ABFB-47BF-B95B-76B511805DE1}" type="presParOf" srcId="{A7F3ECC4-AF94-462F-8109-6E3B720AD90E}" destId="{4D029735-3CC7-4907-A046-CDEDFA6831B4}" srcOrd="3" destOrd="0" presId="urn:microsoft.com/office/officeart/2005/8/layout/cycle5"/>
    <dgm:cxn modelId="{36A4A7D7-A9F5-41F0-9ED9-E707E4C656B3}" type="presParOf" srcId="{A7F3ECC4-AF94-462F-8109-6E3B720AD90E}" destId="{996B0197-1EC8-4D49-8741-C0F34F9D3289}" srcOrd="4" destOrd="0" presId="urn:microsoft.com/office/officeart/2005/8/layout/cycle5"/>
    <dgm:cxn modelId="{A1CFE4AF-6DCF-4B97-8E8D-E4186DD6599C}" type="presParOf" srcId="{A7F3ECC4-AF94-462F-8109-6E3B720AD90E}" destId="{A07CA8DB-FD72-4BA0-B58C-54B75E837019}" srcOrd="5" destOrd="0" presId="urn:microsoft.com/office/officeart/2005/8/layout/cycle5"/>
    <dgm:cxn modelId="{8BAA1D06-EBFD-4821-B888-8FB27968B6D2}" type="presParOf" srcId="{A7F3ECC4-AF94-462F-8109-6E3B720AD90E}" destId="{5DC2F4D5-8881-4FBA-B434-C7B9746FC2B1}" srcOrd="6" destOrd="0" presId="urn:microsoft.com/office/officeart/2005/8/layout/cycle5"/>
    <dgm:cxn modelId="{F40ADDEC-8B29-453F-9A4B-C786C948DF46}" type="presParOf" srcId="{A7F3ECC4-AF94-462F-8109-6E3B720AD90E}" destId="{0B40F28A-BA7A-42C6-BE78-0F0110A88C88}" srcOrd="7" destOrd="0" presId="urn:microsoft.com/office/officeart/2005/8/layout/cycle5"/>
    <dgm:cxn modelId="{9D776480-391E-4CF7-B738-FB271A7AB9C8}" type="presParOf" srcId="{A7F3ECC4-AF94-462F-8109-6E3B720AD90E}" destId="{087501F6-9A32-4548-98D9-4FE133814609}" srcOrd="8" destOrd="0" presId="urn:microsoft.com/office/officeart/2005/8/layout/cycle5"/>
    <dgm:cxn modelId="{9A76E88E-A797-40A7-85E2-28A9E6592199}" type="presParOf" srcId="{A7F3ECC4-AF94-462F-8109-6E3B720AD90E}" destId="{86BE008C-5B91-4786-BD64-C2041B0B0567}" srcOrd="9" destOrd="0" presId="urn:microsoft.com/office/officeart/2005/8/layout/cycle5"/>
    <dgm:cxn modelId="{BBD5104D-1611-4F15-A260-8B0F07C41003}" type="presParOf" srcId="{A7F3ECC4-AF94-462F-8109-6E3B720AD90E}" destId="{60879AC8-D2F7-4959-8C4C-BBDC483D57C4}" srcOrd="10" destOrd="0" presId="urn:microsoft.com/office/officeart/2005/8/layout/cycle5"/>
    <dgm:cxn modelId="{89248E96-3A96-4EDC-AB75-9EBF38D39867}" type="presParOf" srcId="{A7F3ECC4-AF94-462F-8109-6E3B720AD90E}" destId="{E5D0F145-D955-4C71-9C9D-3894C1CBCAF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30A9B-3786-4B1D-92B3-540DD2124CB1}">
      <dsp:nvSpPr>
        <dsp:cNvPr id="0" name=""/>
        <dsp:cNvSpPr/>
      </dsp:nvSpPr>
      <dsp:spPr>
        <a:xfrm>
          <a:off x="-6690044" y="-1058359"/>
          <a:ext cx="7915191" cy="7915191"/>
        </a:xfrm>
        <a:prstGeom prst="blockArc">
          <a:avLst>
            <a:gd name="adj1" fmla="val 18900000"/>
            <a:gd name="adj2" fmla="val 2700000"/>
            <a:gd name="adj3" fmla="val 273"/>
          </a:avLst>
        </a:pr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DE457-DBB7-43A6-BAC0-72477EE38887}">
      <dsp:nvSpPr>
        <dsp:cNvPr id="0" name=""/>
        <dsp:cNvSpPr/>
      </dsp:nvSpPr>
      <dsp:spPr>
        <a:xfrm>
          <a:off x="688999" y="373277"/>
          <a:ext cx="10629125" cy="1523171"/>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64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rPr>
            <a:t>At present, the creation and application of a humidity sensor plays an important role in industrial and domestic applications for human convenience, as a result of which, depending on the operating conditions, there are different types of humidity sensitive elements based on operating principles, on a unit of measurement, and also on various types of sensitive materials.</a:t>
          </a:r>
          <a:endParaRPr lang="ru-RU" sz="2000" kern="1200" dirty="0">
            <a:latin typeface="Times New Roman" panose="02020603050405020304" pitchFamily="18" charset="0"/>
            <a:cs typeface="Times New Roman" panose="02020603050405020304" pitchFamily="18" charset="0"/>
          </a:endParaRPr>
        </a:p>
      </dsp:txBody>
      <dsp:txXfrm>
        <a:off x="688999" y="373277"/>
        <a:ext cx="10629125" cy="1523171"/>
      </dsp:txXfrm>
    </dsp:sp>
    <dsp:sp modelId="{732ECED6-977B-4551-B4C3-437F3F06A766}">
      <dsp:nvSpPr>
        <dsp:cNvPr id="0" name=""/>
        <dsp:cNvSpPr/>
      </dsp:nvSpPr>
      <dsp:spPr>
        <a:xfrm>
          <a:off x="38722" y="399707"/>
          <a:ext cx="1470311" cy="14703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511DE-C605-486A-969F-37EBB75C43ED}">
      <dsp:nvSpPr>
        <dsp:cNvPr id="0" name=""/>
        <dsp:cNvSpPr/>
      </dsp:nvSpPr>
      <dsp:spPr>
        <a:xfrm>
          <a:off x="1201444" y="2288340"/>
          <a:ext cx="10031803" cy="1023148"/>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64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cs typeface="Times New Roman" panose="02020603050405020304" pitchFamily="18" charset="0"/>
            </a:rPr>
            <a:t>The basic units of humidity measurement are relative humidity and absolute humidity and based on these measurement parameters, the sensors are divided into the following main types: sensors of relative humidity and absolute humidity. </a:t>
          </a:r>
          <a:endParaRPr lang="ru-RU" sz="2000" kern="1200" dirty="0">
            <a:latin typeface="Times New Roman" panose="02020603050405020304" pitchFamily="18" charset="0"/>
            <a:cs typeface="Times New Roman" panose="02020603050405020304" pitchFamily="18" charset="0"/>
          </a:endParaRPr>
        </a:p>
      </dsp:txBody>
      <dsp:txXfrm>
        <a:off x="1201444" y="2288340"/>
        <a:ext cx="10031803" cy="1023148"/>
      </dsp:txXfrm>
    </dsp:sp>
    <dsp:sp modelId="{39F12CFA-E80D-4761-82AA-433D9CA80873}">
      <dsp:nvSpPr>
        <dsp:cNvPr id="0" name=""/>
        <dsp:cNvSpPr/>
      </dsp:nvSpPr>
      <dsp:spPr>
        <a:xfrm>
          <a:off x="466288" y="2164081"/>
          <a:ext cx="1470311" cy="14703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42F85-ECE0-4774-85D1-313E474D074E}">
      <dsp:nvSpPr>
        <dsp:cNvPr id="0" name=""/>
        <dsp:cNvSpPr/>
      </dsp:nvSpPr>
      <dsp:spPr>
        <a:xfrm>
          <a:off x="879726" y="3619199"/>
          <a:ext cx="10459370" cy="2262044"/>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647" tIns="50800" rIns="50800" bIns="50800" numCol="1" spcCol="1270" anchor="ctr" anchorCtr="0">
          <a:noAutofit/>
        </a:bodyPr>
        <a:lstStyle/>
        <a:p>
          <a:pPr marL="0" lvl="0" indent="0" algn="l" defTabSz="889000">
            <a:lnSpc>
              <a:spcPct val="90000"/>
            </a:lnSpc>
            <a:spcBef>
              <a:spcPct val="0"/>
            </a:spcBef>
            <a:spcAft>
              <a:spcPct val="35000"/>
            </a:spcAft>
            <a:buNone/>
          </a:pPr>
          <a:r>
            <a:rPr lang="kk-KZ" sz="2000" kern="1200" dirty="0">
              <a:effectLst/>
              <a:latin typeface="Times New Roman" panose="02020603050405020304" pitchFamily="18" charset="0"/>
              <a:ea typeface="Calibri" panose="020F0502020204030204" pitchFamily="34" charset="0"/>
              <a:cs typeface="Times New Roman" panose="02020603050405020304" pitchFamily="18" charset="0"/>
            </a:rPr>
            <a:t>The unit of absolute humidity has </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another</a:t>
          </a:r>
          <a:r>
            <a:rPr lang="kk-KZ" sz="2000" kern="1200" dirty="0">
              <a:effectLst/>
              <a:latin typeface="Times New Roman" panose="02020603050405020304" pitchFamily="18" charset="0"/>
              <a:ea typeface="Calibri" panose="020F0502020204030204" pitchFamily="34" charset="0"/>
              <a:cs typeface="Times New Roman" panose="02020603050405020304" pitchFamily="18" charset="0"/>
            </a:rPr>
            <a:t> concept as vapor density and is determined by the ratio of the mass of water vapor in the air to the volume of air and is expressed by the following formula</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(4)</a:t>
          </a:r>
          <a:r>
            <a:rPr lang="kk-KZ" sz="20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135, 136</a:t>
          </a:r>
          <a:r>
            <a:rPr lang="kk-KZ" sz="20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AB = m</a:t>
          </a:r>
          <a:r>
            <a:rPr lang="en-US" sz="2000" kern="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w</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2000" kern="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(here AB – the absolute humidity (g/m</a:t>
          </a:r>
          <a:r>
            <a:rPr lang="en-US" sz="20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2000" kern="1200" baseline="-2500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 a mass of water (grams),</a:t>
          </a:r>
          <a:r>
            <a:rPr lang="en-US" sz="2000" i="1" kern="1200" dirty="0">
              <a:effectLst/>
              <a:latin typeface="Times New Roman" panose="02020603050405020304" pitchFamily="18" charset="0"/>
              <a:ea typeface="Calibri" panose="020F0502020204030204" pitchFamily="34" charset="0"/>
              <a:cs typeface="Times New Roman" panose="02020603050405020304" pitchFamily="18" charset="0"/>
            </a:rPr>
            <a:t>v –</a:t>
          </a:r>
          <a:r>
            <a:rPr lang="kk-KZ" sz="2000" kern="1200" dirty="0">
              <a:effectLst/>
              <a:latin typeface="Times New Roman" panose="02020603050405020304" pitchFamily="18" charset="0"/>
              <a:ea typeface="Calibri" panose="020F0502020204030204" pitchFamily="34" charset="0"/>
              <a:cs typeface="Times New Roman" panose="02020603050405020304" pitchFamily="18" charset="0"/>
            </a:rPr>
            <a:t>volume of air (</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m</a:t>
          </a:r>
          <a:r>
            <a:rPr lang="en-US" sz="2000" kern="1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kern="1200" dirty="0">
            <a:effectLst/>
            <a:latin typeface="Times New Roman" panose="02020603050405020304" pitchFamily="18" charset="0"/>
          </a:endParaRPr>
        </a:p>
      </dsp:txBody>
      <dsp:txXfrm>
        <a:off x="879726" y="3619199"/>
        <a:ext cx="10459370" cy="2262044"/>
      </dsp:txXfrm>
    </dsp:sp>
    <dsp:sp modelId="{E2D6CCD9-FB85-46AE-948F-3C90C2AC5E46}">
      <dsp:nvSpPr>
        <dsp:cNvPr id="0" name=""/>
        <dsp:cNvSpPr/>
      </dsp:nvSpPr>
      <dsp:spPr>
        <a:xfrm>
          <a:off x="38722" y="3928454"/>
          <a:ext cx="1470311" cy="1470311"/>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5E1D5-F09D-456B-8A79-663A019248C3}">
      <dsp:nvSpPr>
        <dsp:cNvPr id="0" name=""/>
        <dsp:cNvSpPr/>
      </dsp:nvSpPr>
      <dsp:spPr>
        <a:xfrm rot="5400000">
          <a:off x="-1090351" y="1365399"/>
          <a:ext cx="3107775" cy="138641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ru-RU" sz="6100" kern="1200" dirty="0"/>
            <a:t>1</a:t>
          </a:r>
        </a:p>
      </dsp:txBody>
      <dsp:txXfrm rot="-5400000">
        <a:off x="-229671" y="1197926"/>
        <a:ext cx="1386414" cy="1721361"/>
      </dsp:txXfrm>
    </dsp:sp>
    <dsp:sp modelId="{11932967-1E28-4676-8327-545904A356CE}">
      <dsp:nvSpPr>
        <dsp:cNvPr id="0" name=""/>
        <dsp:cNvSpPr/>
      </dsp:nvSpPr>
      <dsp:spPr>
        <a:xfrm rot="5400000">
          <a:off x="4200660" y="-3101534"/>
          <a:ext cx="3268364" cy="10274883"/>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effectLst/>
              <a:latin typeface="Times New Roman" panose="02020603050405020304" pitchFamily="18" charset="0"/>
              <a:ea typeface="Calibri" panose="020F0502020204030204" pitchFamily="34" charset="0"/>
              <a:cs typeface="Times New Roman" panose="02020603050405020304" pitchFamily="18" charset="0"/>
            </a:rPr>
            <a:t>The next unit of measurement is relative humidity, which is determined by the ratio of the moisture content of air to a saturated (maximum) humidity level. In this case, the relative humidity depends on the temperature and is therefore called relative measurement and is expressed by the following formula (5):</a:t>
          </a:r>
          <a:endParaRPr lang="ru-RU" sz="2500" kern="1200" dirty="0"/>
        </a:p>
        <a:p>
          <a:pPr marL="228600" lvl="1" indent="-228600" algn="l" defTabSz="1111250">
            <a:lnSpc>
              <a:spcPct val="90000"/>
            </a:lnSpc>
            <a:spcBef>
              <a:spcPct val="0"/>
            </a:spcBef>
            <a:spcAft>
              <a:spcPct val="15000"/>
            </a:spcAft>
            <a:buChar char="•"/>
          </a:pPr>
          <a:r>
            <a:rPr lang="en-US" sz="2500" kern="1200" dirty="0">
              <a:effectLst/>
              <a:latin typeface="Times New Roman" panose="02020603050405020304" pitchFamily="18" charset="0"/>
              <a:ea typeface="Times New Roman" panose="02020603050405020304" pitchFamily="18" charset="0"/>
              <a:cs typeface="Times New Roman" panose="02020603050405020304" pitchFamily="18" charset="0"/>
            </a:rPr>
            <a:t>RH% = P</a:t>
          </a:r>
          <a:r>
            <a:rPr lang="en-US" sz="2500" kern="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500" kern="12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500" kern="1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2500" kern="1200"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2500" kern="1200" dirty="0">
            <a:effectLst/>
            <a:latin typeface="Calibri" panose="020F0502020204030204" pitchFamily="34" charset="0"/>
            <a:ea typeface="Calibri" panose="020F0502020204030204" pitchFamily="34" charset="0"/>
            <a:cs typeface="Times New Roman" panose="02020603050405020304" pitchFamily="18" charset="0"/>
          </a:endParaRPr>
        </a:p>
        <a:p>
          <a:pPr marL="228600" lvl="1" indent="-228600" algn="l" defTabSz="1111250">
            <a:lnSpc>
              <a:spcPct val="90000"/>
            </a:lnSpc>
            <a:spcBef>
              <a:spcPct val="0"/>
            </a:spcBef>
            <a:spcAft>
              <a:spcPct val="15000"/>
            </a:spcAft>
            <a:buChar char="•"/>
          </a:pPr>
          <a:r>
            <a:rPr lang="kk-KZ" sz="2500" kern="1200" dirty="0">
              <a:effectLst/>
              <a:latin typeface="Times New Roman" panose="02020603050405020304" pitchFamily="18" charset="0"/>
              <a:ea typeface="Calibri" panose="020F0502020204030204" pitchFamily="34" charset="0"/>
              <a:cs typeface="Times New Roman" panose="02020603050405020304" pitchFamily="18" charset="0"/>
            </a:rPr>
            <a:t>(here RH – relative humidity, </a:t>
          </a:r>
          <a:r>
            <a:rPr lang="kk-KZ" sz="2500" i="1" kern="1200" dirty="0">
              <a:effectLst/>
              <a:latin typeface="Times New Roman" panose="02020603050405020304" pitchFamily="18" charset="0"/>
              <a:ea typeface="Calibri" panose="020F0502020204030204" pitchFamily="34" charset="0"/>
              <a:cs typeface="Times New Roman" panose="02020603050405020304" pitchFamily="18" charset="0"/>
            </a:rPr>
            <a:t>P</a:t>
          </a:r>
          <a:r>
            <a:rPr lang="kk-KZ" sz="2500" i="1" kern="1200" baseline="-25000" dirty="0">
              <a:effectLst/>
              <a:latin typeface="Times New Roman" panose="02020603050405020304" pitchFamily="18" charset="0"/>
              <a:ea typeface="Calibri" panose="020F0502020204030204" pitchFamily="34" charset="0"/>
              <a:cs typeface="Times New Roman" panose="02020603050405020304" pitchFamily="18" charset="0"/>
            </a:rPr>
            <a:t>V</a:t>
          </a:r>
          <a:r>
            <a:rPr lang="kk-KZ" sz="2500" kern="1200" dirty="0">
              <a:effectLst/>
              <a:latin typeface="Times New Roman" panose="02020603050405020304" pitchFamily="18" charset="0"/>
              <a:ea typeface="Calibri" panose="020F0502020204030204" pitchFamily="34" charset="0"/>
              <a:cs typeface="Times New Roman" panose="02020603050405020304" pitchFamily="18" charset="0"/>
            </a:rPr>
            <a:t>– the actual partial pressure of moisture that is contained in the air, </a:t>
          </a:r>
          <a:r>
            <a:rPr lang="kk-KZ" sz="2500" i="1" kern="1200" dirty="0">
              <a:effectLst/>
              <a:latin typeface="Times New Roman" panose="02020603050405020304" pitchFamily="18" charset="0"/>
              <a:ea typeface="Calibri" panose="020F0502020204030204" pitchFamily="34" charset="0"/>
              <a:cs typeface="Times New Roman" panose="02020603050405020304" pitchFamily="18" charset="0"/>
            </a:rPr>
            <a:t>P</a:t>
          </a:r>
          <a:r>
            <a:rPr lang="kk-KZ" sz="2500" i="1" kern="1200" baseline="-25000" dirty="0">
              <a:effectLst/>
              <a:latin typeface="Times New Roman" panose="02020603050405020304" pitchFamily="18" charset="0"/>
              <a:ea typeface="Calibri" panose="020F0502020204030204" pitchFamily="34" charset="0"/>
              <a:cs typeface="Times New Roman" panose="02020603050405020304" pitchFamily="18" charset="0"/>
            </a:rPr>
            <a:t>S</a:t>
          </a:r>
          <a:r>
            <a:rPr lang="kk-KZ" sz="2500" kern="1200" dirty="0">
              <a:effectLst/>
              <a:latin typeface="Times New Roman" panose="02020603050405020304" pitchFamily="18" charset="0"/>
              <a:ea typeface="Calibri" panose="020F0502020204030204" pitchFamily="34" charset="0"/>
              <a:cs typeface="Times New Roman" panose="02020603050405020304" pitchFamily="18" charset="0"/>
            </a:rPr>
            <a:t>– the saturated pressure of humid air)</a:t>
          </a:r>
          <a:endParaRPr lang="ru-RU" sz="25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rot="-5400000">
        <a:off x="697401" y="561273"/>
        <a:ext cx="10115335" cy="2949268"/>
      </dsp:txXfrm>
    </dsp:sp>
    <dsp:sp modelId="{0F45557D-AA33-4C15-BDCD-0A43C5079EAD}">
      <dsp:nvSpPr>
        <dsp:cNvPr id="0" name=""/>
        <dsp:cNvSpPr/>
      </dsp:nvSpPr>
      <dsp:spPr>
        <a:xfrm rot="5400000">
          <a:off x="-1215510" y="4558262"/>
          <a:ext cx="3107775" cy="1103544"/>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r>
            <a:rPr lang="ru-RU" sz="6100" kern="1200" dirty="0"/>
            <a:t>2</a:t>
          </a:r>
        </a:p>
      </dsp:txBody>
      <dsp:txXfrm rot="-5400000">
        <a:off x="-213395" y="4107919"/>
        <a:ext cx="1103544" cy="2004231"/>
      </dsp:txXfrm>
    </dsp:sp>
    <dsp:sp modelId="{1E0C5C23-E5D4-47DF-A079-C60C7CF818F3}">
      <dsp:nvSpPr>
        <dsp:cNvPr id="0" name=""/>
        <dsp:cNvSpPr/>
      </dsp:nvSpPr>
      <dsp:spPr>
        <a:xfrm rot="5400000">
          <a:off x="4372268" y="179010"/>
          <a:ext cx="2642277" cy="10323816"/>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effectLst/>
              <a:latin typeface="Times New Roman" panose="02020603050405020304" pitchFamily="18" charset="0"/>
              <a:ea typeface="Calibri" panose="020F0502020204030204" pitchFamily="34" charset="0"/>
              <a:cs typeface="Times New Roman" panose="02020603050405020304" pitchFamily="18" charset="0"/>
            </a:rPr>
            <a:t>Also the most important is the determination of moisture saturation, which depends on temperature and presents the ratio of the mass of water vapor at saturation to the volume of air and is expressed by the following formula (6):</a:t>
          </a:r>
          <a:endParaRPr lang="ru-RU" sz="2500" kern="1200" dirty="0"/>
        </a:p>
        <a:p>
          <a:pPr marL="228600" lvl="1" indent="-228600" algn="l" defTabSz="1111250">
            <a:lnSpc>
              <a:spcPct val="90000"/>
            </a:lnSpc>
            <a:spcBef>
              <a:spcPct val="0"/>
            </a:spcBef>
            <a:spcAft>
              <a:spcPct val="15000"/>
            </a:spcAft>
            <a:buChar char="•"/>
          </a:pPr>
          <a:r>
            <a:rPr lang="en-US" sz="2500" kern="1200" dirty="0">
              <a:effectLst/>
              <a:latin typeface="Times New Roman" panose="02020603050405020304" pitchFamily="18" charset="0"/>
              <a:ea typeface="Times New Roman" panose="02020603050405020304" pitchFamily="18" charset="0"/>
              <a:cs typeface="Times New Roman" panose="02020603050405020304" pitchFamily="18" charset="0"/>
            </a:rPr>
            <a:t>SH = </a:t>
          </a:r>
          <a:r>
            <a:rPr lang="en-US" sz="25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500" kern="12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ws</a:t>
          </a:r>
          <a:r>
            <a:rPr lang="en-US" sz="2500" kern="1200" dirty="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ru-RU" sz="2500" kern="1200" dirty="0"/>
        </a:p>
        <a:p>
          <a:pPr marL="228600" lvl="1" indent="-228600" algn="l" defTabSz="1111250">
            <a:lnSpc>
              <a:spcPct val="90000"/>
            </a:lnSpc>
            <a:spcBef>
              <a:spcPct val="0"/>
            </a:spcBef>
            <a:spcAft>
              <a:spcPct val="15000"/>
            </a:spcAft>
            <a:buChar char="•"/>
          </a:pPr>
          <a:r>
            <a:rPr lang="en-US" sz="2500" kern="1200" dirty="0">
              <a:effectLst/>
              <a:latin typeface="Times New Roman" panose="02020603050405020304" pitchFamily="18" charset="0"/>
              <a:ea typeface="Calibri" panose="020F0502020204030204" pitchFamily="34" charset="0"/>
            </a:rPr>
            <a:t>(here SH – moisture saturation (</a:t>
          </a:r>
          <a:r>
            <a:rPr lang="en-US" sz="2500" kern="1200" dirty="0">
              <a:effectLst/>
              <a:latin typeface="Times New Roman" panose="02020603050405020304" pitchFamily="18" charset="0"/>
              <a:ea typeface="Times New Roman" panose="02020603050405020304" pitchFamily="18" charset="0"/>
            </a:rPr>
            <a:t>g/m</a:t>
          </a:r>
          <a:r>
            <a:rPr lang="en-US" sz="2500" kern="1200" baseline="30000" dirty="0">
              <a:effectLst/>
              <a:latin typeface="Times New Roman" panose="02020603050405020304" pitchFamily="18" charset="0"/>
              <a:ea typeface="Times New Roman" panose="02020603050405020304" pitchFamily="18" charset="0"/>
            </a:rPr>
            <a:t>3</a:t>
          </a:r>
          <a:r>
            <a:rPr lang="en-US" sz="2500" kern="1200" dirty="0">
              <a:effectLst/>
              <a:latin typeface="Times New Roman" panose="02020603050405020304" pitchFamily="18" charset="0"/>
              <a:ea typeface="Calibri" panose="020F0502020204030204" pitchFamily="34" charset="0"/>
            </a:rPr>
            <a:t>), </a:t>
          </a:r>
          <a:r>
            <a:rPr lang="en-US" sz="2500" i="1" kern="1200" dirty="0" err="1">
              <a:effectLst/>
              <a:latin typeface="Times New Roman" panose="02020603050405020304" pitchFamily="18" charset="0"/>
              <a:ea typeface="Calibri" panose="020F0502020204030204" pitchFamily="34" charset="0"/>
            </a:rPr>
            <a:t>m</a:t>
          </a:r>
          <a:r>
            <a:rPr lang="en-US" sz="2500" i="1" kern="1200" baseline="-25000" dirty="0" err="1">
              <a:effectLst/>
              <a:latin typeface="Times New Roman" panose="02020603050405020304" pitchFamily="18" charset="0"/>
              <a:ea typeface="Calibri" panose="020F0502020204030204" pitchFamily="34" charset="0"/>
            </a:rPr>
            <a:t>ws</a:t>
          </a:r>
          <a:r>
            <a:rPr lang="en-US" sz="2500" kern="1200" dirty="0">
              <a:effectLst/>
              <a:latin typeface="Times New Roman" panose="02020603050405020304" pitchFamily="18" charset="0"/>
              <a:ea typeface="Calibri" panose="020F0502020204030204" pitchFamily="34" charset="0"/>
            </a:rPr>
            <a:t> –  the mass of water vapor at saturation (g) </a:t>
          </a:r>
          <a:r>
            <a:rPr lang="ru-RU" sz="2500" kern="1200" dirty="0">
              <a:effectLst/>
              <a:latin typeface="Times New Roman" panose="02020603050405020304" pitchFamily="18" charset="0"/>
              <a:ea typeface="Calibri" panose="020F0502020204030204" pitchFamily="34" charset="0"/>
            </a:rPr>
            <a:t>и </a:t>
          </a:r>
          <a:r>
            <a:rPr lang="en-US" sz="2500" i="1" kern="1200" dirty="0">
              <a:effectLst/>
              <a:latin typeface="Times New Roman" panose="02020603050405020304" pitchFamily="18" charset="0"/>
              <a:ea typeface="Calibri" panose="020F0502020204030204" pitchFamily="34" charset="0"/>
            </a:rPr>
            <a:t>v </a:t>
          </a:r>
          <a:r>
            <a:rPr lang="en-US" sz="2500" kern="1200" dirty="0">
              <a:effectLst/>
              <a:latin typeface="Times New Roman" panose="02020603050405020304" pitchFamily="18" charset="0"/>
              <a:ea typeface="Calibri" panose="020F0502020204030204" pitchFamily="34" charset="0"/>
            </a:rPr>
            <a:t>the volume of air (</a:t>
          </a:r>
          <a:r>
            <a:rPr lang="en-US" sz="2500" kern="1200" dirty="0">
              <a:effectLst/>
              <a:latin typeface="Times New Roman" panose="02020603050405020304" pitchFamily="18" charset="0"/>
              <a:ea typeface="Times New Roman" panose="02020603050405020304" pitchFamily="18" charset="0"/>
            </a:rPr>
            <a:t>m</a:t>
          </a:r>
          <a:r>
            <a:rPr lang="en-US" sz="2500" kern="1200" baseline="30000" dirty="0">
              <a:effectLst/>
              <a:latin typeface="Times New Roman" panose="02020603050405020304" pitchFamily="18" charset="0"/>
              <a:ea typeface="Times New Roman" panose="02020603050405020304" pitchFamily="18" charset="0"/>
            </a:rPr>
            <a:t>3</a:t>
          </a:r>
          <a:r>
            <a:rPr lang="en-US" sz="2500" kern="1200" dirty="0">
              <a:effectLst/>
              <a:latin typeface="Times New Roman" panose="02020603050405020304" pitchFamily="18" charset="0"/>
              <a:ea typeface="Calibri" panose="020F0502020204030204" pitchFamily="34" charset="0"/>
            </a:rPr>
            <a:t>)) </a:t>
          </a:r>
          <a:endParaRPr lang="ru-RU" sz="25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rot="-5400000">
        <a:off x="531499" y="4148765"/>
        <a:ext cx="10194831" cy="2384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24AA7-334D-4D59-980C-6A10752B5B20}">
      <dsp:nvSpPr>
        <dsp:cNvPr id="0" name=""/>
        <dsp:cNvSpPr/>
      </dsp:nvSpPr>
      <dsp:spPr>
        <a:xfrm>
          <a:off x="2738881" y="178390"/>
          <a:ext cx="6432498" cy="123063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According to the unit of measurement relative compared to absolute humidity, relative humidity is most widely used because of its simplicity and low cost.</a:t>
          </a:r>
          <a:endParaRPr lang="ru-RU" sz="2200" b="1" kern="1200" dirty="0">
            <a:latin typeface="Times New Roman" panose="02020603050405020304" pitchFamily="18" charset="0"/>
            <a:cs typeface="Times New Roman" panose="02020603050405020304" pitchFamily="18" charset="0"/>
          </a:endParaRPr>
        </a:p>
      </dsp:txBody>
      <dsp:txXfrm>
        <a:off x="2798956" y="238465"/>
        <a:ext cx="6312348" cy="1110485"/>
      </dsp:txXfrm>
    </dsp:sp>
    <dsp:sp modelId="{87074B4F-20BB-4F8D-9281-BCBABC5DCC45}">
      <dsp:nvSpPr>
        <dsp:cNvPr id="0" name=""/>
        <dsp:cNvSpPr/>
      </dsp:nvSpPr>
      <dsp:spPr>
        <a:xfrm>
          <a:off x="3053044" y="1170874"/>
          <a:ext cx="5262602" cy="5262602"/>
        </a:xfrm>
        <a:custGeom>
          <a:avLst/>
          <a:gdLst/>
          <a:ahLst/>
          <a:cxnLst/>
          <a:rect l="0" t="0" r="0" b="0"/>
          <a:pathLst>
            <a:path>
              <a:moveTo>
                <a:pt x="3923577" y="339191"/>
              </a:moveTo>
              <a:arcTo wR="2631301" hR="2631301" stAng="17964841" swAng="883975"/>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D029735-3CC7-4907-A046-CDEDFA6831B4}">
      <dsp:nvSpPr>
        <dsp:cNvPr id="0" name=""/>
        <dsp:cNvSpPr/>
      </dsp:nvSpPr>
      <dsp:spPr>
        <a:xfrm>
          <a:off x="6894714" y="2075760"/>
          <a:ext cx="4565880" cy="2253982"/>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Currently, humidity sensors according to the types of sensitive materials are classified into: ceramic, organic polymers, semiconductor, organic/inorganic (polymer/ceramics) </a:t>
          </a:r>
          <a:endParaRPr lang="ru-RU" sz="2200" b="1" kern="1200" dirty="0">
            <a:latin typeface="Times New Roman" panose="02020603050405020304" pitchFamily="18" charset="0"/>
            <a:cs typeface="Times New Roman" panose="02020603050405020304" pitchFamily="18" charset="0"/>
          </a:endParaRPr>
        </a:p>
      </dsp:txBody>
      <dsp:txXfrm>
        <a:off x="7004744" y="2185790"/>
        <a:ext cx="4345820" cy="2033922"/>
      </dsp:txXfrm>
    </dsp:sp>
    <dsp:sp modelId="{A07CA8DB-FD72-4BA0-B58C-54B75E837019}">
      <dsp:nvSpPr>
        <dsp:cNvPr id="0" name=""/>
        <dsp:cNvSpPr/>
      </dsp:nvSpPr>
      <dsp:spPr>
        <a:xfrm>
          <a:off x="3239448" y="-47677"/>
          <a:ext cx="5262602" cy="5262602"/>
        </a:xfrm>
        <a:custGeom>
          <a:avLst/>
          <a:gdLst/>
          <a:ahLst/>
          <a:cxnLst/>
          <a:rect l="0" t="0" r="0" b="0"/>
          <a:pathLst>
            <a:path>
              <a:moveTo>
                <a:pt x="4495351" y="4488465"/>
              </a:moveTo>
              <a:arcTo wR="2631301" hR="2631301" stAng="2693639" swAng="600991"/>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C2F4D5-8881-4FBA-B434-C7B9746FC2B1}">
      <dsp:nvSpPr>
        <dsp:cNvPr id="0" name=""/>
        <dsp:cNvSpPr/>
      </dsp:nvSpPr>
      <dsp:spPr>
        <a:xfrm>
          <a:off x="2974673" y="4820668"/>
          <a:ext cx="6112833" cy="2063055"/>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Thus, to create humidity sensors and its application in industrial and domestic applications for human convenience, the most important is the choice of a suitable sensor type and the choice of material that will affect the sensitivity, stability of the device.</a:t>
          </a:r>
          <a:endParaRPr lang="ru-RU" sz="2200" b="1" kern="1200" dirty="0">
            <a:latin typeface="Times New Roman" panose="02020603050405020304" pitchFamily="18" charset="0"/>
            <a:cs typeface="Times New Roman" panose="02020603050405020304" pitchFamily="18" charset="0"/>
          </a:endParaRPr>
        </a:p>
      </dsp:txBody>
      <dsp:txXfrm>
        <a:off x="3075383" y="4921378"/>
        <a:ext cx="5911413" cy="1861635"/>
      </dsp:txXfrm>
    </dsp:sp>
    <dsp:sp modelId="{087501F6-9A32-4548-98D9-4FE133814609}">
      <dsp:nvSpPr>
        <dsp:cNvPr id="0" name=""/>
        <dsp:cNvSpPr/>
      </dsp:nvSpPr>
      <dsp:spPr>
        <a:xfrm>
          <a:off x="3603473" y="-26799"/>
          <a:ext cx="5262602" cy="5262602"/>
        </a:xfrm>
        <a:custGeom>
          <a:avLst/>
          <a:gdLst/>
          <a:ahLst/>
          <a:cxnLst/>
          <a:rect l="0" t="0" r="0" b="0"/>
          <a:pathLst>
            <a:path>
              <a:moveTo>
                <a:pt x="1095895" y="4768185"/>
              </a:moveTo>
              <a:arcTo wR="2631301" hR="2631301" stAng="7541892" swAng="556255"/>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6BE008C-5B91-4786-BD64-C2041B0B0567}">
      <dsp:nvSpPr>
        <dsp:cNvPr id="0" name=""/>
        <dsp:cNvSpPr/>
      </dsp:nvSpPr>
      <dsp:spPr>
        <a:xfrm>
          <a:off x="0" y="1997383"/>
          <a:ext cx="5769049" cy="2366301"/>
        </a:xfrm>
        <a:prstGeom prst="round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As mentioned above, the classification of humidity sensors can be subdivided on the next basis: types of sensitive materials, principles of operation, and also the type of conductivity into resistive, capacitive, ionic, electronic (charge carriers) and the sensitivity mechanism into electronic, proton and electrolytic</a:t>
          </a:r>
          <a:endParaRPr lang="ru-RU" sz="2200" b="1" kern="1200" dirty="0">
            <a:latin typeface="Times New Roman" panose="02020603050405020304" pitchFamily="18" charset="0"/>
            <a:cs typeface="Times New Roman" panose="02020603050405020304" pitchFamily="18" charset="0"/>
          </a:endParaRPr>
        </a:p>
      </dsp:txBody>
      <dsp:txXfrm>
        <a:off x="115513" y="2112896"/>
        <a:ext cx="5538023" cy="2135275"/>
      </dsp:txXfrm>
    </dsp:sp>
    <dsp:sp modelId="{E5D0F145-D955-4C71-9C9D-3894C1CBCAFA}">
      <dsp:nvSpPr>
        <dsp:cNvPr id="0" name=""/>
        <dsp:cNvSpPr/>
      </dsp:nvSpPr>
      <dsp:spPr>
        <a:xfrm>
          <a:off x="3741621" y="1114630"/>
          <a:ext cx="5262602" cy="5262602"/>
        </a:xfrm>
        <a:custGeom>
          <a:avLst/>
          <a:gdLst/>
          <a:ahLst/>
          <a:cxnLst/>
          <a:rect l="0" t="0" r="0" b="0"/>
          <a:pathLst>
            <a:path>
              <a:moveTo>
                <a:pt x="797521" y="744240"/>
              </a:moveTo>
              <a:arcTo wR="2631301" hR="2631301" stAng="13549225" swAng="758537"/>
            </a:path>
          </a:pathLst>
        </a:custGeom>
        <a:noFill/>
        <a:ln w="9525"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31175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42322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830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5531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85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73969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75042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820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75298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2305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48782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D9EEC6-BE18-4FF9-A6C0-CB8176D07083}" type="datetimeFigureOut">
              <a:rPr lang="ru-RU" smtClean="0"/>
              <a:t>05.11.2024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07368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D9EEC6-BE18-4FF9-A6C0-CB8176D07083}" type="datetimeFigureOut">
              <a:rPr lang="ru-RU" smtClean="0"/>
              <a:t>05.11.2024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406918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EEC6-BE18-4FF9-A6C0-CB8176D07083}" type="datetimeFigureOut">
              <a:rPr lang="ru-RU" smtClean="0"/>
              <a:t>05.11.2024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85483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69458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529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D9EEC6-BE18-4FF9-A6C0-CB8176D07083}" type="datetimeFigureOut">
              <a:rPr lang="ru-RU" smtClean="0"/>
              <a:t>05.11.2024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E1C266-2CC7-4AD5-BE2F-F6040C999D7A}" type="slidenum">
              <a:rPr lang="ru-RU" smtClean="0"/>
              <a:t>‹#›</a:t>
            </a:fld>
            <a:endParaRPr lang="ru-RU"/>
          </a:p>
        </p:txBody>
      </p:sp>
    </p:spTree>
    <p:extLst>
      <p:ext uri="{BB962C8B-B14F-4D97-AF65-F5344CB8AC3E}">
        <p14:creationId xmlns:p14="http://schemas.microsoft.com/office/powerpoint/2010/main" val="253433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86" y="2289459"/>
            <a:ext cx="9312365" cy="1672941"/>
          </a:xfrm>
        </p:spPr>
        <p:txBody>
          <a:bodyPr>
            <a:noAutofit/>
          </a:bodyPr>
          <a:lstStyle/>
          <a:p>
            <a:pPr algn="ctr"/>
            <a:r>
              <a:rPr lang="ru-RU" sz="4200" b="1" dirty="0">
                <a:solidFill>
                  <a:srgbClr val="FF0000"/>
                </a:solidFill>
                <a:latin typeface="Times New Roman" panose="02020603050405020304" pitchFamily="18" charset="0"/>
                <a:cs typeface="Times New Roman" panose="02020603050405020304" pitchFamily="18" charset="0"/>
              </a:rPr>
              <a:t>«</a:t>
            </a:r>
            <a:r>
              <a:rPr lang="en-US" sz="4200" b="1" dirty="0">
                <a:solidFill>
                  <a:srgbClr val="FF0000"/>
                </a:solidFill>
                <a:latin typeface="Times New Roman" panose="02020603050405020304" pitchFamily="18" charset="0"/>
                <a:cs typeface="Times New Roman" panose="02020603050405020304" pitchFamily="18" charset="0"/>
              </a:rPr>
              <a:t>Nanotechnologies and </a:t>
            </a:r>
            <a:r>
              <a:rPr lang="en-US" sz="4200" b="1" dirty="0" err="1">
                <a:solidFill>
                  <a:srgbClr val="FF0000"/>
                </a:solidFill>
                <a:latin typeface="Times New Roman" panose="02020603050405020304" pitchFamily="18" charset="0"/>
                <a:cs typeface="Times New Roman" panose="02020603050405020304" pitchFamily="18" charset="0"/>
              </a:rPr>
              <a:t>Nanomaterials</a:t>
            </a:r>
            <a:r>
              <a:rPr lang="ru-RU" sz="4200" b="1" dirty="0">
                <a:solidFill>
                  <a:srgbClr val="FF0000"/>
                </a:solidFill>
                <a:latin typeface="Times New Roman" panose="02020603050405020304" pitchFamily="18" charset="0"/>
                <a:cs typeface="Times New Roman" panose="02020603050405020304" pitchFamily="18" charset="0"/>
              </a:rPr>
              <a:t>»</a:t>
            </a:r>
          </a:p>
        </p:txBody>
      </p:sp>
      <p:sp>
        <p:nvSpPr>
          <p:cNvPr id="4" name="Заголовок 1"/>
          <p:cNvSpPr txBox="1">
            <a:spLocks/>
          </p:cNvSpPr>
          <p:nvPr/>
        </p:nvSpPr>
        <p:spPr>
          <a:xfrm>
            <a:off x="5464629" y="4572000"/>
            <a:ext cx="6472189" cy="1554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Lecturer: PhD doctor, senior lecturer, </a:t>
            </a:r>
            <a:r>
              <a:rPr lang="en-US" sz="2800" b="1" dirty="0" err="1">
                <a:latin typeface="Times New Roman" panose="02020603050405020304" pitchFamily="18" charset="0"/>
                <a:cs typeface="Times New Roman" panose="02020603050405020304" pitchFamily="18" charset="0"/>
              </a:rPr>
              <a:t>Tilek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Kuanyshbekuly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Kuanyshbekov</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BBADF6-76CF-4261-975F-C52ED1A3718B}"/>
              </a:ext>
            </a:extLst>
          </p:cNvPr>
          <p:cNvSpPr>
            <a:spLocks noGrp="1"/>
          </p:cNvSpPr>
          <p:nvPr>
            <p:ph idx="1"/>
          </p:nvPr>
        </p:nvSpPr>
        <p:spPr>
          <a:xfrm>
            <a:off x="2388490" y="572429"/>
            <a:ext cx="8915400" cy="3777622"/>
          </a:xfrm>
        </p:spPr>
        <p:txBody>
          <a:bodyPr>
            <a:noAutofit/>
          </a:bodyPr>
          <a:lstStyle/>
          <a:p>
            <a:pPr indent="450215">
              <a:lnSpc>
                <a:spcPct val="150000"/>
              </a:lnSpc>
            </a:pPr>
            <a:r>
              <a:rPr lang="en-US" sz="2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Electrophysical Characteristics of the Humidity Sensor Based on GO and GO/CMC (0.03 g; 0.06 g; 0.15 g)</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r>
              <a:rPr lang="en-US" sz="2400" kern="100" dirty="0">
                <a:solidFill>
                  <a:srgbClr val="000000"/>
                </a:solidFill>
                <a:latin typeface="Times New Roman" panose="02020603050405020304" pitchFamily="18" charset="0"/>
                <a:ea typeface="Times New Roman" panose="02020603050405020304" pitchFamily="18" charset="0"/>
              </a:rPr>
              <a:t>The electrical parameters of the humidity sensor based on the GO and GO/CMC membranes (0.03 g; 0.06 g; 0.15 g) were studied as a function of humidity to determine the performance of the device. The response and recovery of the humidity sensor were tested using a Keithley (Model 6485) meter attached to copper electrodes with alligator clips. The results of the sensor response and recovery tests as a function of time are shown in Figure 3. The response and recovery time of the humidity sensor was tested in a sealed chamber with a controlled humidity level in the range from 20% to 90% (RH) with an interval of 5% (RH) for 84 min (Figure 10). The results of the study showed that with an increase in the relative humidity, the electrical resistance of the humidity sensor decreased.</a:t>
            </a:r>
            <a:endParaRPr lang="ru-RU" sz="2400" dirty="0"/>
          </a:p>
        </p:txBody>
      </p:sp>
    </p:spTree>
    <p:extLst>
      <p:ext uri="{BB962C8B-B14F-4D97-AF65-F5344CB8AC3E}">
        <p14:creationId xmlns:p14="http://schemas.microsoft.com/office/powerpoint/2010/main" val="233785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43CFEF-FCBD-47F4-B0CD-DE3A7F62D4FC}"/>
              </a:ext>
            </a:extLst>
          </p:cNvPr>
          <p:cNvSpPr>
            <a:spLocks noGrp="1"/>
          </p:cNvSpPr>
          <p:nvPr>
            <p:ph idx="1"/>
          </p:nvPr>
        </p:nvSpPr>
        <p:spPr>
          <a:xfrm>
            <a:off x="2522305" y="1152293"/>
            <a:ext cx="8915400" cy="3777622"/>
          </a:xfrm>
        </p:spPr>
        <p:txBody>
          <a:bodyPr>
            <a:noAutofit/>
          </a:bodyPr>
          <a:lstStyle/>
          <a:p>
            <a:r>
              <a:rPr lang="en-US" sz="2400" dirty="0"/>
              <a:t>According to the obtained results, it is obvious that in all samples with an increase in humidity from 20% to 90% (RH), a significant decrease in electrical resistance was observed of almost two to four orders of magnitude depending on the addition of CMC (0.03 g; 0.06 g; 0.15 g) to GO. In addition, a symmetrical change in the values of electrical resistance </a:t>
            </a:r>
            <a:r>
              <a:rPr lang="en-US" sz="2400" dirty="0" err="1"/>
              <a:t>wasobserved</a:t>
            </a:r>
            <a:r>
              <a:rPr lang="en-US" sz="2400" dirty="0"/>
              <a:t> when the humidity decreased from 90% to 20%. On the initial GO, with an increase in humidity from 20% to 90% (RH), the electrical resistance decreased by three orders of magnitude from 3.4 × 107 to 2.6 × 104 Log (R, Ohm). </a:t>
            </a:r>
            <a:endParaRPr lang="ru-RU" sz="2400" dirty="0"/>
          </a:p>
        </p:txBody>
      </p:sp>
    </p:spTree>
    <p:extLst>
      <p:ext uri="{BB962C8B-B14F-4D97-AF65-F5344CB8AC3E}">
        <p14:creationId xmlns:p14="http://schemas.microsoft.com/office/powerpoint/2010/main" val="115993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595AA3F-5CA3-4AEC-AB55-36FB1EE425DE}"/>
              </a:ext>
            </a:extLst>
          </p:cNvPr>
          <p:cNvSpPr>
            <a:spLocks noGrp="1"/>
          </p:cNvSpPr>
          <p:nvPr>
            <p:ph idx="1"/>
          </p:nvPr>
        </p:nvSpPr>
        <p:spPr>
          <a:xfrm>
            <a:off x="2187768" y="215590"/>
            <a:ext cx="8915400" cy="3777622"/>
          </a:xfrm>
        </p:spPr>
        <p:txBody>
          <a:bodyPr>
            <a:noAutofit/>
          </a:bodyPr>
          <a:lstStyle/>
          <a:p>
            <a:r>
              <a:rPr lang="en-US" sz="2400" dirty="0"/>
              <a:t>Then, after adding CMC (0.03 g; 0.06 g; 0.15 g) to the samples (1, 2, 3), the electrical resistance decreased as follows: (1)—from 1 × 108 to 7.8 × 104; (2)—from 2.9 × 108 to 4.1 × 104; (3)—from 6.4 × 109 to 6.2 × 104 Log (R, Ohm). In the dynamics of recovery, with a decrease in humidity from 90% to 20%, the electrical resistance of the GO and GO/CMC samples (0.03 g; 0.06 g; 0.15 g) increased in the following order: (0)—from 2.6 × 104 to 1, 7 × 107; (1)—from 7.8 × 104 to 5 × 107; (2)—from 4.1 × 104 to 1.2 × 108; (3)—from 6.2 × 104 to 1.1 × 109 Log (R, Ohm). In the results of the dynamics of sensor recovery at 20% humidity, the values of the electrical resistance of the samples were not significantly lower than the resistance at the response at the same level of 20% humidity, which is explained by the saturation of the membranes with water molecules, and indicates the successful recovery of the samples from moisture. </a:t>
            </a:r>
            <a:endParaRPr lang="ru-RU" sz="2400" dirty="0"/>
          </a:p>
        </p:txBody>
      </p:sp>
    </p:spTree>
    <p:extLst>
      <p:ext uri="{BB962C8B-B14F-4D97-AF65-F5344CB8AC3E}">
        <p14:creationId xmlns:p14="http://schemas.microsoft.com/office/powerpoint/2010/main" val="216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212B1E9-CE70-422B-9D1B-662192B44213}"/>
              </a:ext>
            </a:extLst>
          </p:cNvPr>
          <p:cNvSpPr>
            <a:spLocks noGrp="1"/>
          </p:cNvSpPr>
          <p:nvPr>
            <p:ph idx="1"/>
          </p:nvPr>
        </p:nvSpPr>
        <p:spPr>
          <a:xfrm>
            <a:off x="2455397" y="0"/>
            <a:ext cx="8915400" cy="3777622"/>
          </a:xfrm>
        </p:spPr>
        <p:txBody>
          <a:bodyPr>
            <a:noAutofit/>
          </a:bodyPr>
          <a:lstStyle/>
          <a:p>
            <a:r>
              <a:rPr lang="en-US" sz="2000" dirty="0"/>
              <a:t>In addition, with an increase in humidity compared to the initial GO after the addition of CMC (0.03 g; 0.06 g; 0.15 g), a significant increase in the electrical resistance was observed with an increase in the masses of the added CMC particles in the GO. This change is explained by the presence of hydrogen bonds between GO and CMC [3, 4–7] and an ether bond, C=O, which is confirmed by the IR spectrum and electrical characteristics in Figure  11 as well as by the interfacial polarization that occurs at the CMC–GO boundary [8, 9]. In general, during the response of the sensor, the process of reducing the electrical resistance with increasing humidity is due to the fact that a large number of water molecules are adsorbed on the surface of GO and CMC, which significantly increases its conductivity due to the proton–electron exchange between GO/CMC and adsorbed molecules [10–13]. Accordingly, during the dynamics of recovery, adsorbed water molecules are removed, which leads to an increase in resistance. Thus, according to the results of the dynamics of response and recovery of the humidity sensor, a decrease and increase in the electrical resistance values is observed in the entire range of relative humidity, which confirms the sensitivity of GO and GO/CMC (0.03 g; 0.06 g; 0.15 g) membranes to moisture.</a:t>
            </a:r>
            <a:endParaRPr lang="ru-RU" sz="2000" dirty="0"/>
          </a:p>
        </p:txBody>
      </p:sp>
    </p:spTree>
    <p:extLst>
      <p:ext uri="{BB962C8B-B14F-4D97-AF65-F5344CB8AC3E}">
        <p14:creationId xmlns:p14="http://schemas.microsoft.com/office/powerpoint/2010/main" val="165708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745CD7B-A78A-4C34-850B-EB97CE625B1C}"/>
              </a:ext>
            </a:extLst>
          </p:cNvPr>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2400"/>
          </a:p>
        </p:txBody>
      </p:sp>
      <p:pic>
        <p:nvPicPr>
          <p:cNvPr id="4097" name="Рисунок 6">
            <a:extLst>
              <a:ext uri="{FF2B5EF4-FFF2-40B4-BE49-F238E27FC236}">
                <a16:creationId xmlns:a16="http://schemas.microsoft.com/office/drawing/2014/main" id="{F50F0561-A4B1-4B7B-B3AC-E4EAA290A8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9701" y="459433"/>
            <a:ext cx="6020461" cy="4616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4ED3CFD-7A40-4F15-9F0E-60132523B911}"/>
              </a:ext>
            </a:extLst>
          </p:cNvPr>
          <p:cNvSpPr>
            <a:spLocks noChangeArrowheads="1"/>
          </p:cNvSpPr>
          <p:nvPr/>
        </p:nvSpPr>
        <p:spPr bwMode="auto">
          <a:xfrm>
            <a:off x="791570" y="5443165"/>
            <a:ext cx="11048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altLang="ru-RU" sz="2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Figure 3. </a:t>
            </a:r>
            <a:r>
              <a:rPr kumimoji="0" lang="en-US" altLang="ru-RU"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Dynamics of response and recovery of GO and GO/CMC samples: (0) initial GO; (1) GO/CMC 0.03 g; (2) GO/CMC 0.06 g; (3) GO/CMC 0.15 g.</a:t>
            </a:r>
            <a:endParaRPr kumimoji="0" lang="en-US" altLang="ru-RU"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5653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BCA8E55-2F62-4D6C-87E4-32AAF5943044}"/>
              </a:ext>
            </a:extLst>
          </p:cNvPr>
          <p:cNvSpPr>
            <a:spLocks noGrp="1"/>
          </p:cNvSpPr>
          <p:nvPr>
            <p:ph idx="1"/>
          </p:nvPr>
        </p:nvSpPr>
        <p:spPr>
          <a:xfrm>
            <a:off x="2343885" y="1241502"/>
            <a:ext cx="8915400" cy="3777622"/>
          </a:xfrm>
        </p:spPr>
        <p:txBody>
          <a:bodyPr>
            <a:noAutofit/>
          </a:bodyPr>
          <a:lstStyle/>
          <a:p>
            <a:r>
              <a:rPr lang="en-US" sz="2400" dirty="0"/>
              <a:t>Questions</a:t>
            </a:r>
          </a:p>
          <a:p>
            <a:r>
              <a:rPr lang="en-US" sz="2400" dirty="0"/>
              <a:t>1.	Important role of creation and application of a humidity sensor</a:t>
            </a:r>
          </a:p>
          <a:p>
            <a:r>
              <a:rPr lang="en-US" sz="2400" dirty="0"/>
              <a:t>2.	Basic units of humidity measurement are relative humidity and absolute humidity and based on these measurement parameters</a:t>
            </a:r>
          </a:p>
          <a:p>
            <a:r>
              <a:rPr lang="en-US" sz="2400" dirty="0"/>
              <a:t>3.	Creation of a Humidity Sensor Based on GO and GO/CMC</a:t>
            </a:r>
          </a:p>
          <a:p>
            <a:r>
              <a:rPr lang="en-US" sz="2400" dirty="0"/>
              <a:t>4.	Electrophysical Characteristics of the Humidity Sensor Based on GO and GO/CMC (0.03 g; 0.06 g; 0.15 g)</a:t>
            </a:r>
          </a:p>
          <a:p>
            <a:endParaRPr lang="ru-RU" sz="2400" dirty="0"/>
          </a:p>
        </p:txBody>
      </p:sp>
    </p:spTree>
    <p:extLst>
      <p:ext uri="{BB962C8B-B14F-4D97-AF65-F5344CB8AC3E}">
        <p14:creationId xmlns:p14="http://schemas.microsoft.com/office/powerpoint/2010/main" val="180276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90446E1-EC6C-4158-9436-3414F0665583}"/>
              </a:ext>
            </a:extLst>
          </p:cNvPr>
          <p:cNvGraphicFramePr>
            <a:graphicFrameLocks noChangeAspect="1"/>
          </p:cNvGraphicFramePr>
          <p:nvPr>
            <p:extLst>
              <p:ext uri="{D42A27DB-BD31-4B8C-83A1-F6EECF244321}">
                <p14:modId xmlns:p14="http://schemas.microsoft.com/office/powerpoint/2010/main" val="4071016197"/>
              </p:ext>
            </p:extLst>
          </p:nvPr>
        </p:nvGraphicFramePr>
        <p:xfrm>
          <a:off x="4156966" y="0"/>
          <a:ext cx="4741707" cy="7393078"/>
        </p:xfrm>
        <a:graphic>
          <a:graphicData uri="http://schemas.openxmlformats.org/presentationml/2006/ole">
            <mc:AlternateContent xmlns:mc="http://schemas.openxmlformats.org/markup-compatibility/2006">
              <mc:Choice xmlns:v="urn:schemas-microsoft-com:vml" Requires="v">
                <p:oleObj spid="_x0000_s2054" name="Document" r:id="rId3" imgW="5925852" imgH="9240966" progId="Word.Document.12">
                  <p:embed/>
                </p:oleObj>
              </mc:Choice>
              <mc:Fallback>
                <p:oleObj name="Document" r:id="rId3" imgW="5925852" imgH="9240966" progId="Word.Document.12">
                  <p:embed/>
                  <p:pic>
                    <p:nvPicPr>
                      <p:cNvPr id="0" name=""/>
                      <p:cNvPicPr/>
                      <p:nvPr/>
                    </p:nvPicPr>
                    <p:blipFill>
                      <a:blip r:embed="rId4"/>
                      <a:stretch>
                        <a:fillRect/>
                      </a:stretch>
                    </p:blipFill>
                    <p:spPr>
                      <a:xfrm>
                        <a:off x="4156966" y="0"/>
                        <a:ext cx="4741707" cy="7393078"/>
                      </a:xfrm>
                      <a:prstGeom prst="rect">
                        <a:avLst/>
                      </a:prstGeom>
                    </p:spPr>
                  </p:pic>
                </p:oleObj>
              </mc:Fallback>
            </mc:AlternateContent>
          </a:graphicData>
        </a:graphic>
      </p:graphicFrame>
    </p:spTree>
    <p:extLst>
      <p:ext uri="{BB962C8B-B14F-4D97-AF65-F5344CB8AC3E}">
        <p14:creationId xmlns:p14="http://schemas.microsoft.com/office/powerpoint/2010/main" val="6534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37658" y="0"/>
            <a:ext cx="9080002" cy="1066623"/>
          </a:xfrm>
        </p:spPr>
        <p:txBody>
          <a:bodyPr>
            <a:noAutofit/>
          </a:bodyPr>
          <a:lstStyle/>
          <a:p>
            <a:pPr algn="ctr"/>
            <a:r>
              <a:rPr lang="ru-RU" sz="3000" b="1" dirty="0">
                <a:solidFill>
                  <a:srgbClr val="7030A0"/>
                </a:solidFill>
                <a:latin typeface="Times New Roman" panose="02020603050405020304" pitchFamily="18" charset="0"/>
                <a:cs typeface="Times New Roman" panose="02020603050405020304" pitchFamily="18" charset="0"/>
              </a:rPr>
              <a:t>№ </a:t>
            </a:r>
            <a:r>
              <a:rPr lang="en-US" sz="3000" b="1" dirty="0">
                <a:solidFill>
                  <a:srgbClr val="7030A0"/>
                </a:solidFill>
                <a:latin typeface="Times New Roman" panose="02020603050405020304" pitchFamily="18" charset="0"/>
                <a:cs typeface="Times New Roman" panose="02020603050405020304" pitchFamily="18" charset="0"/>
              </a:rPr>
              <a:t>10 Basics of humidity and types of humidity sensitive elements</a:t>
            </a:r>
            <a:endParaRPr lang="ru-RU" sz="30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1502916616"/>
              </p:ext>
            </p:extLst>
          </p:nvPr>
        </p:nvGraphicFramePr>
        <p:xfrm>
          <a:off x="501613" y="609424"/>
          <a:ext cx="11356848" cy="5881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94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idx="1"/>
            <p:extLst>
              <p:ext uri="{D42A27DB-BD31-4B8C-83A1-F6EECF244321}">
                <p14:modId xmlns:p14="http://schemas.microsoft.com/office/powerpoint/2010/main" val="2037511107"/>
              </p:ext>
            </p:extLst>
          </p:nvPr>
        </p:nvGraphicFramePr>
        <p:xfrm>
          <a:off x="718457" y="0"/>
          <a:ext cx="10742613" cy="6662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22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969851270"/>
              </p:ext>
            </p:extLst>
          </p:nvPr>
        </p:nvGraphicFramePr>
        <p:xfrm>
          <a:off x="426604" y="0"/>
          <a:ext cx="1146059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06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9AB376B-3B4F-4EEA-A80E-078BF9257790}"/>
              </a:ext>
            </a:extLst>
          </p:cNvPr>
          <p:cNvSpPr>
            <a:spLocks noGrp="1"/>
          </p:cNvSpPr>
          <p:nvPr>
            <p:ph idx="1"/>
          </p:nvPr>
        </p:nvSpPr>
        <p:spPr>
          <a:xfrm>
            <a:off x="1808627" y="327103"/>
            <a:ext cx="8915400" cy="3777622"/>
          </a:xfrm>
        </p:spPr>
        <p:txBody>
          <a:bodyPr>
            <a:noAutofit/>
          </a:bodyPr>
          <a:lstStyle/>
          <a:p>
            <a:r>
              <a:rPr lang="en-US" sz="2000" dirty="0"/>
              <a:t>Creation of a Humidity Sensor Based on GO and GO/CMC</a:t>
            </a:r>
          </a:p>
          <a:p>
            <a:r>
              <a:rPr lang="en-US" sz="2000" dirty="0"/>
              <a:t>The design of the humidity sensor is shown in Figure 1. The GO and GO/CMC (0.03 g; 0.06 g; 0.15 g) membranes were mounted on a dielectric substrate and connected with opposite ends of copper wire (0.15 mm in diameter) as electrodes to the samples. These electrodes were attached with stable fixtures to ensure good electrical contact. Four legs of the dielectric substrate were installed. As can be seen from Figure 1, the sensor substrate had the following dimensions: 10.5 × 5.7 cm; the thickness of the membranes was about 20 microns; the length was 3.5 cm; and the width was 1 cm. The surface of the GO and GO/CMC membranes was open on both sides, making it sensitive to the relative humidity of the environment. As can be seen from the diagram in Figure 1, a humidity sensor based on GO and GO/CMC (0.03 g; 0.06 g; 0.15 g) and an exemplary DHT 22 sensor on the Arduino platform were mounted together on a dielectric substrate and placed together in the test chamber (Figure 2) that was used to control the </a:t>
            </a:r>
            <a:r>
              <a:rPr lang="en-US" sz="2000" dirty="0" err="1"/>
              <a:t>humidity.The</a:t>
            </a:r>
            <a:r>
              <a:rPr lang="en-US" sz="2000" dirty="0"/>
              <a:t> DHT 22 sensor is designed to measure humidity levels in the range from 0 to 100% and the measurement accuracy is in the range of2–5%.</a:t>
            </a:r>
          </a:p>
          <a:p>
            <a:endParaRPr lang="ru-RU" sz="2000" dirty="0"/>
          </a:p>
        </p:txBody>
      </p:sp>
    </p:spTree>
    <p:extLst>
      <p:ext uri="{BB962C8B-B14F-4D97-AF65-F5344CB8AC3E}">
        <p14:creationId xmlns:p14="http://schemas.microsoft.com/office/powerpoint/2010/main" val="360819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840B9CD-2A72-456A-B492-E5DFDB9D56DE}"/>
              </a:ext>
            </a:extLst>
          </p:cNvPr>
          <p:cNvSpPr>
            <a:spLocks noChangeArrowheads="1"/>
          </p:cNvSpPr>
          <p:nvPr/>
        </p:nvSpPr>
        <p:spPr bwMode="auto">
          <a:xfrm>
            <a:off x="1182029" y="2123413"/>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2600"/>
          </a:p>
        </p:txBody>
      </p:sp>
      <p:pic>
        <p:nvPicPr>
          <p:cNvPr id="1025" name="Рисунок 13">
            <a:extLst>
              <a:ext uri="{FF2B5EF4-FFF2-40B4-BE49-F238E27FC236}">
                <a16:creationId xmlns:a16="http://schemas.microsoft.com/office/drawing/2014/main" id="{FF5F3742-8E65-4F54-A144-0BD23F890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867" y="189570"/>
            <a:ext cx="7441233" cy="52299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4C38231-D204-47BD-8B15-583024573A7F}"/>
              </a:ext>
            </a:extLst>
          </p:cNvPr>
          <p:cNvSpPr>
            <a:spLocks noChangeArrowheads="1"/>
          </p:cNvSpPr>
          <p:nvPr/>
        </p:nvSpPr>
        <p:spPr bwMode="auto">
          <a:xfrm>
            <a:off x="3239428" y="5900424"/>
            <a:ext cx="635584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en-US" altLang="ru-RU"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1. </a:t>
            </a:r>
            <a:r>
              <a:rPr kumimoji="0" lang="en-US" altLang="ru-RU"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Structure of the humidity sensor.</a:t>
            </a:r>
            <a:endParaRPr kumimoji="0" lang="en-US" altLang="ru-RU" sz="2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470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882FD93-5B63-42E4-A3BF-01AAC4A4D160}"/>
              </a:ext>
            </a:extLst>
          </p:cNvPr>
          <p:cNvSpPr>
            <a:spLocks noGrp="1"/>
          </p:cNvSpPr>
          <p:nvPr>
            <p:ph idx="1"/>
          </p:nvPr>
        </p:nvSpPr>
        <p:spPr>
          <a:xfrm>
            <a:off x="2098558" y="1308410"/>
            <a:ext cx="8915400" cy="3777622"/>
          </a:xfrm>
        </p:spPr>
        <p:txBody>
          <a:bodyPr>
            <a:noAutofit/>
          </a:bodyPr>
          <a:lstStyle/>
          <a:p>
            <a:r>
              <a:rPr lang="en-US" sz="2600" dirty="0"/>
              <a:t>A schematic representation of the installation for investigating the sensitivity of the sensor to humidity is shown in Figure 4. The humidity sensor test chamber has a main box and a humidity controller from 1% to 99% with a temperature sensor. A Keithley </a:t>
            </a:r>
            <a:r>
              <a:rPr lang="en-US" sz="2600" dirty="0" err="1"/>
              <a:t>Picoammeter</a:t>
            </a:r>
            <a:r>
              <a:rPr lang="en-US" sz="2600" dirty="0"/>
              <a:t> (</a:t>
            </a:r>
            <a:r>
              <a:rPr lang="en-US" sz="2600" dirty="0" err="1"/>
              <a:t>Picoammeter</a:t>
            </a:r>
            <a:r>
              <a:rPr lang="en-US" sz="2600" dirty="0"/>
              <a:t> 6485× Model) was used to measure the electrophysical characteristics of the humidity sensor. The Keithley 6485 meter was attached to the copper electrodes with alligator clips. The error bars were limited by an instrument error of no more than 0.5%.</a:t>
            </a:r>
            <a:endParaRPr lang="ru-RU" sz="2600" dirty="0"/>
          </a:p>
        </p:txBody>
      </p:sp>
    </p:spTree>
    <p:extLst>
      <p:ext uri="{BB962C8B-B14F-4D97-AF65-F5344CB8AC3E}">
        <p14:creationId xmlns:p14="http://schemas.microsoft.com/office/powerpoint/2010/main" val="176857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4AAD4E3-6F42-4026-B6D1-452EA6278450}"/>
              </a:ext>
            </a:extLst>
          </p:cNvPr>
          <p:cNvSpPr>
            <a:spLocks noChangeArrowheads="1"/>
          </p:cNvSpPr>
          <p:nvPr/>
        </p:nvSpPr>
        <p:spPr bwMode="auto">
          <a:xfrm>
            <a:off x="3247432" y="-209868"/>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2200"/>
          </a:p>
        </p:txBody>
      </p:sp>
      <p:pic>
        <p:nvPicPr>
          <p:cNvPr id="3073" name="Рисунок 1">
            <a:extLst>
              <a:ext uri="{FF2B5EF4-FFF2-40B4-BE49-F238E27FC236}">
                <a16:creationId xmlns:a16="http://schemas.microsoft.com/office/drawing/2014/main" id="{C1825254-BAE1-4D87-8822-73678E0F63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432" y="234176"/>
            <a:ext cx="4937563" cy="59503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AAA9981-1624-4314-ABEF-0F2E2E960939}"/>
              </a:ext>
            </a:extLst>
          </p:cNvPr>
          <p:cNvSpPr>
            <a:spLocks noChangeArrowheads="1"/>
          </p:cNvSpPr>
          <p:nvPr/>
        </p:nvSpPr>
        <p:spPr bwMode="auto">
          <a:xfrm>
            <a:off x="2812547" y="6408380"/>
            <a:ext cx="56971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en-US" altLang="ru-RU" sz="2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Figure 2. </a:t>
            </a:r>
            <a:r>
              <a:rPr kumimoji="0" lang="en-US" altLang="ru-RU" sz="2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Schematic view of the installation.</a:t>
            </a:r>
            <a:endParaRPr kumimoji="0" lang="en-US" altLang="ru-RU" sz="2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3291317"/>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2839</TotalTime>
  <Words>1839</Words>
  <Application>Microsoft Office PowerPoint</Application>
  <PresentationFormat>Широкоэкранный</PresentationFormat>
  <Paragraphs>36</Paragraphs>
  <Slides>15</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2" baseType="lpstr">
      <vt:lpstr>Arial</vt:lpstr>
      <vt:lpstr>Calibri</vt:lpstr>
      <vt:lpstr>Century Gothic</vt:lpstr>
      <vt:lpstr>Times New Roman</vt:lpstr>
      <vt:lpstr>Wingdings 3</vt:lpstr>
      <vt:lpstr>Легкий дым</vt:lpstr>
      <vt:lpstr>Документ Microsoft Word</vt:lpstr>
      <vt:lpstr>«Nanotechnologies and Nanomaterials»</vt:lpstr>
      <vt:lpstr>Презентация PowerPoint</vt:lpstr>
      <vt:lpstr>№ 10 Basics of humidity and types of humidity sensitive elements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Көркем еңбектегі инновациялық технологиялар</dc:title>
  <dc:creator>Admin</dc:creator>
  <cp:lastModifiedBy>User</cp:lastModifiedBy>
  <cp:revision>277</cp:revision>
  <dcterms:created xsi:type="dcterms:W3CDTF">2022-10-21T16:10:26Z</dcterms:created>
  <dcterms:modified xsi:type="dcterms:W3CDTF">2024-11-05T12:12:57Z</dcterms:modified>
</cp:coreProperties>
</file>