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309" r:id="rId3"/>
    <p:sldId id="306" r:id="rId4"/>
    <p:sldId id="271" r:id="rId5"/>
    <p:sldId id="308" r:id="rId6"/>
    <p:sldId id="310" r:id="rId7"/>
    <p:sldId id="311" r:id="rId8"/>
    <p:sldId id="312" r:id="rId9"/>
    <p:sldId id="315" r:id="rId10"/>
    <p:sldId id="313" r:id="rId11"/>
    <p:sldId id="314" r:id="rId12"/>
    <p:sldId id="316" r:id="rId13"/>
    <p:sldId id="317" r:id="rId14"/>
    <p:sldId id="31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15" autoAdjust="0"/>
    <p:restoredTop sz="90494" autoAdjust="0"/>
  </p:normalViewPr>
  <p:slideViewPr>
    <p:cSldViewPr snapToGrid="0">
      <p:cViewPr varScale="1">
        <p:scale>
          <a:sx n="43" d="100"/>
          <a:sy n="43" d="100"/>
        </p:scale>
        <p:origin x="60"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7AEF6-A407-4ECE-B6EE-15FFC6264177}"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6E586C7A-CFCE-4DF8-9A65-4580F46CC3E8}">
      <dgm:prSet phldrT="[Текст]" custT="1"/>
      <dgm:spPr/>
      <dgm:t>
        <a:bodyPr/>
        <a:lstStyle/>
        <a:p>
          <a:r>
            <a:rPr lang="en-US" sz="2000" dirty="0">
              <a:latin typeface="Times New Roman" panose="02020603050405020304" pitchFamily="18" charset="0"/>
              <a:cs typeface="Times New Roman" panose="02020603050405020304" pitchFamily="18" charset="0"/>
            </a:rPr>
            <a:t>The most attractive feature of FFLGN is the thermal reduction of graphene-like sheets, as a result of which oxygen-containing functional groups are removed, whereupon it’s electrical, optical and other properties change. </a:t>
          </a:r>
          <a:endParaRPr lang="ru-RU" sz="2000" dirty="0">
            <a:latin typeface="Times New Roman" panose="02020603050405020304" pitchFamily="18" charset="0"/>
            <a:cs typeface="Times New Roman" panose="02020603050405020304" pitchFamily="18" charset="0"/>
          </a:endParaRPr>
        </a:p>
      </dgm:t>
    </dgm:pt>
    <dgm:pt modelId="{5CE05CD4-2A8D-4EF7-83E7-4DC7419C1272}" type="parTrans" cxnId="{F34998DB-868A-4D70-A852-D4AF460AC656}">
      <dgm:prSet/>
      <dgm:spPr/>
      <dgm:t>
        <a:bodyPr/>
        <a:lstStyle/>
        <a:p>
          <a:endParaRPr lang="ru-RU"/>
        </a:p>
      </dgm:t>
    </dgm:pt>
    <dgm:pt modelId="{59F53B74-96D8-4823-A6FD-A28327D890B7}" type="sibTrans" cxnId="{F34998DB-868A-4D70-A852-D4AF460AC656}">
      <dgm:prSet/>
      <dgm:spPr/>
      <dgm:t>
        <a:bodyPr/>
        <a:lstStyle/>
        <a:p>
          <a:endParaRPr lang="ru-RU"/>
        </a:p>
      </dgm:t>
    </dgm:pt>
    <dgm:pt modelId="{2093B295-EED8-49CD-8F1D-EC93A7CB0650}">
      <dgm:prSet phldrT="[Текст]" custT="1"/>
      <dgm:spPr/>
      <dgm:t>
        <a:bodyPr/>
        <a:lstStyle/>
        <a:p>
          <a:r>
            <a:rPr lang="en-US" sz="2000" dirty="0">
              <a:latin typeface="Times New Roman" panose="02020603050405020304" pitchFamily="18" charset="0"/>
              <a:cs typeface="Times New Roman" panose="02020603050405020304" pitchFamily="18" charset="0"/>
            </a:rPr>
            <a:t>Currently, the properties of pure graphene and reduced FFLGN are close. Therefore, the reduction of FFLGN is one of the actual processes that allows obtaining graphene-like materials in large quantities and their application is important in science and technology. </a:t>
          </a:r>
          <a:endParaRPr lang="ru-RU" sz="2000" dirty="0">
            <a:latin typeface="Times New Roman" panose="02020603050405020304" pitchFamily="18" charset="0"/>
            <a:cs typeface="Times New Roman" panose="02020603050405020304" pitchFamily="18" charset="0"/>
          </a:endParaRPr>
        </a:p>
      </dgm:t>
    </dgm:pt>
    <dgm:pt modelId="{5C40E05F-C67E-4CCB-9FC0-4921B8A3D23D}" type="parTrans" cxnId="{5DDF26A8-5370-4A87-98CD-E4E59FF811FC}">
      <dgm:prSet/>
      <dgm:spPr/>
      <dgm:t>
        <a:bodyPr/>
        <a:lstStyle/>
        <a:p>
          <a:endParaRPr lang="ru-RU"/>
        </a:p>
      </dgm:t>
    </dgm:pt>
    <dgm:pt modelId="{FF550C6E-B95F-4B62-B285-79D4228FE6FF}" type="sibTrans" cxnId="{5DDF26A8-5370-4A87-98CD-E4E59FF811FC}">
      <dgm:prSet/>
      <dgm:spPr/>
      <dgm:t>
        <a:bodyPr/>
        <a:lstStyle/>
        <a:p>
          <a:endParaRPr lang="ru-RU"/>
        </a:p>
      </dgm:t>
    </dgm:pt>
    <dgm:pt modelId="{A8AD2014-0DEA-4793-8317-8F26E5122C2E}">
      <dgm:prSet phldrT="[Текст]" custT="1"/>
      <dgm:spPr/>
      <dgm:t>
        <a:bodyPr/>
        <a:lstStyle/>
        <a:p>
          <a:r>
            <a:rPr lang="en-US" sz="2000" dirty="0">
              <a:latin typeface="Times New Roman" panose="02020603050405020304" pitchFamily="18" charset="0"/>
              <a:cs typeface="Times New Roman" panose="02020603050405020304" pitchFamily="18" charset="0"/>
            </a:rPr>
            <a:t>In this regard, to obtain graphene in large quantities the following methods of the reduction process are used: chemical, thermal and electrochemical. As mentioned above, the use of these methods leads to obtaining FFLGN which electrical, thermal, mechanical properties are close to graphene </a:t>
          </a:r>
          <a:endParaRPr lang="ru-RU" sz="2000" dirty="0">
            <a:latin typeface="Times New Roman" panose="02020603050405020304" pitchFamily="18" charset="0"/>
            <a:cs typeface="Times New Roman" panose="02020603050405020304" pitchFamily="18" charset="0"/>
          </a:endParaRPr>
        </a:p>
      </dgm:t>
    </dgm:pt>
    <dgm:pt modelId="{044E9CA5-C018-4144-8064-9AEF59AFF9E7}" type="parTrans" cxnId="{05687EA6-0389-43E1-814B-9737F9C97F4E}">
      <dgm:prSet/>
      <dgm:spPr/>
      <dgm:t>
        <a:bodyPr/>
        <a:lstStyle/>
        <a:p>
          <a:endParaRPr lang="ru-RU"/>
        </a:p>
      </dgm:t>
    </dgm:pt>
    <dgm:pt modelId="{0A11A994-AC14-49C9-AA30-51EB310B9A34}" type="sibTrans" cxnId="{05687EA6-0389-43E1-814B-9737F9C97F4E}">
      <dgm:prSet/>
      <dgm:spPr/>
      <dgm:t>
        <a:bodyPr/>
        <a:lstStyle/>
        <a:p>
          <a:endParaRPr lang="ru-RU"/>
        </a:p>
      </dgm:t>
    </dgm:pt>
    <dgm:pt modelId="{06CB86CD-028D-4C55-AB71-8B334305C9E3}" type="pres">
      <dgm:prSet presAssocID="{20E7AEF6-A407-4ECE-B6EE-15FFC6264177}" presName="Name0" presStyleCnt="0">
        <dgm:presLayoutVars>
          <dgm:chMax val="7"/>
          <dgm:chPref val="7"/>
          <dgm:dir/>
        </dgm:presLayoutVars>
      </dgm:prSet>
      <dgm:spPr/>
    </dgm:pt>
    <dgm:pt modelId="{A7321499-DB84-426F-9C3E-FCD32E6F999D}" type="pres">
      <dgm:prSet presAssocID="{20E7AEF6-A407-4ECE-B6EE-15FFC6264177}" presName="Name1" presStyleCnt="0"/>
      <dgm:spPr/>
    </dgm:pt>
    <dgm:pt modelId="{8C0B3E56-2D36-4CD5-83E1-FB2F3B912A14}" type="pres">
      <dgm:prSet presAssocID="{20E7AEF6-A407-4ECE-B6EE-15FFC6264177}" presName="cycle" presStyleCnt="0"/>
      <dgm:spPr/>
    </dgm:pt>
    <dgm:pt modelId="{88F12A1F-5543-4EA5-AEB2-C0DD4CB61668}" type="pres">
      <dgm:prSet presAssocID="{20E7AEF6-A407-4ECE-B6EE-15FFC6264177}" presName="srcNode" presStyleLbl="node1" presStyleIdx="0" presStyleCnt="3"/>
      <dgm:spPr/>
    </dgm:pt>
    <dgm:pt modelId="{25130A9B-3786-4B1D-92B3-540DD2124CB1}" type="pres">
      <dgm:prSet presAssocID="{20E7AEF6-A407-4ECE-B6EE-15FFC6264177}" presName="conn" presStyleLbl="parChTrans1D2" presStyleIdx="0" presStyleCnt="1"/>
      <dgm:spPr/>
    </dgm:pt>
    <dgm:pt modelId="{BFEB8864-F8B8-495A-959C-B45EB1528090}" type="pres">
      <dgm:prSet presAssocID="{20E7AEF6-A407-4ECE-B6EE-15FFC6264177}" presName="extraNode" presStyleLbl="node1" presStyleIdx="0" presStyleCnt="3"/>
      <dgm:spPr/>
    </dgm:pt>
    <dgm:pt modelId="{9D2652C4-968B-4F2C-9C0D-2DBE11A3DB9A}" type="pres">
      <dgm:prSet presAssocID="{20E7AEF6-A407-4ECE-B6EE-15FFC6264177}" presName="dstNode" presStyleLbl="node1" presStyleIdx="0" presStyleCnt="3"/>
      <dgm:spPr/>
    </dgm:pt>
    <dgm:pt modelId="{2EFDE457-DBB7-43A6-BAC0-72477EE38887}" type="pres">
      <dgm:prSet presAssocID="{6E586C7A-CFCE-4DF8-9A65-4580F46CC3E8}" presName="text_1" presStyleLbl="node1" presStyleIdx="0" presStyleCnt="3" custScaleX="101623">
        <dgm:presLayoutVars>
          <dgm:bulletEnabled val="1"/>
        </dgm:presLayoutVars>
      </dgm:prSet>
      <dgm:spPr/>
    </dgm:pt>
    <dgm:pt modelId="{A4ACE624-E081-4096-91A7-CCFFBF9D94B0}" type="pres">
      <dgm:prSet presAssocID="{6E586C7A-CFCE-4DF8-9A65-4580F46CC3E8}" presName="accent_1" presStyleCnt="0"/>
      <dgm:spPr/>
    </dgm:pt>
    <dgm:pt modelId="{732ECED6-977B-4551-B4C3-437F3F06A766}" type="pres">
      <dgm:prSet presAssocID="{6E586C7A-CFCE-4DF8-9A65-4580F46CC3E8}" presName="accentRepeatNode" presStyleLbl="solidFgAcc1" presStyleIdx="0" presStyleCnt="3"/>
      <dgm:spPr/>
    </dgm:pt>
    <dgm:pt modelId="{3D4511DE-C605-486A-969F-37EBB75C43ED}" type="pres">
      <dgm:prSet presAssocID="{2093B295-EED8-49CD-8F1D-EC93A7CB0650}" presName="text_2" presStyleLbl="node1" presStyleIdx="1" presStyleCnt="3" custScaleY="127167">
        <dgm:presLayoutVars>
          <dgm:bulletEnabled val="1"/>
        </dgm:presLayoutVars>
      </dgm:prSet>
      <dgm:spPr/>
    </dgm:pt>
    <dgm:pt modelId="{8053FCEE-C9D4-4141-9552-7479068C3D22}" type="pres">
      <dgm:prSet presAssocID="{2093B295-EED8-49CD-8F1D-EC93A7CB0650}" presName="accent_2" presStyleCnt="0"/>
      <dgm:spPr/>
    </dgm:pt>
    <dgm:pt modelId="{39F12CFA-E80D-4761-82AA-433D9CA80873}" type="pres">
      <dgm:prSet presAssocID="{2093B295-EED8-49CD-8F1D-EC93A7CB0650}" presName="accentRepeatNode" presStyleLbl="solidFgAcc1" presStyleIdx="1" presStyleCnt="3"/>
      <dgm:spPr/>
    </dgm:pt>
    <dgm:pt modelId="{E1142F85-ECE0-4774-85D1-313E474D074E}" type="pres">
      <dgm:prSet presAssocID="{A8AD2014-0DEA-4793-8317-8F26E5122C2E}" presName="text_3" presStyleLbl="node1" presStyleIdx="2" presStyleCnt="3" custScaleY="125269" custLinFactNeighborX="1187" custLinFactNeighborY="16681">
        <dgm:presLayoutVars>
          <dgm:bulletEnabled val="1"/>
        </dgm:presLayoutVars>
      </dgm:prSet>
      <dgm:spPr/>
    </dgm:pt>
    <dgm:pt modelId="{EBFBD636-CFA2-4E5B-B5AC-268F07636371}" type="pres">
      <dgm:prSet presAssocID="{A8AD2014-0DEA-4793-8317-8F26E5122C2E}" presName="accent_3" presStyleCnt="0"/>
      <dgm:spPr/>
    </dgm:pt>
    <dgm:pt modelId="{E2D6CCD9-FB85-46AE-948F-3C90C2AC5E46}" type="pres">
      <dgm:prSet presAssocID="{A8AD2014-0DEA-4793-8317-8F26E5122C2E}" presName="accentRepeatNode" presStyleLbl="solidFgAcc1" presStyleIdx="2" presStyleCnt="3"/>
      <dgm:spPr/>
    </dgm:pt>
  </dgm:ptLst>
  <dgm:cxnLst>
    <dgm:cxn modelId="{E6A95E46-2BEB-4E54-A66C-A942A27E202B}" type="presOf" srcId="{2093B295-EED8-49CD-8F1D-EC93A7CB0650}" destId="{3D4511DE-C605-486A-969F-37EBB75C43ED}" srcOrd="0" destOrd="0" presId="urn:microsoft.com/office/officeart/2008/layout/VerticalCurvedList"/>
    <dgm:cxn modelId="{1BB94074-19F3-45BC-A46F-2EEA54EC975B}" type="presOf" srcId="{A8AD2014-0DEA-4793-8317-8F26E5122C2E}" destId="{E1142F85-ECE0-4774-85D1-313E474D074E}" srcOrd="0" destOrd="0" presId="urn:microsoft.com/office/officeart/2008/layout/VerticalCurvedList"/>
    <dgm:cxn modelId="{2604F098-1787-47E4-85E3-3A4074953D4D}" type="presOf" srcId="{6E586C7A-CFCE-4DF8-9A65-4580F46CC3E8}" destId="{2EFDE457-DBB7-43A6-BAC0-72477EE38887}" srcOrd="0" destOrd="0" presId="urn:microsoft.com/office/officeart/2008/layout/VerticalCurvedList"/>
    <dgm:cxn modelId="{05687EA6-0389-43E1-814B-9737F9C97F4E}" srcId="{20E7AEF6-A407-4ECE-B6EE-15FFC6264177}" destId="{A8AD2014-0DEA-4793-8317-8F26E5122C2E}" srcOrd="2" destOrd="0" parTransId="{044E9CA5-C018-4144-8064-9AEF59AFF9E7}" sibTransId="{0A11A994-AC14-49C9-AA30-51EB310B9A34}"/>
    <dgm:cxn modelId="{5DDF26A8-5370-4A87-98CD-E4E59FF811FC}" srcId="{20E7AEF6-A407-4ECE-B6EE-15FFC6264177}" destId="{2093B295-EED8-49CD-8F1D-EC93A7CB0650}" srcOrd="1" destOrd="0" parTransId="{5C40E05F-C67E-4CCB-9FC0-4921B8A3D23D}" sibTransId="{FF550C6E-B95F-4B62-B285-79D4228FE6FF}"/>
    <dgm:cxn modelId="{B2844DD1-A325-4BC0-B08B-88DE6223C1CC}" type="presOf" srcId="{20E7AEF6-A407-4ECE-B6EE-15FFC6264177}" destId="{06CB86CD-028D-4C55-AB71-8B334305C9E3}" srcOrd="0" destOrd="0" presId="urn:microsoft.com/office/officeart/2008/layout/VerticalCurvedList"/>
    <dgm:cxn modelId="{F34998DB-868A-4D70-A852-D4AF460AC656}" srcId="{20E7AEF6-A407-4ECE-B6EE-15FFC6264177}" destId="{6E586C7A-CFCE-4DF8-9A65-4580F46CC3E8}" srcOrd="0" destOrd="0" parTransId="{5CE05CD4-2A8D-4EF7-83E7-4DC7419C1272}" sibTransId="{59F53B74-96D8-4823-A6FD-A28327D890B7}"/>
    <dgm:cxn modelId="{A18582F5-3C8E-412F-A337-8CD4940DA8EF}" type="presOf" srcId="{59F53B74-96D8-4823-A6FD-A28327D890B7}" destId="{25130A9B-3786-4B1D-92B3-540DD2124CB1}" srcOrd="0" destOrd="0" presId="urn:microsoft.com/office/officeart/2008/layout/VerticalCurvedList"/>
    <dgm:cxn modelId="{BD8981A0-944D-4BAA-B5EE-2CEF17D1169F}" type="presParOf" srcId="{06CB86CD-028D-4C55-AB71-8B334305C9E3}" destId="{A7321499-DB84-426F-9C3E-FCD32E6F999D}" srcOrd="0" destOrd="0" presId="urn:microsoft.com/office/officeart/2008/layout/VerticalCurvedList"/>
    <dgm:cxn modelId="{6857F126-60E5-47CE-BF6C-BA673F5AE410}" type="presParOf" srcId="{A7321499-DB84-426F-9C3E-FCD32E6F999D}" destId="{8C0B3E56-2D36-4CD5-83E1-FB2F3B912A14}" srcOrd="0" destOrd="0" presId="urn:microsoft.com/office/officeart/2008/layout/VerticalCurvedList"/>
    <dgm:cxn modelId="{FA9D7804-17A5-433B-AD63-9B912EBE8DE6}" type="presParOf" srcId="{8C0B3E56-2D36-4CD5-83E1-FB2F3B912A14}" destId="{88F12A1F-5543-4EA5-AEB2-C0DD4CB61668}" srcOrd="0" destOrd="0" presId="urn:microsoft.com/office/officeart/2008/layout/VerticalCurvedList"/>
    <dgm:cxn modelId="{53E0A0A7-7A6D-47B1-BE32-945DF65E141F}" type="presParOf" srcId="{8C0B3E56-2D36-4CD5-83E1-FB2F3B912A14}" destId="{25130A9B-3786-4B1D-92B3-540DD2124CB1}" srcOrd="1" destOrd="0" presId="urn:microsoft.com/office/officeart/2008/layout/VerticalCurvedList"/>
    <dgm:cxn modelId="{F59BA363-76B0-4748-A4C6-7CF3BB823645}" type="presParOf" srcId="{8C0B3E56-2D36-4CD5-83E1-FB2F3B912A14}" destId="{BFEB8864-F8B8-495A-959C-B45EB1528090}" srcOrd="2" destOrd="0" presId="urn:microsoft.com/office/officeart/2008/layout/VerticalCurvedList"/>
    <dgm:cxn modelId="{BEA39453-13E6-47F5-AFD3-B83DF151581D}" type="presParOf" srcId="{8C0B3E56-2D36-4CD5-83E1-FB2F3B912A14}" destId="{9D2652C4-968B-4F2C-9C0D-2DBE11A3DB9A}" srcOrd="3" destOrd="0" presId="urn:microsoft.com/office/officeart/2008/layout/VerticalCurvedList"/>
    <dgm:cxn modelId="{08D94397-139C-4E33-973F-C27033ABE306}" type="presParOf" srcId="{A7321499-DB84-426F-9C3E-FCD32E6F999D}" destId="{2EFDE457-DBB7-43A6-BAC0-72477EE38887}" srcOrd="1" destOrd="0" presId="urn:microsoft.com/office/officeart/2008/layout/VerticalCurvedList"/>
    <dgm:cxn modelId="{A55A146D-40F9-429E-946E-5CC404C40899}" type="presParOf" srcId="{A7321499-DB84-426F-9C3E-FCD32E6F999D}" destId="{A4ACE624-E081-4096-91A7-CCFFBF9D94B0}" srcOrd="2" destOrd="0" presId="urn:microsoft.com/office/officeart/2008/layout/VerticalCurvedList"/>
    <dgm:cxn modelId="{7B60459B-8559-4A36-808D-62CDEE34009A}" type="presParOf" srcId="{A4ACE624-E081-4096-91A7-CCFFBF9D94B0}" destId="{732ECED6-977B-4551-B4C3-437F3F06A766}" srcOrd="0" destOrd="0" presId="urn:microsoft.com/office/officeart/2008/layout/VerticalCurvedList"/>
    <dgm:cxn modelId="{93A67BC0-68FC-4CBF-AD20-D66D7FCEE58F}" type="presParOf" srcId="{A7321499-DB84-426F-9C3E-FCD32E6F999D}" destId="{3D4511DE-C605-486A-969F-37EBB75C43ED}" srcOrd="3" destOrd="0" presId="urn:microsoft.com/office/officeart/2008/layout/VerticalCurvedList"/>
    <dgm:cxn modelId="{82D5E1C1-0E65-4CF7-AB75-6E79EDAC1BDD}" type="presParOf" srcId="{A7321499-DB84-426F-9C3E-FCD32E6F999D}" destId="{8053FCEE-C9D4-4141-9552-7479068C3D22}" srcOrd="4" destOrd="0" presId="urn:microsoft.com/office/officeart/2008/layout/VerticalCurvedList"/>
    <dgm:cxn modelId="{BD522FFD-B90A-4B23-A1C4-ED0955F79196}" type="presParOf" srcId="{8053FCEE-C9D4-4141-9552-7479068C3D22}" destId="{39F12CFA-E80D-4761-82AA-433D9CA80873}" srcOrd="0" destOrd="0" presId="urn:microsoft.com/office/officeart/2008/layout/VerticalCurvedList"/>
    <dgm:cxn modelId="{52693BFC-7B05-4771-B6B3-77F7FBDD514C}" type="presParOf" srcId="{A7321499-DB84-426F-9C3E-FCD32E6F999D}" destId="{E1142F85-ECE0-4774-85D1-313E474D074E}" srcOrd="5" destOrd="0" presId="urn:microsoft.com/office/officeart/2008/layout/VerticalCurvedList"/>
    <dgm:cxn modelId="{7D44F0CB-58C0-43D1-A141-595405767993}" type="presParOf" srcId="{A7321499-DB84-426F-9C3E-FCD32E6F999D}" destId="{EBFBD636-CFA2-4E5B-B5AC-268F07636371}" srcOrd="6" destOrd="0" presId="urn:microsoft.com/office/officeart/2008/layout/VerticalCurvedList"/>
    <dgm:cxn modelId="{97D98428-0511-4C4A-A0BA-4C04F01B3C1A}" type="presParOf" srcId="{EBFBD636-CFA2-4E5B-B5AC-268F07636371}" destId="{E2D6CCD9-FB85-46AE-948F-3C90C2AC5E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08B47F-18EC-418C-A67E-98908199C6ED}"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ru-RU"/>
        </a:p>
      </dgm:t>
    </dgm:pt>
    <dgm:pt modelId="{8AF9C666-D8BE-46FC-AAD4-A57B3D01E717}">
      <dgm:prSet phldrT="[Текст]" custT="1"/>
      <dgm:spPr/>
      <dgm:t>
        <a:bodyPr/>
        <a:lstStyle/>
        <a:p>
          <a:r>
            <a:rPr lang="en-US" sz="2200" b="1" dirty="0">
              <a:latin typeface="Times New Roman" panose="02020603050405020304" pitchFamily="18" charset="0"/>
              <a:cs typeface="Times New Roman" panose="02020603050405020304" pitchFamily="18" charset="0"/>
            </a:rPr>
            <a:t>Chemical reduction process</a:t>
          </a:r>
          <a:endParaRPr lang="ru-RU" sz="2200" b="1" dirty="0">
            <a:latin typeface="Times New Roman" panose="02020603050405020304" pitchFamily="18" charset="0"/>
            <a:cs typeface="Times New Roman" panose="02020603050405020304" pitchFamily="18" charset="0"/>
          </a:endParaRPr>
        </a:p>
      </dgm:t>
    </dgm:pt>
    <dgm:pt modelId="{0EE0E32A-4D6E-48C3-BEA8-546C893386F6}" type="parTrans" cxnId="{C3644195-AED2-4282-B0FB-4F933C2A86A3}">
      <dgm:prSet/>
      <dgm:spPr/>
      <dgm:t>
        <a:bodyPr/>
        <a:lstStyle/>
        <a:p>
          <a:endParaRPr lang="ru-RU"/>
        </a:p>
      </dgm:t>
    </dgm:pt>
    <dgm:pt modelId="{A95D8002-A010-423B-9290-908E8947F3BE}" type="sibTrans" cxnId="{C3644195-AED2-4282-B0FB-4F933C2A86A3}">
      <dgm:prSet/>
      <dgm:spPr/>
      <dgm:t>
        <a:bodyPr/>
        <a:lstStyle/>
        <a:p>
          <a:endParaRPr lang="ru-RU"/>
        </a:p>
      </dgm:t>
    </dgm:pt>
    <dgm:pt modelId="{2C52E2C2-D2BD-4ECF-B23C-934A9BF475E3}">
      <dgm:prSet phldrT="[Текст]" custT="1"/>
      <dgm:spPr/>
      <dgm:t>
        <a:bodyPr/>
        <a:lstStyle/>
        <a:p>
          <a:r>
            <a:rPr lang="en-US" sz="2000" b="1" dirty="0">
              <a:latin typeface="Times New Roman" panose="02020603050405020304" pitchFamily="18" charset="0"/>
              <a:cs typeface="Times New Roman" panose="02020603050405020304" pitchFamily="18" charset="0"/>
            </a:rPr>
            <a:t>hydrazine monohydrate, which is a good chemical reagent for the reduction of FFLGN. </a:t>
          </a:r>
          <a:endParaRPr lang="ru-RU" sz="2000" b="1" dirty="0">
            <a:latin typeface="Times New Roman" panose="02020603050405020304" pitchFamily="18" charset="0"/>
            <a:cs typeface="Times New Roman" panose="02020603050405020304" pitchFamily="18" charset="0"/>
          </a:endParaRPr>
        </a:p>
      </dgm:t>
    </dgm:pt>
    <dgm:pt modelId="{0DB6A4A6-5A0B-4F05-92EA-80279EA8FDAE}" type="parTrans" cxnId="{D8A86A46-2086-4BF9-B23D-B0E1517F6786}">
      <dgm:prSet/>
      <dgm:spPr/>
      <dgm:t>
        <a:bodyPr/>
        <a:lstStyle/>
        <a:p>
          <a:endParaRPr lang="ru-RU"/>
        </a:p>
      </dgm:t>
    </dgm:pt>
    <dgm:pt modelId="{FDB63EEA-17D5-4D17-AB0F-6D95BCD42D75}" type="sibTrans" cxnId="{D8A86A46-2086-4BF9-B23D-B0E1517F6786}">
      <dgm:prSet/>
      <dgm:spPr/>
      <dgm:t>
        <a:bodyPr/>
        <a:lstStyle/>
        <a:p>
          <a:endParaRPr lang="ru-RU"/>
        </a:p>
      </dgm:t>
    </dgm:pt>
    <dgm:pt modelId="{C96069F3-91AB-40EB-B6A6-C37414D46050}">
      <dgm:prSet phldrT="[Текст]" custT="1"/>
      <dgm:spPr/>
      <dgm:t>
        <a:bodyPr/>
        <a:lstStyle/>
        <a:p>
          <a:r>
            <a:rPr lang="en-US" sz="2200" b="1" dirty="0">
              <a:latin typeface="Times New Roman" panose="02020603050405020304" pitchFamily="18" charset="0"/>
              <a:cs typeface="Times New Roman" panose="02020603050405020304" pitchFamily="18" charset="0"/>
            </a:rPr>
            <a:t>Thermal reduction </a:t>
          </a:r>
          <a:endParaRPr lang="ru-RU" sz="2200" b="1" dirty="0">
            <a:latin typeface="Times New Roman" panose="02020603050405020304" pitchFamily="18" charset="0"/>
            <a:cs typeface="Times New Roman" panose="02020603050405020304" pitchFamily="18" charset="0"/>
          </a:endParaRPr>
        </a:p>
      </dgm:t>
    </dgm:pt>
    <dgm:pt modelId="{2878A9FB-7731-44E5-B65F-AF8CD02CA263}" type="parTrans" cxnId="{19B62B7C-36F7-4D44-91B9-7DA72B3E4080}">
      <dgm:prSet/>
      <dgm:spPr/>
      <dgm:t>
        <a:bodyPr/>
        <a:lstStyle/>
        <a:p>
          <a:endParaRPr lang="ru-RU"/>
        </a:p>
      </dgm:t>
    </dgm:pt>
    <dgm:pt modelId="{1F555BA7-D1F9-483D-BAE5-B302B7C64991}" type="sibTrans" cxnId="{19B62B7C-36F7-4D44-91B9-7DA72B3E4080}">
      <dgm:prSet/>
      <dgm:spPr/>
      <dgm:t>
        <a:bodyPr/>
        <a:lstStyle/>
        <a:p>
          <a:endParaRPr lang="ru-RU"/>
        </a:p>
      </dgm:t>
    </dgm:pt>
    <dgm:pt modelId="{A15CD33A-2DBE-4925-B58E-2C282AEC643E}">
      <dgm:prSet phldrT="[Текст]" custT="1"/>
      <dgm:spPr/>
      <dgm:t>
        <a:bodyPr/>
        <a:lstStyle/>
        <a:p>
          <a:r>
            <a:rPr lang="en-US" sz="2000" b="1" dirty="0">
              <a:latin typeface="Times New Roman" panose="02020603050405020304" pitchFamily="18" charset="0"/>
              <a:cs typeface="Times New Roman" panose="02020603050405020304" pitchFamily="18" charset="0"/>
            </a:rPr>
            <a:t>thermal reduction in a flow tube in various atmospheres (argon, vacuum, hydrogen, hydrogen/argon) is currently widely used </a:t>
          </a:r>
          <a:endParaRPr lang="ru-RU" sz="2000" b="1" dirty="0">
            <a:latin typeface="Times New Roman" panose="02020603050405020304" pitchFamily="18" charset="0"/>
            <a:cs typeface="Times New Roman" panose="02020603050405020304" pitchFamily="18" charset="0"/>
          </a:endParaRPr>
        </a:p>
      </dgm:t>
    </dgm:pt>
    <dgm:pt modelId="{190274C5-6620-45D1-90E6-3127E55122D8}" type="parTrans" cxnId="{4FC441FD-9DE2-4CB4-9FAD-DA9049B55911}">
      <dgm:prSet/>
      <dgm:spPr/>
      <dgm:t>
        <a:bodyPr/>
        <a:lstStyle/>
        <a:p>
          <a:endParaRPr lang="ru-RU"/>
        </a:p>
      </dgm:t>
    </dgm:pt>
    <dgm:pt modelId="{19447CF9-06A8-46AE-9F65-77FCFA1141B7}" type="sibTrans" cxnId="{4FC441FD-9DE2-4CB4-9FAD-DA9049B55911}">
      <dgm:prSet/>
      <dgm:spPr/>
      <dgm:t>
        <a:bodyPr/>
        <a:lstStyle/>
        <a:p>
          <a:endParaRPr lang="ru-RU"/>
        </a:p>
      </dgm:t>
    </dgm:pt>
    <dgm:pt modelId="{BDBFF5B2-4430-4532-8E65-F84C658B8B86}">
      <dgm:prSet phldrT="[Текст]" custT="1"/>
      <dgm:spPr/>
      <dgm:t>
        <a:bodyPr/>
        <a:lstStyle/>
        <a:p>
          <a:r>
            <a:rPr lang="en-US" sz="2000" b="1" dirty="0">
              <a:latin typeface="Times New Roman" panose="02020603050405020304" pitchFamily="18" charset="0"/>
              <a:cs typeface="Times New Roman" panose="02020603050405020304" pitchFamily="18" charset="0"/>
            </a:rPr>
            <a:t>The process of reducing FFLGN with hydrazine and its derivatives such as hydrazine and dimethyl hydrazine hydrate is the addition to the aqueous dispersion of FFLGN. </a:t>
          </a:r>
          <a:endParaRPr lang="ru-RU" sz="2000" b="1" dirty="0">
            <a:latin typeface="Times New Roman" panose="02020603050405020304" pitchFamily="18" charset="0"/>
            <a:cs typeface="Times New Roman" panose="02020603050405020304" pitchFamily="18" charset="0"/>
          </a:endParaRPr>
        </a:p>
      </dgm:t>
    </dgm:pt>
    <dgm:pt modelId="{FF06CEA5-0721-4E82-88BF-4D3AC4F7CBAB}" type="parTrans" cxnId="{44A48D8C-F3BA-43AA-9C57-AEE8CA2823BF}">
      <dgm:prSet/>
      <dgm:spPr/>
      <dgm:t>
        <a:bodyPr/>
        <a:lstStyle/>
        <a:p>
          <a:endParaRPr lang="ru-RU"/>
        </a:p>
      </dgm:t>
    </dgm:pt>
    <dgm:pt modelId="{3B9F8022-490E-4EF8-B00A-0C5A767A9956}" type="sibTrans" cxnId="{44A48D8C-F3BA-43AA-9C57-AEE8CA2823BF}">
      <dgm:prSet/>
      <dgm:spPr/>
      <dgm:t>
        <a:bodyPr/>
        <a:lstStyle/>
        <a:p>
          <a:endParaRPr lang="ru-RU"/>
        </a:p>
      </dgm:t>
    </dgm:pt>
    <dgm:pt modelId="{F8FAB1B1-B885-4C78-909C-4FE653F56612}">
      <dgm:prSet phldrT="[Текст]" custT="1"/>
      <dgm:spPr/>
      <dgm:t>
        <a:bodyPr/>
        <a:lstStyle/>
        <a:p>
          <a:r>
            <a:rPr lang="en-US" sz="2200" b="1" dirty="0">
              <a:latin typeface="Times New Roman" panose="02020603050405020304" pitchFamily="18" charset="0"/>
              <a:cs typeface="Times New Roman" panose="02020603050405020304" pitchFamily="18" charset="0"/>
            </a:rPr>
            <a:t>Chemical reduction process</a:t>
          </a:r>
          <a:endParaRPr lang="ru-RU" sz="2200" b="1" dirty="0">
            <a:latin typeface="Times New Roman" panose="02020603050405020304" pitchFamily="18" charset="0"/>
            <a:cs typeface="Times New Roman" panose="02020603050405020304" pitchFamily="18" charset="0"/>
          </a:endParaRPr>
        </a:p>
      </dgm:t>
    </dgm:pt>
    <dgm:pt modelId="{DD1C434B-18FB-43B9-9E62-7ED368DB73E2}" type="parTrans" cxnId="{86ECB2D5-AA3A-4F8B-8425-04BBDF62FB38}">
      <dgm:prSet/>
      <dgm:spPr/>
      <dgm:t>
        <a:bodyPr/>
        <a:lstStyle/>
        <a:p>
          <a:endParaRPr lang="ru-RU"/>
        </a:p>
      </dgm:t>
    </dgm:pt>
    <dgm:pt modelId="{C49A9125-59F4-42AD-B8FA-94BBA7829010}" type="sibTrans" cxnId="{86ECB2D5-AA3A-4F8B-8425-04BBDF62FB38}">
      <dgm:prSet/>
      <dgm:spPr/>
      <dgm:t>
        <a:bodyPr/>
        <a:lstStyle/>
        <a:p>
          <a:endParaRPr lang="ru-RU"/>
        </a:p>
      </dgm:t>
    </dgm:pt>
    <dgm:pt modelId="{6D3E6CF3-C961-409C-8924-EDB1A548D32E}">
      <dgm:prSet phldrT="[Текст]" custT="1"/>
      <dgm:spPr/>
      <dgm:t>
        <a:bodyPr/>
        <a:lstStyle/>
        <a:p>
          <a:r>
            <a:rPr lang="en-US" sz="2000" b="1" dirty="0">
              <a:latin typeface="Times New Roman" panose="02020603050405020304" pitchFamily="18" charset="0"/>
              <a:cs typeface="Times New Roman" panose="02020603050405020304" pitchFamily="18" charset="0"/>
            </a:rPr>
            <a:t>hydrazine monohydrate, which is a good chemical reagent for the reduction of FFLGN. </a:t>
          </a:r>
          <a:endParaRPr lang="ru-RU" sz="2000" b="1" dirty="0">
            <a:latin typeface="Times New Roman" panose="02020603050405020304" pitchFamily="18" charset="0"/>
            <a:cs typeface="Times New Roman" panose="02020603050405020304" pitchFamily="18" charset="0"/>
          </a:endParaRPr>
        </a:p>
      </dgm:t>
    </dgm:pt>
    <dgm:pt modelId="{625CEBC7-8657-4779-9BAE-9D6C6AA92BB1}" type="parTrans" cxnId="{983C38E8-5EE2-49C2-9182-FB63BD19CE84}">
      <dgm:prSet/>
      <dgm:spPr/>
      <dgm:t>
        <a:bodyPr/>
        <a:lstStyle/>
        <a:p>
          <a:endParaRPr lang="ru-RU"/>
        </a:p>
      </dgm:t>
    </dgm:pt>
    <dgm:pt modelId="{1CF17388-805D-4BAE-9A84-DBB77B1CD0F6}" type="sibTrans" cxnId="{983C38E8-5EE2-49C2-9182-FB63BD19CE84}">
      <dgm:prSet/>
      <dgm:spPr/>
      <dgm:t>
        <a:bodyPr/>
        <a:lstStyle/>
        <a:p>
          <a:endParaRPr lang="ru-RU"/>
        </a:p>
      </dgm:t>
    </dgm:pt>
    <dgm:pt modelId="{F890CA8B-54D2-42EB-8F3A-075229595677}">
      <dgm:prSet phldrT="[Текст]" custT="1"/>
      <dgm:spPr/>
      <dgm:t>
        <a:bodyPr/>
        <a:lstStyle/>
        <a:p>
          <a:r>
            <a:rPr lang="en-US" sz="2000" b="1" dirty="0">
              <a:latin typeface="Times New Roman" panose="02020603050405020304" pitchFamily="18" charset="0"/>
              <a:cs typeface="Times New Roman" panose="02020603050405020304" pitchFamily="18" charset="0"/>
            </a:rPr>
            <a:t>The process of reducing FFLGN with hydrazine and its derivatives such as hydrazine and dimethyl hydrazine hydrate is the addition to the aqueous dispersion of FFLGN. </a:t>
          </a:r>
          <a:endParaRPr lang="ru-RU" sz="2000" b="1" dirty="0">
            <a:latin typeface="Times New Roman" panose="02020603050405020304" pitchFamily="18" charset="0"/>
            <a:cs typeface="Times New Roman" panose="02020603050405020304" pitchFamily="18" charset="0"/>
          </a:endParaRPr>
        </a:p>
      </dgm:t>
    </dgm:pt>
    <dgm:pt modelId="{02BB09C2-4FCA-472D-8FBB-2BD16FAE5BA3}" type="parTrans" cxnId="{E7132998-CFE0-4733-B8C0-E586381178E1}">
      <dgm:prSet/>
      <dgm:spPr/>
      <dgm:t>
        <a:bodyPr/>
        <a:lstStyle/>
        <a:p>
          <a:endParaRPr lang="ru-RU"/>
        </a:p>
      </dgm:t>
    </dgm:pt>
    <dgm:pt modelId="{450F74B8-1163-4D0B-8DAA-2AEFB3D30CEF}" type="sibTrans" cxnId="{E7132998-CFE0-4733-B8C0-E586381178E1}">
      <dgm:prSet/>
      <dgm:spPr/>
      <dgm:t>
        <a:bodyPr/>
        <a:lstStyle/>
        <a:p>
          <a:endParaRPr lang="ru-RU"/>
        </a:p>
      </dgm:t>
    </dgm:pt>
    <dgm:pt modelId="{DC8A1D55-F5FF-41DB-80AE-7D5D5328F90B}">
      <dgm:prSet phldrT="[Текст]" custT="1"/>
      <dgm:spPr/>
      <dgm:t>
        <a:bodyPr/>
        <a:lstStyle/>
        <a:p>
          <a:r>
            <a:rPr lang="en-US" sz="2200" b="1" dirty="0">
              <a:latin typeface="Times New Roman" panose="02020603050405020304" pitchFamily="18" charset="0"/>
              <a:cs typeface="Times New Roman" panose="02020603050405020304" pitchFamily="18" charset="0"/>
            </a:rPr>
            <a:t>Electrochemical reduction </a:t>
          </a:r>
          <a:endParaRPr lang="ru-RU" sz="2200" b="1" dirty="0">
            <a:latin typeface="Times New Roman" panose="02020603050405020304" pitchFamily="18" charset="0"/>
            <a:cs typeface="Times New Roman" panose="02020603050405020304" pitchFamily="18" charset="0"/>
          </a:endParaRPr>
        </a:p>
      </dgm:t>
    </dgm:pt>
    <dgm:pt modelId="{19C65832-1B2D-475B-B581-5FE40DEFF064}" type="parTrans" cxnId="{1037D6EB-A0C1-4529-B419-44D77105E63E}">
      <dgm:prSet/>
      <dgm:spPr/>
      <dgm:t>
        <a:bodyPr/>
        <a:lstStyle/>
        <a:p>
          <a:endParaRPr lang="ru-RU"/>
        </a:p>
      </dgm:t>
    </dgm:pt>
    <dgm:pt modelId="{878EACF8-4793-4E9F-8912-3C9405F1C165}" type="sibTrans" cxnId="{1037D6EB-A0C1-4529-B419-44D77105E63E}">
      <dgm:prSet/>
      <dgm:spPr/>
      <dgm:t>
        <a:bodyPr/>
        <a:lstStyle/>
        <a:p>
          <a:endParaRPr lang="ru-RU"/>
        </a:p>
      </dgm:t>
    </dgm:pt>
    <dgm:pt modelId="{7D6AA8EB-F9F9-4EFF-B690-2C9D212256AA}">
      <dgm:prSet phldrT="[Текст]" custT="1"/>
      <dgm:spPr/>
      <dgm:t>
        <a:bodyPr/>
        <a:lstStyle/>
        <a:p>
          <a:r>
            <a:rPr lang="en-US" sz="2000" b="1" dirty="0">
              <a:latin typeface="Times New Roman" panose="02020603050405020304" pitchFamily="18" charset="0"/>
              <a:cs typeface="Times New Roman" panose="02020603050405020304" pitchFamily="18" charset="0"/>
            </a:rPr>
            <a:t>Electrochemical reduction of FFLGN sheets or films is performed in an electrochemical cell using an aqueous buffer solution at room temperature. </a:t>
          </a:r>
          <a:endParaRPr lang="ru-RU" sz="2000" b="1" dirty="0">
            <a:latin typeface="Times New Roman" panose="02020603050405020304" pitchFamily="18" charset="0"/>
            <a:cs typeface="Times New Roman" panose="02020603050405020304" pitchFamily="18" charset="0"/>
          </a:endParaRPr>
        </a:p>
      </dgm:t>
    </dgm:pt>
    <dgm:pt modelId="{B8E93925-B4DF-49A9-B768-8A40C0B41B75}" type="parTrans" cxnId="{87180861-E2BF-457C-86B3-CC082AC82FEB}">
      <dgm:prSet/>
      <dgm:spPr/>
      <dgm:t>
        <a:bodyPr/>
        <a:lstStyle/>
        <a:p>
          <a:endParaRPr lang="ru-RU"/>
        </a:p>
      </dgm:t>
    </dgm:pt>
    <dgm:pt modelId="{558569C6-4259-4513-B930-7A983D243582}" type="sibTrans" cxnId="{87180861-E2BF-457C-86B3-CC082AC82FEB}">
      <dgm:prSet/>
      <dgm:spPr/>
      <dgm:t>
        <a:bodyPr/>
        <a:lstStyle/>
        <a:p>
          <a:endParaRPr lang="ru-RU"/>
        </a:p>
      </dgm:t>
    </dgm:pt>
    <dgm:pt modelId="{61AB482A-3F9F-4CCC-A981-09FEF5C90535}" type="pres">
      <dgm:prSet presAssocID="{C808B47F-18EC-418C-A67E-98908199C6ED}" presName="Name0" presStyleCnt="0">
        <dgm:presLayoutVars>
          <dgm:dir/>
          <dgm:animLvl val="lvl"/>
          <dgm:resizeHandles/>
        </dgm:presLayoutVars>
      </dgm:prSet>
      <dgm:spPr/>
    </dgm:pt>
    <dgm:pt modelId="{0A6B3997-EA28-4A9A-B4BC-BE688A14DA08}" type="pres">
      <dgm:prSet presAssocID="{8AF9C666-D8BE-46FC-AAD4-A57B3D01E717}" presName="linNode" presStyleCnt="0"/>
      <dgm:spPr/>
    </dgm:pt>
    <dgm:pt modelId="{B63FA423-C288-466B-9CE0-5F50069433FE}" type="pres">
      <dgm:prSet presAssocID="{8AF9C666-D8BE-46FC-AAD4-A57B3D01E717}" presName="parentShp" presStyleLbl="node1" presStyleIdx="0" presStyleCnt="4" custScaleX="59901" custScaleY="26875">
        <dgm:presLayoutVars>
          <dgm:bulletEnabled val="1"/>
        </dgm:presLayoutVars>
      </dgm:prSet>
      <dgm:spPr/>
    </dgm:pt>
    <dgm:pt modelId="{AAF23F91-D907-4C97-9684-DFD5C3DA3EFB}" type="pres">
      <dgm:prSet presAssocID="{8AF9C666-D8BE-46FC-AAD4-A57B3D01E717}" presName="childShp" presStyleLbl="bgAccFollowNode1" presStyleIdx="0" presStyleCnt="4" custScaleX="126733" custScaleY="69570" custLinFactNeighborY="-5636">
        <dgm:presLayoutVars>
          <dgm:bulletEnabled val="1"/>
        </dgm:presLayoutVars>
      </dgm:prSet>
      <dgm:spPr/>
    </dgm:pt>
    <dgm:pt modelId="{B7CF7859-D664-4994-8A40-9FD0A3344CF2}" type="pres">
      <dgm:prSet presAssocID="{A95D8002-A010-423B-9290-908E8947F3BE}" presName="spacing" presStyleCnt="0"/>
      <dgm:spPr/>
    </dgm:pt>
    <dgm:pt modelId="{CD83E57F-4BC5-44E4-8E2A-46250D45D1B7}" type="pres">
      <dgm:prSet presAssocID="{C96069F3-91AB-40EB-B6A6-C37414D46050}" presName="linNode" presStyleCnt="0"/>
      <dgm:spPr/>
    </dgm:pt>
    <dgm:pt modelId="{4DE9B1BB-4EC8-4292-A965-9C75EC4811CE}" type="pres">
      <dgm:prSet presAssocID="{C96069F3-91AB-40EB-B6A6-C37414D46050}" presName="parentShp" presStyleLbl="node1" presStyleIdx="1" presStyleCnt="4" custScaleX="59912" custScaleY="22614" custLinFactNeighborX="-1577" custLinFactNeighborY="2593">
        <dgm:presLayoutVars>
          <dgm:bulletEnabled val="1"/>
        </dgm:presLayoutVars>
      </dgm:prSet>
      <dgm:spPr/>
    </dgm:pt>
    <dgm:pt modelId="{01D6B1EA-1076-4753-9001-D4D4B1BA454D}" type="pres">
      <dgm:prSet presAssocID="{C96069F3-91AB-40EB-B6A6-C37414D46050}" presName="childShp" presStyleLbl="bgAccFollowNode1" presStyleIdx="1" presStyleCnt="4" custScaleX="106630" custScaleY="37436" custLinFactNeighborX="-814" custLinFactNeighborY="1776">
        <dgm:presLayoutVars>
          <dgm:bulletEnabled val="1"/>
        </dgm:presLayoutVars>
      </dgm:prSet>
      <dgm:spPr/>
    </dgm:pt>
    <dgm:pt modelId="{82F28B58-8741-4FD1-AD2C-D898044FD3B5}" type="pres">
      <dgm:prSet presAssocID="{1F555BA7-D1F9-483D-BAE5-B302B7C64991}" presName="spacing" presStyleCnt="0"/>
      <dgm:spPr/>
    </dgm:pt>
    <dgm:pt modelId="{9857E824-2E02-4CB7-9DAA-376CDB29F158}" type="pres">
      <dgm:prSet presAssocID="{F8FAB1B1-B885-4C78-909C-4FE653F56612}" presName="linNode" presStyleCnt="0"/>
      <dgm:spPr/>
    </dgm:pt>
    <dgm:pt modelId="{28E50DC2-ABF8-4E40-A2E3-3AFB3C75EC31}" type="pres">
      <dgm:prSet presAssocID="{F8FAB1B1-B885-4C78-909C-4FE653F56612}" presName="parentShp" presStyleLbl="node1" presStyleIdx="2" presStyleCnt="4" custScaleX="59901" custScaleY="20285">
        <dgm:presLayoutVars>
          <dgm:bulletEnabled val="1"/>
        </dgm:presLayoutVars>
      </dgm:prSet>
      <dgm:spPr/>
    </dgm:pt>
    <dgm:pt modelId="{B3AE2AAE-6ABE-4864-B93D-54797DFCC980}" type="pres">
      <dgm:prSet presAssocID="{F8FAB1B1-B885-4C78-909C-4FE653F56612}" presName="childShp" presStyleLbl="bgAccFollowNode1" presStyleIdx="2" presStyleCnt="4" custScaleX="126733" custScaleY="67090">
        <dgm:presLayoutVars>
          <dgm:bulletEnabled val="1"/>
        </dgm:presLayoutVars>
      </dgm:prSet>
      <dgm:spPr/>
    </dgm:pt>
    <dgm:pt modelId="{0FE88B00-1CB2-47DE-8C9C-82BE8A8000F1}" type="pres">
      <dgm:prSet presAssocID="{C49A9125-59F4-42AD-B8FA-94BBA7829010}" presName="spacing" presStyleCnt="0"/>
      <dgm:spPr/>
    </dgm:pt>
    <dgm:pt modelId="{FE858BFF-B8AF-4BA7-8DAE-B4481E111EB0}" type="pres">
      <dgm:prSet presAssocID="{DC8A1D55-F5FF-41DB-80AE-7D5D5328F90B}" presName="linNode" presStyleCnt="0"/>
      <dgm:spPr/>
    </dgm:pt>
    <dgm:pt modelId="{1205C305-CA5D-44F0-85D3-78E0E566C7E7}" type="pres">
      <dgm:prSet presAssocID="{DC8A1D55-F5FF-41DB-80AE-7D5D5328F90B}" presName="parentShp" presStyleLbl="node1" presStyleIdx="3" presStyleCnt="4" custScaleX="59912" custScaleY="22614" custLinFactNeighborX="-1577" custLinFactNeighborY="-1492">
        <dgm:presLayoutVars>
          <dgm:bulletEnabled val="1"/>
        </dgm:presLayoutVars>
      </dgm:prSet>
      <dgm:spPr/>
    </dgm:pt>
    <dgm:pt modelId="{7E924DCB-8926-45CC-BEFC-BE54D1487E80}" type="pres">
      <dgm:prSet presAssocID="{DC8A1D55-F5FF-41DB-80AE-7D5D5328F90B}" presName="childShp" presStyleLbl="bgAccFollowNode1" presStyleIdx="3" presStyleCnt="4" custScaleX="121367" custScaleY="33542" custLinFactNeighborX="-1628" custLinFactNeighborY="56">
        <dgm:presLayoutVars>
          <dgm:bulletEnabled val="1"/>
        </dgm:presLayoutVars>
      </dgm:prSet>
      <dgm:spPr/>
    </dgm:pt>
  </dgm:ptLst>
  <dgm:cxnLst>
    <dgm:cxn modelId="{8C73D53F-F27E-4AA0-BD89-8B5BB5C21BEF}" type="presOf" srcId="{DC8A1D55-F5FF-41DB-80AE-7D5D5328F90B}" destId="{1205C305-CA5D-44F0-85D3-78E0E566C7E7}" srcOrd="0" destOrd="0" presId="urn:microsoft.com/office/officeart/2005/8/layout/vList6"/>
    <dgm:cxn modelId="{87180861-E2BF-457C-86B3-CC082AC82FEB}" srcId="{DC8A1D55-F5FF-41DB-80AE-7D5D5328F90B}" destId="{7D6AA8EB-F9F9-4EFF-B690-2C9D212256AA}" srcOrd="0" destOrd="0" parTransId="{B8E93925-B4DF-49A9-B768-8A40C0B41B75}" sibTransId="{558569C6-4259-4513-B930-7A983D243582}"/>
    <dgm:cxn modelId="{08D86A63-5ACB-457E-AE15-2EE051AC6AA6}" type="presOf" srcId="{F890CA8B-54D2-42EB-8F3A-075229595677}" destId="{B3AE2AAE-6ABE-4864-B93D-54797DFCC980}" srcOrd="0" destOrd="1" presId="urn:microsoft.com/office/officeart/2005/8/layout/vList6"/>
    <dgm:cxn modelId="{3D0D9E64-F95C-4510-85D5-2FD66C3E2B52}" type="presOf" srcId="{C96069F3-91AB-40EB-B6A6-C37414D46050}" destId="{4DE9B1BB-4EC8-4292-A965-9C75EC4811CE}" srcOrd="0" destOrd="0" presId="urn:microsoft.com/office/officeart/2005/8/layout/vList6"/>
    <dgm:cxn modelId="{D8A86A46-2086-4BF9-B23D-B0E1517F6786}" srcId="{8AF9C666-D8BE-46FC-AAD4-A57B3D01E717}" destId="{2C52E2C2-D2BD-4ECF-B23C-934A9BF475E3}" srcOrd="0" destOrd="0" parTransId="{0DB6A4A6-5A0B-4F05-92EA-80279EA8FDAE}" sibTransId="{FDB63EEA-17D5-4D17-AB0F-6D95BCD42D75}"/>
    <dgm:cxn modelId="{E3C7B774-164E-4327-BCB6-5F0099604728}" type="presOf" srcId="{6D3E6CF3-C961-409C-8924-EDB1A548D32E}" destId="{B3AE2AAE-6ABE-4864-B93D-54797DFCC980}" srcOrd="0" destOrd="0" presId="urn:microsoft.com/office/officeart/2005/8/layout/vList6"/>
    <dgm:cxn modelId="{CAFFA675-D4BB-4611-8014-82ABE42D0362}" type="presOf" srcId="{C808B47F-18EC-418C-A67E-98908199C6ED}" destId="{61AB482A-3F9F-4CCC-A981-09FEF5C90535}" srcOrd="0" destOrd="0" presId="urn:microsoft.com/office/officeart/2005/8/layout/vList6"/>
    <dgm:cxn modelId="{19B62B7C-36F7-4D44-91B9-7DA72B3E4080}" srcId="{C808B47F-18EC-418C-A67E-98908199C6ED}" destId="{C96069F3-91AB-40EB-B6A6-C37414D46050}" srcOrd="1" destOrd="0" parTransId="{2878A9FB-7731-44E5-B65F-AF8CD02CA263}" sibTransId="{1F555BA7-D1F9-483D-BAE5-B302B7C64991}"/>
    <dgm:cxn modelId="{B6056B88-6BFE-4E46-9E63-C9CCFD79333B}" type="presOf" srcId="{F8FAB1B1-B885-4C78-909C-4FE653F56612}" destId="{28E50DC2-ABF8-4E40-A2E3-3AFB3C75EC31}" srcOrd="0" destOrd="0" presId="urn:microsoft.com/office/officeart/2005/8/layout/vList6"/>
    <dgm:cxn modelId="{0B22DA89-C592-4E21-B860-4857F344359E}" type="presOf" srcId="{8AF9C666-D8BE-46FC-AAD4-A57B3D01E717}" destId="{B63FA423-C288-466B-9CE0-5F50069433FE}" srcOrd="0" destOrd="0" presId="urn:microsoft.com/office/officeart/2005/8/layout/vList6"/>
    <dgm:cxn modelId="{44A48D8C-F3BA-43AA-9C57-AEE8CA2823BF}" srcId="{8AF9C666-D8BE-46FC-AAD4-A57B3D01E717}" destId="{BDBFF5B2-4430-4532-8E65-F84C658B8B86}" srcOrd="1" destOrd="0" parTransId="{FF06CEA5-0721-4E82-88BF-4D3AC4F7CBAB}" sibTransId="{3B9F8022-490E-4EF8-B00A-0C5A767A9956}"/>
    <dgm:cxn modelId="{C3644195-AED2-4282-B0FB-4F933C2A86A3}" srcId="{C808B47F-18EC-418C-A67E-98908199C6ED}" destId="{8AF9C666-D8BE-46FC-AAD4-A57B3D01E717}" srcOrd="0" destOrd="0" parTransId="{0EE0E32A-4D6E-48C3-BEA8-546C893386F6}" sibTransId="{A95D8002-A010-423B-9290-908E8947F3BE}"/>
    <dgm:cxn modelId="{E7132998-CFE0-4733-B8C0-E586381178E1}" srcId="{F8FAB1B1-B885-4C78-909C-4FE653F56612}" destId="{F890CA8B-54D2-42EB-8F3A-075229595677}" srcOrd="1" destOrd="0" parTransId="{02BB09C2-4FCA-472D-8FBB-2BD16FAE5BA3}" sibTransId="{450F74B8-1163-4D0B-8DAA-2AEFB3D30CEF}"/>
    <dgm:cxn modelId="{1D54CC9E-B789-4515-907F-E40DE8A88A02}" type="presOf" srcId="{2C52E2C2-D2BD-4ECF-B23C-934A9BF475E3}" destId="{AAF23F91-D907-4C97-9684-DFD5C3DA3EFB}" srcOrd="0" destOrd="0" presId="urn:microsoft.com/office/officeart/2005/8/layout/vList6"/>
    <dgm:cxn modelId="{C95363C0-03E2-4DD9-952A-E5EF606C3584}" type="presOf" srcId="{BDBFF5B2-4430-4532-8E65-F84C658B8B86}" destId="{AAF23F91-D907-4C97-9684-DFD5C3DA3EFB}" srcOrd="0" destOrd="1" presId="urn:microsoft.com/office/officeart/2005/8/layout/vList6"/>
    <dgm:cxn modelId="{13A45DC7-2114-492A-A200-D8C2B518E7F7}" type="presOf" srcId="{A15CD33A-2DBE-4925-B58E-2C282AEC643E}" destId="{01D6B1EA-1076-4753-9001-D4D4B1BA454D}" srcOrd="0" destOrd="0" presId="urn:microsoft.com/office/officeart/2005/8/layout/vList6"/>
    <dgm:cxn modelId="{86ECB2D5-AA3A-4F8B-8425-04BBDF62FB38}" srcId="{C808B47F-18EC-418C-A67E-98908199C6ED}" destId="{F8FAB1B1-B885-4C78-909C-4FE653F56612}" srcOrd="2" destOrd="0" parTransId="{DD1C434B-18FB-43B9-9E62-7ED368DB73E2}" sibTransId="{C49A9125-59F4-42AD-B8FA-94BBA7829010}"/>
    <dgm:cxn modelId="{983C38E8-5EE2-49C2-9182-FB63BD19CE84}" srcId="{F8FAB1B1-B885-4C78-909C-4FE653F56612}" destId="{6D3E6CF3-C961-409C-8924-EDB1A548D32E}" srcOrd="0" destOrd="0" parTransId="{625CEBC7-8657-4779-9BAE-9D6C6AA92BB1}" sibTransId="{1CF17388-805D-4BAE-9A84-DBB77B1CD0F6}"/>
    <dgm:cxn modelId="{1037D6EB-A0C1-4529-B419-44D77105E63E}" srcId="{C808B47F-18EC-418C-A67E-98908199C6ED}" destId="{DC8A1D55-F5FF-41DB-80AE-7D5D5328F90B}" srcOrd="3" destOrd="0" parTransId="{19C65832-1B2D-475B-B581-5FE40DEFF064}" sibTransId="{878EACF8-4793-4E9F-8912-3C9405F1C165}"/>
    <dgm:cxn modelId="{4FC441FD-9DE2-4CB4-9FAD-DA9049B55911}" srcId="{C96069F3-91AB-40EB-B6A6-C37414D46050}" destId="{A15CD33A-2DBE-4925-B58E-2C282AEC643E}" srcOrd="0" destOrd="0" parTransId="{190274C5-6620-45D1-90E6-3127E55122D8}" sibTransId="{19447CF9-06A8-46AE-9F65-77FCFA1141B7}"/>
    <dgm:cxn modelId="{7F59BAFF-F9A5-4A17-9C6C-36552651DB4A}" type="presOf" srcId="{7D6AA8EB-F9F9-4EFF-B690-2C9D212256AA}" destId="{7E924DCB-8926-45CC-BEFC-BE54D1487E80}" srcOrd="0" destOrd="0" presId="urn:microsoft.com/office/officeart/2005/8/layout/vList6"/>
    <dgm:cxn modelId="{7E4D3C5B-5AAE-4A88-A0DA-48B8E9335D9C}" type="presParOf" srcId="{61AB482A-3F9F-4CCC-A981-09FEF5C90535}" destId="{0A6B3997-EA28-4A9A-B4BC-BE688A14DA08}" srcOrd="0" destOrd="0" presId="urn:microsoft.com/office/officeart/2005/8/layout/vList6"/>
    <dgm:cxn modelId="{356BF9BA-4DBE-45C0-B687-135C2FF187D8}" type="presParOf" srcId="{0A6B3997-EA28-4A9A-B4BC-BE688A14DA08}" destId="{B63FA423-C288-466B-9CE0-5F50069433FE}" srcOrd="0" destOrd="0" presId="urn:microsoft.com/office/officeart/2005/8/layout/vList6"/>
    <dgm:cxn modelId="{F911E4D9-E456-41BD-9ADE-9ACFA0C16D99}" type="presParOf" srcId="{0A6B3997-EA28-4A9A-B4BC-BE688A14DA08}" destId="{AAF23F91-D907-4C97-9684-DFD5C3DA3EFB}" srcOrd="1" destOrd="0" presId="urn:microsoft.com/office/officeart/2005/8/layout/vList6"/>
    <dgm:cxn modelId="{79F9F3DC-B7D1-46DC-94B9-ADC972995BBF}" type="presParOf" srcId="{61AB482A-3F9F-4CCC-A981-09FEF5C90535}" destId="{B7CF7859-D664-4994-8A40-9FD0A3344CF2}" srcOrd="1" destOrd="0" presId="urn:microsoft.com/office/officeart/2005/8/layout/vList6"/>
    <dgm:cxn modelId="{A150135D-04DA-434F-8397-D766B7859C8C}" type="presParOf" srcId="{61AB482A-3F9F-4CCC-A981-09FEF5C90535}" destId="{CD83E57F-4BC5-44E4-8E2A-46250D45D1B7}" srcOrd="2" destOrd="0" presId="urn:microsoft.com/office/officeart/2005/8/layout/vList6"/>
    <dgm:cxn modelId="{1B33406C-9285-4405-8DC4-39F010D75BD4}" type="presParOf" srcId="{CD83E57F-4BC5-44E4-8E2A-46250D45D1B7}" destId="{4DE9B1BB-4EC8-4292-A965-9C75EC4811CE}" srcOrd="0" destOrd="0" presId="urn:microsoft.com/office/officeart/2005/8/layout/vList6"/>
    <dgm:cxn modelId="{C8EC5A97-113E-4FA9-A30F-DD5FF07C1123}" type="presParOf" srcId="{CD83E57F-4BC5-44E4-8E2A-46250D45D1B7}" destId="{01D6B1EA-1076-4753-9001-D4D4B1BA454D}" srcOrd="1" destOrd="0" presId="urn:microsoft.com/office/officeart/2005/8/layout/vList6"/>
    <dgm:cxn modelId="{EA1756A0-B529-46FD-8735-1B1DBABB7641}" type="presParOf" srcId="{61AB482A-3F9F-4CCC-A981-09FEF5C90535}" destId="{82F28B58-8741-4FD1-AD2C-D898044FD3B5}" srcOrd="3" destOrd="0" presId="urn:microsoft.com/office/officeart/2005/8/layout/vList6"/>
    <dgm:cxn modelId="{583D30ED-84FE-459D-B71F-C8B99368871B}" type="presParOf" srcId="{61AB482A-3F9F-4CCC-A981-09FEF5C90535}" destId="{9857E824-2E02-4CB7-9DAA-376CDB29F158}" srcOrd="4" destOrd="0" presId="urn:microsoft.com/office/officeart/2005/8/layout/vList6"/>
    <dgm:cxn modelId="{22F44F93-BCBB-4951-83FB-1B31530C4F22}" type="presParOf" srcId="{9857E824-2E02-4CB7-9DAA-376CDB29F158}" destId="{28E50DC2-ABF8-4E40-A2E3-3AFB3C75EC31}" srcOrd="0" destOrd="0" presId="urn:microsoft.com/office/officeart/2005/8/layout/vList6"/>
    <dgm:cxn modelId="{BCC4F43A-8ADF-490A-9E24-126F661BC855}" type="presParOf" srcId="{9857E824-2E02-4CB7-9DAA-376CDB29F158}" destId="{B3AE2AAE-6ABE-4864-B93D-54797DFCC980}" srcOrd="1" destOrd="0" presId="urn:microsoft.com/office/officeart/2005/8/layout/vList6"/>
    <dgm:cxn modelId="{84583CFD-4AC6-4A8C-A09D-35CDCFCB2B0C}" type="presParOf" srcId="{61AB482A-3F9F-4CCC-A981-09FEF5C90535}" destId="{0FE88B00-1CB2-47DE-8C9C-82BE8A8000F1}" srcOrd="5" destOrd="0" presId="urn:microsoft.com/office/officeart/2005/8/layout/vList6"/>
    <dgm:cxn modelId="{35D8D7FF-2AE5-4E27-8DEE-84FA3EF07150}" type="presParOf" srcId="{61AB482A-3F9F-4CCC-A981-09FEF5C90535}" destId="{FE858BFF-B8AF-4BA7-8DAE-B4481E111EB0}" srcOrd="6" destOrd="0" presId="urn:microsoft.com/office/officeart/2005/8/layout/vList6"/>
    <dgm:cxn modelId="{8A6E7C5E-9B1A-4014-8009-0970EF0DD76E}" type="presParOf" srcId="{FE858BFF-B8AF-4BA7-8DAE-B4481E111EB0}" destId="{1205C305-CA5D-44F0-85D3-78E0E566C7E7}" srcOrd="0" destOrd="0" presId="urn:microsoft.com/office/officeart/2005/8/layout/vList6"/>
    <dgm:cxn modelId="{BF2366A9-DFD5-41D0-9DF9-85713E817FD0}" type="presParOf" srcId="{FE858BFF-B8AF-4BA7-8DAE-B4481E111EB0}" destId="{7E924DCB-8926-45CC-BEFC-BE54D1487E8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570278-7FCA-4A15-8B0C-D56D09BF7B2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82B5E543-3777-4796-81FF-4C12E1D7E5D1}">
      <dgm:prSet phldrT="[Текст]" custT="1"/>
      <dgm:spPr/>
      <dgm:t>
        <a:bodyPr/>
        <a:lstStyle/>
        <a:p>
          <a:r>
            <a:rPr lang="ru-RU" sz="1400" b="1" dirty="0">
              <a:latin typeface="Times New Roman" panose="02020603050405020304" pitchFamily="18" charset="0"/>
              <a:cs typeface="Times New Roman" panose="02020603050405020304" pitchFamily="18" charset="0"/>
            </a:rPr>
            <a:t>140-180 </a:t>
          </a:r>
          <a:r>
            <a:rPr lang="en-US" sz="1400" b="1" dirty="0">
              <a:latin typeface="Times New Roman" panose="02020603050405020304" pitchFamily="18" charset="0"/>
              <a:cs typeface="Times New Roman" panose="02020603050405020304" pitchFamily="18" charset="0"/>
            </a:rPr>
            <a:t>°C</a:t>
          </a:r>
          <a:endParaRPr lang="ru-RU" sz="1400" b="1" dirty="0">
            <a:latin typeface="Times New Roman" panose="02020603050405020304" pitchFamily="18" charset="0"/>
            <a:cs typeface="Times New Roman" panose="02020603050405020304" pitchFamily="18" charset="0"/>
          </a:endParaRPr>
        </a:p>
      </dgm:t>
    </dgm:pt>
    <dgm:pt modelId="{DD5FB74B-54F6-4A9B-84BD-C82FA9EC1295}" type="parTrans" cxnId="{ADCB75B7-871D-4C0B-B1F7-308CC5F58571}">
      <dgm:prSet/>
      <dgm:spPr/>
      <dgm:t>
        <a:bodyPr/>
        <a:lstStyle/>
        <a:p>
          <a:endParaRPr lang="ru-RU"/>
        </a:p>
      </dgm:t>
    </dgm:pt>
    <dgm:pt modelId="{6BD9126B-F8C7-45BD-936F-5686B68ADA84}" type="sibTrans" cxnId="{ADCB75B7-871D-4C0B-B1F7-308CC5F58571}">
      <dgm:prSet/>
      <dgm:spPr/>
      <dgm:t>
        <a:bodyPr/>
        <a:lstStyle/>
        <a:p>
          <a:endParaRPr lang="ru-RU"/>
        </a:p>
      </dgm:t>
    </dgm:pt>
    <dgm:pt modelId="{F11A1C06-D142-4692-866A-EDF8E48404C5}">
      <dgm:prSet phldrT="[Текст]" custT="1"/>
      <dgm:spPr/>
      <dgm:t>
        <a:bodyPr/>
        <a:lstStyle/>
        <a:p>
          <a:r>
            <a:rPr lang="en-US" sz="2200" dirty="0">
              <a:latin typeface="Times New Roman" panose="02020603050405020304" pitchFamily="18" charset="0"/>
              <a:cs typeface="Times New Roman" panose="02020603050405020304" pitchFamily="18" charset="0"/>
            </a:rPr>
            <a:t>At a temperature of 130 °C, due to the mild evaporation of intercalated Н2О molecules, a continuous intensive compression of GO crystals occurs. In the range of 140-180 °C, due to the rapid evaporation of intercalated Н2О molecules, GO crystals are partially exfoliated.</a:t>
          </a:r>
          <a:endParaRPr lang="ru-RU" sz="2200" b="1" dirty="0">
            <a:latin typeface="Times New Roman" panose="02020603050405020304" pitchFamily="18" charset="0"/>
            <a:cs typeface="Times New Roman" panose="02020603050405020304" pitchFamily="18" charset="0"/>
          </a:endParaRPr>
        </a:p>
      </dgm:t>
    </dgm:pt>
    <dgm:pt modelId="{E02B341A-37BD-41B2-A314-385CFCE5273F}" type="parTrans" cxnId="{D13F5249-84EC-444F-8CF3-CEDC61DD6B38}">
      <dgm:prSet/>
      <dgm:spPr/>
      <dgm:t>
        <a:bodyPr/>
        <a:lstStyle/>
        <a:p>
          <a:endParaRPr lang="ru-RU"/>
        </a:p>
      </dgm:t>
    </dgm:pt>
    <dgm:pt modelId="{C74EF8E1-36A9-426B-A6DC-08E53F159C59}" type="sibTrans" cxnId="{D13F5249-84EC-444F-8CF3-CEDC61DD6B38}">
      <dgm:prSet/>
      <dgm:spPr/>
      <dgm:t>
        <a:bodyPr/>
        <a:lstStyle/>
        <a:p>
          <a:endParaRPr lang="ru-RU"/>
        </a:p>
      </dgm:t>
    </dgm:pt>
    <dgm:pt modelId="{DA7AF20E-FD20-409B-BD6B-57D16CEB0808}">
      <dgm:prSet phldrT="[Текст]" custT="1"/>
      <dgm:spPr/>
      <dgm:t>
        <a:bodyPr/>
        <a:lstStyle/>
        <a:p>
          <a:r>
            <a:rPr lang="en-US" sz="1400" b="1" dirty="0">
              <a:latin typeface="Times New Roman" panose="02020603050405020304" pitchFamily="18" charset="0"/>
              <a:cs typeface="Times New Roman" panose="02020603050405020304" pitchFamily="18" charset="0"/>
            </a:rPr>
            <a:t>180-600 °C</a:t>
          </a:r>
          <a:endParaRPr lang="ru-RU" sz="1400" b="1" dirty="0">
            <a:latin typeface="Times New Roman" panose="02020603050405020304" pitchFamily="18" charset="0"/>
            <a:cs typeface="Times New Roman" panose="02020603050405020304" pitchFamily="18" charset="0"/>
          </a:endParaRPr>
        </a:p>
      </dgm:t>
    </dgm:pt>
    <dgm:pt modelId="{5305BE1C-4825-4FC3-8FBF-7E125E4D0AE2}" type="parTrans" cxnId="{4A778C65-8DDE-4E1B-893C-61D8D470D9CE}">
      <dgm:prSet/>
      <dgm:spPr/>
      <dgm:t>
        <a:bodyPr/>
        <a:lstStyle/>
        <a:p>
          <a:endParaRPr lang="ru-RU"/>
        </a:p>
      </dgm:t>
    </dgm:pt>
    <dgm:pt modelId="{5F9FD029-10A5-4966-AF4D-33EAD7BFAE90}" type="sibTrans" cxnId="{4A778C65-8DDE-4E1B-893C-61D8D470D9CE}">
      <dgm:prSet/>
      <dgm:spPr/>
      <dgm:t>
        <a:bodyPr/>
        <a:lstStyle/>
        <a:p>
          <a:endParaRPr lang="ru-RU"/>
        </a:p>
      </dgm:t>
    </dgm:pt>
    <dgm:pt modelId="{FF204040-FD52-4DF1-8483-26E36B3AC8FE}">
      <dgm:prSet phldrT="[Текст]" custT="1"/>
      <dgm:spPr/>
      <dgm:t>
        <a:bodyPr/>
        <a:lstStyle/>
        <a:p>
          <a:r>
            <a:rPr lang="en-US" sz="1400" b="1" dirty="0">
              <a:latin typeface="Times New Roman" panose="02020603050405020304" pitchFamily="18" charset="0"/>
              <a:cs typeface="Times New Roman" panose="02020603050405020304" pitchFamily="18" charset="0"/>
            </a:rPr>
            <a:t>600-800 °C</a:t>
          </a:r>
          <a:endParaRPr lang="ru-RU" sz="1400" b="1" dirty="0">
            <a:latin typeface="Times New Roman" panose="02020603050405020304" pitchFamily="18" charset="0"/>
            <a:cs typeface="Times New Roman" panose="02020603050405020304" pitchFamily="18" charset="0"/>
          </a:endParaRPr>
        </a:p>
      </dgm:t>
    </dgm:pt>
    <dgm:pt modelId="{B88F6F9A-949B-4755-A981-659EFDF72A3C}" type="parTrans" cxnId="{16E0C6D9-1FBE-4ECE-9CB7-9B45879CEEDD}">
      <dgm:prSet/>
      <dgm:spPr/>
      <dgm:t>
        <a:bodyPr/>
        <a:lstStyle/>
        <a:p>
          <a:endParaRPr lang="ru-RU"/>
        </a:p>
      </dgm:t>
    </dgm:pt>
    <dgm:pt modelId="{A8F84F11-BBDF-4CCF-B885-547A9E773611}" type="sibTrans" cxnId="{16E0C6D9-1FBE-4ECE-9CB7-9B45879CEEDD}">
      <dgm:prSet/>
      <dgm:spPr/>
      <dgm:t>
        <a:bodyPr/>
        <a:lstStyle/>
        <a:p>
          <a:endParaRPr lang="ru-RU"/>
        </a:p>
      </dgm:t>
    </dgm:pt>
    <dgm:pt modelId="{176E728D-C16C-4ABF-A877-4261226D4CAF}">
      <dgm:prSet phldrT="[Текст]" custT="1"/>
      <dgm:spPr/>
      <dgm:t>
        <a:bodyPr/>
        <a:lstStyle/>
        <a:p>
          <a:r>
            <a:rPr lang="en-US" sz="2200" dirty="0">
              <a:latin typeface="Times New Roman" panose="02020603050405020304" pitchFamily="18" charset="0"/>
              <a:cs typeface="Times New Roman" panose="02020603050405020304" pitchFamily="18" charset="0"/>
            </a:rPr>
            <a:t>Within 600-800 °C, the residual carboxyl and partially hydroxyl groups are removed as gases. </a:t>
          </a:r>
          <a:endParaRPr lang="ru-RU" sz="2200" b="1" dirty="0">
            <a:latin typeface="Times New Roman" panose="02020603050405020304" pitchFamily="18" charset="0"/>
            <a:cs typeface="Times New Roman" panose="02020603050405020304" pitchFamily="18" charset="0"/>
          </a:endParaRPr>
        </a:p>
      </dgm:t>
    </dgm:pt>
    <dgm:pt modelId="{0DBEA3D5-A5C1-4871-96E5-11AD98274D1B}" type="parTrans" cxnId="{DDD7B4FD-06C8-4ED1-8094-8EBDA98A7ADC}">
      <dgm:prSet/>
      <dgm:spPr/>
      <dgm:t>
        <a:bodyPr/>
        <a:lstStyle/>
        <a:p>
          <a:endParaRPr lang="ru-RU"/>
        </a:p>
      </dgm:t>
    </dgm:pt>
    <dgm:pt modelId="{BE36AE2E-230E-4A7B-B904-9B9E3ED0EBCE}" type="sibTrans" cxnId="{DDD7B4FD-06C8-4ED1-8094-8EBDA98A7ADC}">
      <dgm:prSet/>
      <dgm:spPr/>
      <dgm:t>
        <a:bodyPr/>
        <a:lstStyle/>
        <a:p>
          <a:endParaRPr lang="ru-RU"/>
        </a:p>
      </dgm:t>
    </dgm:pt>
    <dgm:pt modelId="{DF424988-8568-420B-A852-A8B00670EE04}">
      <dgm:prSet phldrT="[Текст]" custT="1"/>
      <dgm:spPr/>
      <dgm:t>
        <a:bodyPr/>
        <a:lstStyle/>
        <a:p>
          <a:r>
            <a:rPr lang="en-US" sz="2200" dirty="0">
              <a:latin typeface="Times New Roman" panose="02020603050405020304" pitchFamily="18" charset="0"/>
              <a:cs typeface="Times New Roman" panose="02020603050405020304" pitchFamily="18" charset="0"/>
            </a:rPr>
            <a:t>In the range of 180-600 °C, the intermediate layers for all types of graphene and GO are contracted with the removal of the basic carboxyl groups</a:t>
          </a:r>
          <a:endParaRPr lang="ru-RU" sz="2200" b="1" dirty="0">
            <a:latin typeface="Times New Roman" panose="02020603050405020304" pitchFamily="18" charset="0"/>
            <a:cs typeface="Times New Roman" panose="02020603050405020304" pitchFamily="18" charset="0"/>
          </a:endParaRPr>
        </a:p>
      </dgm:t>
    </dgm:pt>
    <dgm:pt modelId="{8BDE9D6B-091E-4DEE-9C03-1E779C58192D}" type="sibTrans" cxnId="{5EB926F7-5A52-431D-9433-16953819718C}">
      <dgm:prSet/>
      <dgm:spPr/>
      <dgm:t>
        <a:bodyPr/>
        <a:lstStyle/>
        <a:p>
          <a:endParaRPr lang="ru-RU"/>
        </a:p>
      </dgm:t>
    </dgm:pt>
    <dgm:pt modelId="{DBF9F012-D600-469E-A889-99C9B426FB32}" type="parTrans" cxnId="{5EB926F7-5A52-431D-9433-16953819718C}">
      <dgm:prSet/>
      <dgm:spPr/>
      <dgm:t>
        <a:bodyPr/>
        <a:lstStyle/>
        <a:p>
          <a:endParaRPr lang="ru-RU"/>
        </a:p>
      </dgm:t>
    </dgm:pt>
    <dgm:pt modelId="{C61CB530-96E9-4200-9EAA-7EF88AED031A}">
      <dgm:prSet phldrT="[Текст]" custT="1"/>
      <dgm:spPr/>
      <dgm:t>
        <a:bodyPr/>
        <a:lstStyle/>
        <a:p>
          <a:r>
            <a:rPr lang="en-US" sz="1400" b="1" dirty="0">
              <a:latin typeface="Times New Roman" panose="02020603050405020304" pitchFamily="18" charset="0"/>
              <a:cs typeface="Times New Roman" panose="02020603050405020304" pitchFamily="18" charset="0"/>
            </a:rPr>
            <a:t>800-1000 °C</a:t>
          </a:r>
          <a:endParaRPr lang="ru-RU" sz="1400" b="1" dirty="0">
            <a:latin typeface="Times New Roman" panose="02020603050405020304" pitchFamily="18" charset="0"/>
            <a:cs typeface="Times New Roman" panose="02020603050405020304" pitchFamily="18" charset="0"/>
          </a:endParaRPr>
        </a:p>
      </dgm:t>
    </dgm:pt>
    <dgm:pt modelId="{E17C18B6-364E-40CF-A80D-5637839B785B}" type="parTrans" cxnId="{A141311E-EC36-45E1-8ED5-0E5146B032A2}">
      <dgm:prSet/>
      <dgm:spPr/>
      <dgm:t>
        <a:bodyPr/>
        <a:lstStyle/>
        <a:p>
          <a:endParaRPr lang="ru-RU"/>
        </a:p>
      </dgm:t>
    </dgm:pt>
    <dgm:pt modelId="{A99D3FA3-EADA-42CB-A186-EB673370852F}" type="sibTrans" cxnId="{A141311E-EC36-45E1-8ED5-0E5146B032A2}">
      <dgm:prSet/>
      <dgm:spPr/>
      <dgm:t>
        <a:bodyPr/>
        <a:lstStyle/>
        <a:p>
          <a:endParaRPr lang="ru-RU"/>
        </a:p>
      </dgm:t>
    </dgm:pt>
    <dgm:pt modelId="{2091EC36-14C8-44A9-A14C-F66229009BA3}">
      <dgm:prSet phldrT="[Текст]"/>
      <dgm:spPr/>
      <dgm:t>
        <a:bodyPr/>
        <a:lstStyle/>
        <a:p>
          <a:r>
            <a:rPr lang="en-US" dirty="0">
              <a:latin typeface="Times New Roman" panose="02020603050405020304" pitchFamily="18" charset="0"/>
              <a:cs typeface="Times New Roman" panose="02020603050405020304" pitchFamily="18" charset="0"/>
            </a:rPr>
            <a:t>Within the range, of 800-1000 °C, residual hydroxyl and partially epoxy groups are removed</a:t>
          </a:r>
          <a:endParaRPr lang="ru-RU" b="1" dirty="0">
            <a:latin typeface="Times New Roman" panose="02020603050405020304" pitchFamily="18" charset="0"/>
            <a:cs typeface="Times New Roman" panose="02020603050405020304" pitchFamily="18" charset="0"/>
          </a:endParaRPr>
        </a:p>
      </dgm:t>
    </dgm:pt>
    <dgm:pt modelId="{5103BA2B-F106-4BA4-9239-D064BCB97542}" type="parTrans" cxnId="{AB76908E-A4ED-4E90-9AF6-74DDE8215D4B}">
      <dgm:prSet/>
      <dgm:spPr/>
      <dgm:t>
        <a:bodyPr/>
        <a:lstStyle/>
        <a:p>
          <a:endParaRPr lang="ru-RU"/>
        </a:p>
      </dgm:t>
    </dgm:pt>
    <dgm:pt modelId="{54FFDC7C-072B-4C96-8B1A-9555566AB05A}" type="sibTrans" cxnId="{AB76908E-A4ED-4E90-9AF6-74DDE8215D4B}">
      <dgm:prSet/>
      <dgm:spPr/>
      <dgm:t>
        <a:bodyPr/>
        <a:lstStyle/>
        <a:p>
          <a:endParaRPr lang="ru-RU"/>
        </a:p>
      </dgm:t>
    </dgm:pt>
    <dgm:pt modelId="{6AAB0149-D98F-4F91-B878-99995290014B}">
      <dgm:prSet phldrT="[Текст]" custT="1"/>
      <dgm:spPr/>
      <dgm:t>
        <a:bodyPr/>
        <a:lstStyle/>
        <a:p>
          <a:r>
            <a:rPr lang="en-US" sz="1400" b="1" dirty="0">
              <a:latin typeface="Times New Roman" panose="02020603050405020304" pitchFamily="18" charset="0"/>
              <a:cs typeface="Times New Roman" panose="02020603050405020304" pitchFamily="18" charset="0"/>
            </a:rPr>
            <a:t>1000-2000 °C</a:t>
          </a:r>
          <a:endParaRPr lang="ru-RU" sz="1400" b="1" dirty="0">
            <a:latin typeface="Times New Roman" panose="02020603050405020304" pitchFamily="18" charset="0"/>
            <a:cs typeface="Times New Roman" panose="02020603050405020304" pitchFamily="18" charset="0"/>
          </a:endParaRPr>
        </a:p>
      </dgm:t>
    </dgm:pt>
    <dgm:pt modelId="{329ED0C4-F98C-4517-B59D-A38960E6F6F8}" type="parTrans" cxnId="{934FB763-340C-42FE-AEDA-F30CC91D64D8}">
      <dgm:prSet/>
      <dgm:spPr/>
      <dgm:t>
        <a:bodyPr/>
        <a:lstStyle/>
        <a:p>
          <a:endParaRPr lang="ru-RU"/>
        </a:p>
      </dgm:t>
    </dgm:pt>
    <dgm:pt modelId="{82881ADF-D500-4FD0-985B-526A071294DB}" type="sibTrans" cxnId="{934FB763-340C-42FE-AEDA-F30CC91D64D8}">
      <dgm:prSet/>
      <dgm:spPr/>
      <dgm:t>
        <a:bodyPr/>
        <a:lstStyle/>
        <a:p>
          <a:endParaRPr lang="ru-RU"/>
        </a:p>
      </dgm:t>
    </dgm:pt>
    <dgm:pt modelId="{16B44E14-C679-453B-8700-070036724DBD}">
      <dgm:prSet phldrT="[Текст]"/>
      <dgm:spPr/>
      <dgm:t>
        <a:bodyPr/>
        <a:lstStyle/>
        <a:p>
          <a:r>
            <a:rPr lang="en-US" dirty="0">
              <a:latin typeface="Times New Roman" panose="02020603050405020304" pitchFamily="18" charset="0"/>
              <a:cs typeface="Times New Roman" panose="02020603050405020304" pitchFamily="18" charset="0"/>
            </a:rPr>
            <a:t>In the range, of 1000-2000 °C, a decrease in the number of defects is observed</a:t>
          </a:r>
          <a:endParaRPr lang="ru-RU" b="1" dirty="0">
            <a:latin typeface="Times New Roman" panose="02020603050405020304" pitchFamily="18" charset="0"/>
            <a:cs typeface="Times New Roman" panose="02020603050405020304" pitchFamily="18" charset="0"/>
          </a:endParaRPr>
        </a:p>
      </dgm:t>
    </dgm:pt>
    <dgm:pt modelId="{18C1A42A-42D1-4F81-A390-9C3DC95646CE}" type="parTrans" cxnId="{A1617EEC-BEC1-4232-931E-D641CAC74FB9}">
      <dgm:prSet/>
      <dgm:spPr/>
      <dgm:t>
        <a:bodyPr/>
        <a:lstStyle/>
        <a:p>
          <a:endParaRPr lang="ru-RU"/>
        </a:p>
      </dgm:t>
    </dgm:pt>
    <dgm:pt modelId="{995B253F-2EBD-468E-9F6B-E882E626EAD8}" type="sibTrans" cxnId="{A1617EEC-BEC1-4232-931E-D641CAC74FB9}">
      <dgm:prSet/>
      <dgm:spPr/>
      <dgm:t>
        <a:bodyPr/>
        <a:lstStyle/>
        <a:p>
          <a:endParaRPr lang="ru-RU"/>
        </a:p>
      </dgm:t>
    </dgm:pt>
    <dgm:pt modelId="{D69A371D-DE6C-42E3-9DF8-2AC616ECD1E3}" type="pres">
      <dgm:prSet presAssocID="{C3570278-7FCA-4A15-8B0C-D56D09BF7B2E}" presName="linearFlow" presStyleCnt="0">
        <dgm:presLayoutVars>
          <dgm:dir/>
          <dgm:animLvl val="lvl"/>
          <dgm:resizeHandles val="exact"/>
        </dgm:presLayoutVars>
      </dgm:prSet>
      <dgm:spPr/>
    </dgm:pt>
    <dgm:pt modelId="{CC5B65C7-323E-44D2-A34E-94968BEFC74B}" type="pres">
      <dgm:prSet presAssocID="{82B5E543-3777-4796-81FF-4C12E1D7E5D1}" presName="composite" presStyleCnt="0"/>
      <dgm:spPr/>
    </dgm:pt>
    <dgm:pt modelId="{FADBD632-B7CE-497C-9193-8D00A515C829}" type="pres">
      <dgm:prSet presAssocID="{82B5E543-3777-4796-81FF-4C12E1D7E5D1}" presName="parentText" presStyleLbl="alignNode1" presStyleIdx="0" presStyleCnt="5">
        <dgm:presLayoutVars>
          <dgm:chMax val="1"/>
          <dgm:bulletEnabled val="1"/>
        </dgm:presLayoutVars>
      </dgm:prSet>
      <dgm:spPr/>
    </dgm:pt>
    <dgm:pt modelId="{B86D7F03-37AF-46CB-B933-E9FF8942F993}" type="pres">
      <dgm:prSet presAssocID="{82B5E543-3777-4796-81FF-4C12E1D7E5D1}" presName="descendantText" presStyleLbl="alignAcc1" presStyleIdx="0" presStyleCnt="5" custScaleY="143098" custLinFactNeighborX="193" custLinFactNeighborY="-408">
        <dgm:presLayoutVars>
          <dgm:bulletEnabled val="1"/>
        </dgm:presLayoutVars>
      </dgm:prSet>
      <dgm:spPr/>
    </dgm:pt>
    <dgm:pt modelId="{7BF57724-7ECB-4667-B910-B4C44EE0468A}" type="pres">
      <dgm:prSet presAssocID="{6BD9126B-F8C7-45BD-936F-5686B68ADA84}" presName="sp" presStyleCnt="0"/>
      <dgm:spPr/>
    </dgm:pt>
    <dgm:pt modelId="{A1D8DDFE-D577-4716-8530-37A3ABD26B63}" type="pres">
      <dgm:prSet presAssocID="{DA7AF20E-FD20-409B-BD6B-57D16CEB0808}" presName="composite" presStyleCnt="0"/>
      <dgm:spPr/>
    </dgm:pt>
    <dgm:pt modelId="{5EBB0181-9129-426C-95CA-DA93B2737685}" type="pres">
      <dgm:prSet presAssocID="{DA7AF20E-FD20-409B-BD6B-57D16CEB0808}" presName="parentText" presStyleLbl="alignNode1" presStyleIdx="1" presStyleCnt="5">
        <dgm:presLayoutVars>
          <dgm:chMax val="1"/>
          <dgm:bulletEnabled val="1"/>
        </dgm:presLayoutVars>
      </dgm:prSet>
      <dgm:spPr/>
    </dgm:pt>
    <dgm:pt modelId="{D1109D6E-CF40-4AB5-860D-FC466418F512}" type="pres">
      <dgm:prSet presAssocID="{DA7AF20E-FD20-409B-BD6B-57D16CEB0808}" presName="descendantText" presStyleLbl="alignAcc1" presStyleIdx="1" presStyleCnt="5" custScaleX="92278" custScaleY="117449">
        <dgm:presLayoutVars>
          <dgm:bulletEnabled val="1"/>
        </dgm:presLayoutVars>
      </dgm:prSet>
      <dgm:spPr/>
    </dgm:pt>
    <dgm:pt modelId="{B0F94BE3-0DDF-4829-B215-0801235EE8EE}" type="pres">
      <dgm:prSet presAssocID="{5F9FD029-10A5-4966-AF4D-33EAD7BFAE90}" presName="sp" presStyleCnt="0"/>
      <dgm:spPr/>
    </dgm:pt>
    <dgm:pt modelId="{267041B2-DAD8-4C83-B19F-80C9E8BF60C5}" type="pres">
      <dgm:prSet presAssocID="{FF204040-FD52-4DF1-8483-26E36B3AC8FE}" presName="composite" presStyleCnt="0"/>
      <dgm:spPr/>
    </dgm:pt>
    <dgm:pt modelId="{A74FF9EF-D036-4028-92F2-C26D4A4B89CC}" type="pres">
      <dgm:prSet presAssocID="{FF204040-FD52-4DF1-8483-26E36B3AC8FE}" presName="parentText" presStyleLbl="alignNode1" presStyleIdx="2" presStyleCnt="5">
        <dgm:presLayoutVars>
          <dgm:chMax val="1"/>
          <dgm:bulletEnabled val="1"/>
        </dgm:presLayoutVars>
      </dgm:prSet>
      <dgm:spPr/>
    </dgm:pt>
    <dgm:pt modelId="{6FAF4C43-CE14-414A-B5E0-2378A08106F6}" type="pres">
      <dgm:prSet presAssocID="{FF204040-FD52-4DF1-8483-26E36B3AC8FE}" presName="descendantText" presStyleLbl="alignAcc1" presStyleIdx="2" presStyleCnt="5" custScaleX="93274" custScaleY="79277" custLinFactNeighborX="254" custLinFactNeighborY="14547">
        <dgm:presLayoutVars>
          <dgm:bulletEnabled val="1"/>
        </dgm:presLayoutVars>
      </dgm:prSet>
      <dgm:spPr/>
    </dgm:pt>
    <dgm:pt modelId="{F7B779F7-C721-41D1-A523-BECA85CB2FC8}" type="pres">
      <dgm:prSet presAssocID="{A8F84F11-BBDF-4CCF-B885-547A9E773611}" presName="sp" presStyleCnt="0"/>
      <dgm:spPr/>
    </dgm:pt>
    <dgm:pt modelId="{AA5F70A0-73AE-4A70-91DD-5598D5E7CE9A}" type="pres">
      <dgm:prSet presAssocID="{C61CB530-96E9-4200-9EAA-7EF88AED031A}" presName="composite" presStyleCnt="0"/>
      <dgm:spPr/>
    </dgm:pt>
    <dgm:pt modelId="{81AF1F72-FF75-4B90-9E7D-B72E09AD108A}" type="pres">
      <dgm:prSet presAssocID="{C61CB530-96E9-4200-9EAA-7EF88AED031A}" presName="parentText" presStyleLbl="alignNode1" presStyleIdx="3" presStyleCnt="5">
        <dgm:presLayoutVars>
          <dgm:chMax val="1"/>
          <dgm:bulletEnabled val="1"/>
        </dgm:presLayoutVars>
      </dgm:prSet>
      <dgm:spPr/>
    </dgm:pt>
    <dgm:pt modelId="{069CF73E-BD58-466A-9CAF-832FE6F24E8F}" type="pres">
      <dgm:prSet presAssocID="{C61CB530-96E9-4200-9EAA-7EF88AED031A}" presName="descendantText" presStyleLbl="alignAcc1" presStyleIdx="3" presStyleCnt="5" custScaleX="92610" custScaleY="79277" custLinFactNeighborX="254" custLinFactNeighborY="14547">
        <dgm:presLayoutVars>
          <dgm:bulletEnabled val="1"/>
        </dgm:presLayoutVars>
      </dgm:prSet>
      <dgm:spPr/>
    </dgm:pt>
    <dgm:pt modelId="{2FA95783-D81E-4485-85FF-81692B6F9E51}" type="pres">
      <dgm:prSet presAssocID="{A99D3FA3-EADA-42CB-A186-EB673370852F}" presName="sp" presStyleCnt="0"/>
      <dgm:spPr/>
    </dgm:pt>
    <dgm:pt modelId="{417DBBFB-6650-4CCE-800E-044BCCAC828B}" type="pres">
      <dgm:prSet presAssocID="{6AAB0149-D98F-4F91-B878-99995290014B}" presName="composite" presStyleCnt="0"/>
      <dgm:spPr/>
    </dgm:pt>
    <dgm:pt modelId="{B6FB7838-23D6-458E-8B5B-FF50A39FD7CC}" type="pres">
      <dgm:prSet presAssocID="{6AAB0149-D98F-4F91-B878-99995290014B}" presName="parentText" presStyleLbl="alignNode1" presStyleIdx="4" presStyleCnt="5">
        <dgm:presLayoutVars>
          <dgm:chMax val="1"/>
          <dgm:bulletEnabled val="1"/>
        </dgm:presLayoutVars>
      </dgm:prSet>
      <dgm:spPr/>
    </dgm:pt>
    <dgm:pt modelId="{104A599D-59B1-4DAC-B774-88A6E6C3C79E}" type="pres">
      <dgm:prSet presAssocID="{6AAB0149-D98F-4F91-B878-99995290014B}" presName="descendantText" presStyleLbl="alignAcc1" presStyleIdx="4" presStyleCnt="5" custScaleX="92278" custScaleY="79277" custLinFactNeighborX="254" custLinFactNeighborY="14547">
        <dgm:presLayoutVars>
          <dgm:bulletEnabled val="1"/>
        </dgm:presLayoutVars>
      </dgm:prSet>
      <dgm:spPr/>
    </dgm:pt>
  </dgm:ptLst>
  <dgm:cxnLst>
    <dgm:cxn modelId="{9C84A00B-34CB-4350-90AD-07C9CE3BF5BD}" type="presOf" srcId="{C61CB530-96E9-4200-9EAA-7EF88AED031A}" destId="{81AF1F72-FF75-4B90-9E7D-B72E09AD108A}" srcOrd="0" destOrd="0" presId="urn:microsoft.com/office/officeart/2005/8/layout/chevron2"/>
    <dgm:cxn modelId="{A141311E-EC36-45E1-8ED5-0E5146B032A2}" srcId="{C3570278-7FCA-4A15-8B0C-D56D09BF7B2E}" destId="{C61CB530-96E9-4200-9EAA-7EF88AED031A}" srcOrd="3" destOrd="0" parTransId="{E17C18B6-364E-40CF-A80D-5637839B785B}" sibTransId="{A99D3FA3-EADA-42CB-A186-EB673370852F}"/>
    <dgm:cxn modelId="{CEFA5E40-2160-4EC6-950B-DC17794158BE}" type="presOf" srcId="{82B5E543-3777-4796-81FF-4C12E1D7E5D1}" destId="{FADBD632-B7CE-497C-9193-8D00A515C829}" srcOrd="0" destOrd="0" presId="urn:microsoft.com/office/officeart/2005/8/layout/chevron2"/>
    <dgm:cxn modelId="{934FB763-340C-42FE-AEDA-F30CC91D64D8}" srcId="{C3570278-7FCA-4A15-8B0C-D56D09BF7B2E}" destId="{6AAB0149-D98F-4F91-B878-99995290014B}" srcOrd="4" destOrd="0" parTransId="{329ED0C4-F98C-4517-B59D-A38960E6F6F8}" sibTransId="{82881ADF-D500-4FD0-985B-526A071294DB}"/>
    <dgm:cxn modelId="{4A778C65-8DDE-4E1B-893C-61D8D470D9CE}" srcId="{C3570278-7FCA-4A15-8B0C-D56D09BF7B2E}" destId="{DA7AF20E-FD20-409B-BD6B-57D16CEB0808}" srcOrd="1" destOrd="0" parTransId="{5305BE1C-4825-4FC3-8FBF-7E125E4D0AE2}" sibTransId="{5F9FD029-10A5-4966-AF4D-33EAD7BFAE90}"/>
    <dgm:cxn modelId="{D13F5249-84EC-444F-8CF3-CEDC61DD6B38}" srcId="{82B5E543-3777-4796-81FF-4C12E1D7E5D1}" destId="{F11A1C06-D142-4692-866A-EDF8E48404C5}" srcOrd="0" destOrd="0" parTransId="{E02B341A-37BD-41B2-A314-385CFCE5273F}" sibTransId="{C74EF8E1-36A9-426B-A6DC-08E53F159C59}"/>
    <dgm:cxn modelId="{50EFB86B-8642-4BB8-A931-8A68AC2E6DAF}" type="presOf" srcId="{DF424988-8568-420B-A852-A8B00670EE04}" destId="{D1109D6E-CF40-4AB5-860D-FC466418F512}" srcOrd="0" destOrd="0" presId="urn:microsoft.com/office/officeart/2005/8/layout/chevron2"/>
    <dgm:cxn modelId="{5EB47F7D-1EDB-4351-A95A-EAAE2B762A52}" type="presOf" srcId="{6AAB0149-D98F-4F91-B878-99995290014B}" destId="{B6FB7838-23D6-458E-8B5B-FF50A39FD7CC}" srcOrd="0" destOrd="0" presId="urn:microsoft.com/office/officeart/2005/8/layout/chevron2"/>
    <dgm:cxn modelId="{3092888C-CD70-45B3-942F-195654573F8B}" type="presOf" srcId="{C3570278-7FCA-4A15-8B0C-D56D09BF7B2E}" destId="{D69A371D-DE6C-42E3-9DF8-2AC616ECD1E3}" srcOrd="0" destOrd="0" presId="urn:microsoft.com/office/officeart/2005/8/layout/chevron2"/>
    <dgm:cxn modelId="{AB76908E-A4ED-4E90-9AF6-74DDE8215D4B}" srcId="{C61CB530-96E9-4200-9EAA-7EF88AED031A}" destId="{2091EC36-14C8-44A9-A14C-F66229009BA3}" srcOrd="0" destOrd="0" parTransId="{5103BA2B-F106-4BA4-9239-D064BCB97542}" sibTransId="{54FFDC7C-072B-4C96-8B1A-9555566AB05A}"/>
    <dgm:cxn modelId="{BE2B25AD-0188-4F99-A0F7-C0DE28799F70}" type="presOf" srcId="{176E728D-C16C-4ABF-A877-4261226D4CAF}" destId="{6FAF4C43-CE14-414A-B5E0-2378A08106F6}" srcOrd="0" destOrd="0" presId="urn:microsoft.com/office/officeart/2005/8/layout/chevron2"/>
    <dgm:cxn modelId="{CFA5F4B2-9F31-40C7-8246-4E7C507F11D8}" type="presOf" srcId="{16B44E14-C679-453B-8700-070036724DBD}" destId="{104A599D-59B1-4DAC-B774-88A6E6C3C79E}" srcOrd="0" destOrd="0" presId="urn:microsoft.com/office/officeart/2005/8/layout/chevron2"/>
    <dgm:cxn modelId="{ADCB75B7-871D-4C0B-B1F7-308CC5F58571}" srcId="{C3570278-7FCA-4A15-8B0C-D56D09BF7B2E}" destId="{82B5E543-3777-4796-81FF-4C12E1D7E5D1}" srcOrd="0" destOrd="0" parTransId="{DD5FB74B-54F6-4A9B-84BD-C82FA9EC1295}" sibTransId="{6BD9126B-F8C7-45BD-936F-5686B68ADA84}"/>
    <dgm:cxn modelId="{5F92B0C1-B902-41BC-9BE9-6B9ADE6599B8}" type="presOf" srcId="{DA7AF20E-FD20-409B-BD6B-57D16CEB0808}" destId="{5EBB0181-9129-426C-95CA-DA93B2737685}" srcOrd="0" destOrd="0" presId="urn:microsoft.com/office/officeart/2005/8/layout/chevron2"/>
    <dgm:cxn modelId="{000941D9-82BB-4A47-BCA3-36454B8F49C7}" type="presOf" srcId="{F11A1C06-D142-4692-866A-EDF8E48404C5}" destId="{B86D7F03-37AF-46CB-B933-E9FF8942F993}" srcOrd="0" destOrd="0" presId="urn:microsoft.com/office/officeart/2005/8/layout/chevron2"/>
    <dgm:cxn modelId="{16E0C6D9-1FBE-4ECE-9CB7-9B45879CEEDD}" srcId="{C3570278-7FCA-4A15-8B0C-D56D09BF7B2E}" destId="{FF204040-FD52-4DF1-8483-26E36B3AC8FE}" srcOrd="2" destOrd="0" parTransId="{B88F6F9A-949B-4755-A981-659EFDF72A3C}" sibTransId="{A8F84F11-BBDF-4CCF-B885-547A9E773611}"/>
    <dgm:cxn modelId="{C04110EB-1038-48A8-ABAD-58B5CF90A76D}" type="presOf" srcId="{2091EC36-14C8-44A9-A14C-F66229009BA3}" destId="{069CF73E-BD58-466A-9CAF-832FE6F24E8F}" srcOrd="0" destOrd="0" presId="urn:microsoft.com/office/officeart/2005/8/layout/chevron2"/>
    <dgm:cxn modelId="{A1617EEC-BEC1-4232-931E-D641CAC74FB9}" srcId="{6AAB0149-D98F-4F91-B878-99995290014B}" destId="{16B44E14-C679-453B-8700-070036724DBD}" srcOrd="0" destOrd="0" parTransId="{18C1A42A-42D1-4F81-A390-9C3DC95646CE}" sibTransId="{995B253F-2EBD-468E-9F6B-E882E626EAD8}"/>
    <dgm:cxn modelId="{54403EF1-9656-48A5-8B6B-4B457E850E72}" type="presOf" srcId="{FF204040-FD52-4DF1-8483-26E36B3AC8FE}" destId="{A74FF9EF-D036-4028-92F2-C26D4A4B89CC}" srcOrd="0" destOrd="0" presId="urn:microsoft.com/office/officeart/2005/8/layout/chevron2"/>
    <dgm:cxn modelId="{5EB926F7-5A52-431D-9433-16953819718C}" srcId="{DA7AF20E-FD20-409B-BD6B-57D16CEB0808}" destId="{DF424988-8568-420B-A852-A8B00670EE04}" srcOrd="0" destOrd="0" parTransId="{DBF9F012-D600-469E-A889-99C9B426FB32}" sibTransId="{8BDE9D6B-091E-4DEE-9C03-1E779C58192D}"/>
    <dgm:cxn modelId="{DDD7B4FD-06C8-4ED1-8094-8EBDA98A7ADC}" srcId="{FF204040-FD52-4DF1-8483-26E36B3AC8FE}" destId="{176E728D-C16C-4ABF-A877-4261226D4CAF}" srcOrd="0" destOrd="0" parTransId="{0DBEA3D5-A5C1-4871-96E5-11AD98274D1B}" sibTransId="{BE36AE2E-230E-4A7B-B904-9B9E3ED0EBCE}"/>
    <dgm:cxn modelId="{9067EDAA-51D4-4702-8342-7E05A6F87EB6}" type="presParOf" srcId="{D69A371D-DE6C-42E3-9DF8-2AC616ECD1E3}" destId="{CC5B65C7-323E-44D2-A34E-94968BEFC74B}" srcOrd="0" destOrd="0" presId="urn:microsoft.com/office/officeart/2005/8/layout/chevron2"/>
    <dgm:cxn modelId="{4DBECFBA-AE71-4924-A168-B57BEB7B7FC0}" type="presParOf" srcId="{CC5B65C7-323E-44D2-A34E-94968BEFC74B}" destId="{FADBD632-B7CE-497C-9193-8D00A515C829}" srcOrd="0" destOrd="0" presId="urn:microsoft.com/office/officeart/2005/8/layout/chevron2"/>
    <dgm:cxn modelId="{A4AEC0B3-042F-491B-BB9C-48B61E8A7B40}" type="presParOf" srcId="{CC5B65C7-323E-44D2-A34E-94968BEFC74B}" destId="{B86D7F03-37AF-46CB-B933-E9FF8942F993}" srcOrd="1" destOrd="0" presId="urn:microsoft.com/office/officeart/2005/8/layout/chevron2"/>
    <dgm:cxn modelId="{24D6C056-D6DD-498F-A599-061AD17F2B6C}" type="presParOf" srcId="{D69A371D-DE6C-42E3-9DF8-2AC616ECD1E3}" destId="{7BF57724-7ECB-4667-B910-B4C44EE0468A}" srcOrd="1" destOrd="0" presId="urn:microsoft.com/office/officeart/2005/8/layout/chevron2"/>
    <dgm:cxn modelId="{F62B7234-F81F-4C47-8521-A5EBCF9E951B}" type="presParOf" srcId="{D69A371D-DE6C-42E3-9DF8-2AC616ECD1E3}" destId="{A1D8DDFE-D577-4716-8530-37A3ABD26B63}" srcOrd="2" destOrd="0" presId="urn:microsoft.com/office/officeart/2005/8/layout/chevron2"/>
    <dgm:cxn modelId="{86A543D3-6D2E-4545-8D4C-8AF2A7856753}" type="presParOf" srcId="{A1D8DDFE-D577-4716-8530-37A3ABD26B63}" destId="{5EBB0181-9129-426C-95CA-DA93B2737685}" srcOrd="0" destOrd="0" presId="urn:microsoft.com/office/officeart/2005/8/layout/chevron2"/>
    <dgm:cxn modelId="{4DE96D92-EEC8-4D64-B86F-4D44F73DE370}" type="presParOf" srcId="{A1D8DDFE-D577-4716-8530-37A3ABD26B63}" destId="{D1109D6E-CF40-4AB5-860D-FC466418F512}" srcOrd="1" destOrd="0" presId="urn:microsoft.com/office/officeart/2005/8/layout/chevron2"/>
    <dgm:cxn modelId="{C64D3DFE-DB54-4A15-AA1B-F2831CE31E8E}" type="presParOf" srcId="{D69A371D-DE6C-42E3-9DF8-2AC616ECD1E3}" destId="{B0F94BE3-0DDF-4829-B215-0801235EE8EE}" srcOrd="3" destOrd="0" presId="urn:microsoft.com/office/officeart/2005/8/layout/chevron2"/>
    <dgm:cxn modelId="{E1C3CDC0-A91E-410A-AC60-2231D18B6A79}" type="presParOf" srcId="{D69A371D-DE6C-42E3-9DF8-2AC616ECD1E3}" destId="{267041B2-DAD8-4C83-B19F-80C9E8BF60C5}" srcOrd="4" destOrd="0" presId="urn:microsoft.com/office/officeart/2005/8/layout/chevron2"/>
    <dgm:cxn modelId="{13A3EF1B-2C4B-4244-96D0-DC6B5D99D8B0}" type="presParOf" srcId="{267041B2-DAD8-4C83-B19F-80C9E8BF60C5}" destId="{A74FF9EF-D036-4028-92F2-C26D4A4B89CC}" srcOrd="0" destOrd="0" presId="urn:microsoft.com/office/officeart/2005/8/layout/chevron2"/>
    <dgm:cxn modelId="{4B4A0966-C55C-475B-945A-EA2E24D67D57}" type="presParOf" srcId="{267041B2-DAD8-4C83-B19F-80C9E8BF60C5}" destId="{6FAF4C43-CE14-414A-B5E0-2378A08106F6}" srcOrd="1" destOrd="0" presId="urn:microsoft.com/office/officeart/2005/8/layout/chevron2"/>
    <dgm:cxn modelId="{58F436D3-8F2F-4962-A1AE-BD92B170CFDD}" type="presParOf" srcId="{D69A371D-DE6C-42E3-9DF8-2AC616ECD1E3}" destId="{F7B779F7-C721-41D1-A523-BECA85CB2FC8}" srcOrd="5" destOrd="0" presId="urn:microsoft.com/office/officeart/2005/8/layout/chevron2"/>
    <dgm:cxn modelId="{DEEFF62E-A25C-43B2-B50A-67FAA1B87F6B}" type="presParOf" srcId="{D69A371D-DE6C-42E3-9DF8-2AC616ECD1E3}" destId="{AA5F70A0-73AE-4A70-91DD-5598D5E7CE9A}" srcOrd="6" destOrd="0" presId="urn:microsoft.com/office/officeart/2005/8/layout/chevron2"/>
    <dgm:cxn modelId="{D369FB4C-A4A1-4B0F-A4FD-50768E105B19}" type="presParOf" srcId="{AA5F70A0-73AE-4A70-91DD-5598D5E7CE9A}" destId="{81AF1F72-FF75-4B90-9E7D-B72E09AD108A}" srcOrd="0" destOrd="0" presId="urn:microsoft.com/office/officeart/2005/8/layout/chevron2"/>
    <dgm:cxn modelId="{24365685-C0E3-48AA-B711-A7643FC0192C}" type="presParOf" srcId="{AA5F70A0-73AE-4A70-91DD-5598D5E7CE9A}" destId="{069CF73E-BD58-466A-9CAF-832FE6F24E8F}" srcOrd="1" destOrd="0" presId="urn:microsoft.com/office/officeart/2005/8/layout/chevron2"/>
    <dgm:cxn modelId="{D3802974-F656-4D10-B028-C60725286E8C}" type="presParOf" srcId="{D69A371D-DE6C-42E3-9DF8-2AC616ECD1E3}" destId="{2FA95783-D81E-4485-85FF-81692B6F9E51}" srcOrd="7" destOrd="0" presId="urn:microsoft.com/office/officeart/2005/8/layout/chevron2"/>
    <dgm:cxn modelId="{6A607839-4BFD-41F7-8C9A-A234D9BF98D3}" type="presParOf" srcId="{D69A371D-DE6C-42E3-9DF8-2AC616ECD1E3}" destId="{417DBBFB-6650-4CCE-800E-044BCCAC828B}" srcOrd="8" destOrd="0" presId="urn:microsoft.com/office/officeart/2005/8/layout/chevron2"/>
    <dgm:cxn modelId="{7B53712D-3F32-47C2-BDAF-57D8AA21ECB7}" type="presParOf" srcId="{417DBBFB-6650-4CCE-800E-044BCCAC828B}" destId="{B6FB7838-23D6-458E-8B5B-FF50A39FD7CC}" srcOrd="0" destOrd="0" presId="urn:microsoft.com/office/officeart/2005/8/layout/chevron2"/>
    <dgm:cxn modelId="{519BD39B-B7F4-45A5-B2C2-D49A3AEE0957}" type="presParOf" srcId="{417DBBFB-6650-4CCE-800E-044BCCAC828B}" destId="{104A599D-59B1-4DAC-B774-88A6E6C3C79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30A9B-3786-4B1D-92B3-540DD2124CB1}">
      <dsp:nvSpPr>
        <dsp:cNvPr id="0" name=""/>
        <dsp:cNvSpPr/>
      </dsp:nvSpPr>
      <dsp:spPr>
        <a:xfrm>
          <a:off x="-7193930" y="-1093755"/>
          <a:ext cx="8515157" cy="8515157"/>
        </a:xfrm>
        <a:prstGeom prst="blockArc">
          <a:avLst>
            <a:gd name="adj1" fmla="val 18900000"/>
            <a:gd name="adj2" fmla="val 2700000"/>
            <a:gd name="adj3" fmla="val 254"/>
          </a:avLst>
        </a:pr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DE457-DBB7-43A6-BAC0-72477EE38887}">
      <dsp:nvSpPr>
        <dsp:cNvPr id="0" name=""/>
        <dsp:cNvSpPr/>
      </dsp:nvSpPr>
      <dsp:spPr>
        <a:xfrm>
          <a:off x="751789" y="632764"/>
          <a:ext cx="10559899" cy="1265529"/>
        </a:xfrm>
        <a:prstGeom prst="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451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The most attractive feature of FFLGN is the thermal reduction of graphene-like sheets, as a result of which oxygen-containing functional groups are removed, whereupon it’s electrical, optical and other properties change. </a:t>
          </a:r>
          <a:endParaRPr lang="ru-RU" sz="2000" kern="1200" dirty="0">
            <a:latin typeface="Times New Roman" panose="02020603050405020304" pitchFamily="18" charset="0"/>
            <a:cs typeface="Times New Roman" panose="02020603050405020304" pitchFamily="18" charset="0"/>
          </a:endParaRPr>
        </a:p>
      </dsp:txBody>
      <dsp:txXfrm>
        <a:off x="751789" y="632764"/>
        <a:ext cx="10559899" cy="1265529"/>
      </dsp:txXfrm>
    </dsp:sp>
    <dsp:sp modelId="{732ECED6-977B-4551-B4C3-437F3F06A766}">
      <dsp:nvSpPr>
        <dsp:cNvPr id="0" name=""/>
        <dsp:cNvSpPr/>
      </dsp:nvSpPr>
      <dsp:spPr>
        <a:xfrm>
          <a:off x="45159" y="474573"/>
          <a:ext cx="1581911" cy="1581911"/>
        </a:xfrm>
        <a:prstGeom prst="ellipse">
          <a:avLst/>
        </a:prstGeom>
        <a:solidFill>
          <a:schemeClr val="lt1">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4511DE-C605-486A-969F-37EBB75C43ED}">
      <dsp:nvSpPr>
        <dsp:cNvPr id="0" name=""/>
        <dsp:cNvSpPr/>
      </dsp:nvSpPr>
      <dsp:spPr>
        <a:xfrm>
          <a:off x="1296134" y="2359155"/>
          <a:ext cx="9931229" cy="1609335"/>
        </a:xfrm>
        <a:prstGeom prst="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451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Currently, the properties of pure graphene and reduced FFLGN are close. Therefore, the reduction of FFLGN is one of the actual processes that allows obtaining graphene-like materials in large quantities and their application is important in science and technology. </a:t>
          </a:r>
          <a:endParaRPr lang="ru-RU" sz="2000" kern="1200" dirty="0">
            <a:latin typeface="Times New Roman" panose="02020603050405020304" pitchFamily="18" charset="0"/>
            <a:cs typeface="Times New Roman" panose="02020603050405020304" pitchFamily="18" charset="0"/>
          </a:endParaRPr>
        </a:p>
      </dsp:txBody>
      <dsp:txXfrm>
        <a:off x="1296134" y="2359155"/>
        <a:ext cx="9931229" cy="1609335"/>
      </dsp:txXfrm>
    </dsp:sp>
    <dsp:sp modelId="{39F12CFA-E80D-4761-82AA-433D9CA80873}">
      <dsp:nvSpPr>
        <dsp:cNvPr id="0" name=""/>
        <dsp:cNvSpPr/>
      </dsp:nvSpPr>
      <dsp:spPr>
        <a:xfrm>
          <a:off x="505178" y="2372867"/>
          <a:ext cx="1581911" cy="1581911"/>
        </a:xfrm>
        <a:prstGeom prst="ellipse">
          <a:avLst/>
        </a:prstGeom>
        <a:solidFill>
          <a:schemeClr val="lt1">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142F85-ECE0-4774-85D1-313E474D074E}">
      <dsp:nvSpPr>
        <dsp:cNvPr id="0" name=""/>
        <dsp:cNvSpPr/>
      </dsp:nvSpPr>
      <dsp:spPr>
        <a:xfrm>
          <a:off x="959459" y="4480562"/>
          <a:ext cx="10391249" cy="1585316"/>
        </a:xfrm>
        <a:prstGeom prst="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451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In this regard, to obtain graphene in large quantities the following methods of the reduction process are used: chemical, thermal and electrochemical. As mentioned above, the use of these methods leads to obtaining FFLGN which electrical, thermal, mechanical properties are close to graphene </a:t>
          </a:r>
          <a:endParaRPr lang="ru-RU" sz="2000" kern="1200" dirty="0">
            <a:latin typeface="Times New Roman" panose="02020603050405020304" pitchFamily="18" charset="0"/>
            <a:cs typeface="Times New Roman" panose="02020603050405020304" pitchFamily="18" charset="0"/>
          </a:endParaRPr>
        </a:p>
      </dsp:txBody>
      <dsp:txXfrm>
        <a:off x="959459" y="4480562"/>
        <a:ext cx="10391249" cy="1585316"/>
      </dsp:txXfrm>
    </dsp:sp>
    <dsp:sp modelId="{E2D6CCD9-FB85-46AE-948F-3C90C2AC5E46}">
      <dsp:nvSpPr>
        <dsp:cNvPr id="0" name=""/>
        <dsp:cNvSpPr/>
      </dsp:nvSpPr>
      <dsp:spPr>
        <a:xfrm>
          <a:off x="45159" y="4271161"/>
          <a:ext cx="1581911" cy="1581911"/>
        </a:xfrm>
        <a:prstGeom prst="ellipse">
          <a:avLst/>
        </a:prstGeom>
        <a:solidFill>
          <a:schemeClr val="lt1">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23F91-D907-4C97-9684-DFD5C3DA3EFB}">
      <dsp:nvSpPr>
        <dsp:cNvPr id="0" name=""/>
        <dsp:cNvSpPr/>
      </dsp:nvSpPr>
      <dsp:spPr>
        <a:xfrm>
          <a:off x="2694706" y="0"/>
          <a:ext cx="8534443" cy="1750819"/>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hydrazine monohydrate, which is a good chemical reagent for the reduction of FFLGN. </a:t>
          </a:r>
          <a:endParaRPr lang="ru-RU" sz="2000" b="1"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The process of reducing FFLGN with hydrazine and its derivatives such as hydrazine and dimethyl hydrazine hydrate is the addition to the aqueous dispersion of FFLGN. </a:t>
          </a:r>
          <a:endParaRPr lang="ru-RU" sz="2000" b="1" kern="1200" dirty="0">
            <a:latin typeface="Times New Roman" panose="02020603050405020304" pitchFamily="18" charset="0"/>
            <a:cs typeface="Times New Roman" panose="02020603050405020304" pitchFamily="18" charset="0"/>
          </a:endParaRPr>
        </a:p>
      </dsp:txBody>
      <dsp:txXfrm>
        <a:off x="2694706" y="218852"/>
        <a:ext cx="7877886" cy="1313115"/>
      </dsp:txXfrm>
    </dsp:sp>
    <dsp:sp modelId="{B63FA423-C288-466B-9CE0-5F50069433FE}">
      <dsp:nvSpPr>
        <dsp:cNvPr id="0" name=""/>
        <dsp:cNvSpPr/>
      </dsp:nvSpPr>
      <dsp:spPr>
        <a:xfrm>
          <a:off x="5474" y="540068"/>
          <a:ext cx="2689232" cy="67634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Chemical reduction process</a:t>
          </a:r>
          <a:endParaRPr lang="ru-RU" sz="2200" b="1" kern="1200" dirty="0">
            <a:latin typeface="Times New Roman" panose="02020603050405020304" pitchFamily="18" charset="0"/>
            <a:cs typeface="Times New Roman" panose="02020603050405020304" pitchFamily="18" charset="0"/>
          </a:endParaRPr>
        </a:p>
      </dsp:txBody>
      <dsp:txXfrm>
        <a:off x="38490" y="573084"/>
        <a:ext cx="2623200" cy="610312"/>
      </dsp:txXfrm>
    </dsp:sp>
    <dsp:sp modelId="{01D6B1EA-1076-4753-9001-D4D4B1BA454D}">
      <dsp:nvSpPr>
        <dsp:cNvPr id="0" name=""/>
        <dsp:cNvSpPr/>
      </dsp:nvSpPr>
      <dsp:spPr>
        <a:xfrm>
          <a:off x="3333066" y="2050008"/>
          <a:ext cx="7187688" cy="942125"/>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thermal reduction in a flow tube in various atmospheres (argon, vacuum, hydrogen, hydrogen/argon) is currently widely used </a:t>
          </a:r>
          <a:endParaRPr lang="ru-RU" sz="2000" b="1" kern="1200" dirty="0">
            <a:latin typeface="Times New Roman" panose="02020603050405020304" pitchFamily="18" charset="0"/>
            <a:cs typeface="Times New Roman" panose="02020603050405020304" pitchFamily="18" charset="0"/>
          </a:endParaRPr>
        </a:p>
      </dsp:txBody>
      <dsp:txXfrm>
        <a:off x="3333066" y="2167774"/>
        <a:ext cx="6834391" cy="706593"/>
      </dsp:txXfrm>
    </dsp:sp>
    <dsp:sp modelId="{4DE9B1BB-4EC8-4292-A965-9C75EC4811CE}">
      <dsp:nvSpPr>
        <dsp:cNvPr id="0" name=""/>
        <dsp:cNvSpPr/>
      </dsp:nvSpPr>
      <dsp:spPr>
        <a:xfrm>
          <a:off x="570988" y="2257076"/>
          <a:ext cx="2692355" cy="56911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Thermal reduction </a:t>
          </a:r>
          <a:endParaRPr lang="ru-RU" sz="2200" b="1" kern="1200" dirty="0">
            <a:latin typeface="Times New Roman" panose="02020603050405020304" pitchFamily="18" charset="0"/>
            <a:cs typeface="Times New Roman" panose="02020603050405020304" pitchFamily="18" charset="0"/>
          </a:endParaRPr>
        </a:p>
      </dsp:txBody>
      <dsp:txXfrm>
        <a:off x="598770" y="2284858"/>
        <a:ext cx="2636791" cy="513546"/>
      </dsp:txXfrm>
    </dsp:sp>
    <dsp:sp modelId="{B3AE2AAE-6ABE-4864-B93D-54797DFCC980}">
      <dsp:nvSpPr>
        <dsp:cNvPr id="0" name=""/>
        <dsp:cNvSpPr/>
      </dsp:nvSpPr>
      <dsp:spPr>
        <a:xfrm>
          <a:off x="2694706" y="3199101"/>
          <a:ext cx="8534443" cy="1688406"/>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hydrazine monohydrate, which is a good chemical reagent for the reduction of FFLGN. </a:t>
          </a:r>
          <a:endParaRPr lang="ru-RU" sz="2000" b="1"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The process of reducing FFLGN with hydrazine and its derivatives such as hydrazine and dimethyl hydrazine hydrate is the addition to the aqueous dispersion of FFLGN. </a:t>
          </a:r>
          <a:endParaRPr lang="ru-RU" sz="2000" b="1" kern="1200" dirty="0">
            <a:latin typeface="Times New Roman" panose="02020603050405020304" pitchFamily="18" charset="0"/>
            <a:cs typeface="Times New Roman" panose="02020603050405020304" pitchFamily="18" charset="0"/>
          </a:endParaRPr>
        </a:p>
      </dsp:txBody>
      <dsp:txXfrm>
        <a:off x="2694706" y="3410152"/>
        <a:ext cx="7901291" cy="1266304"/>
      </dsp:txXfrm>
    </dsp:sp>
    <dsp:sp modelId="{28E50DC2-ABF8-4E40-A2E3-3AFB3C75EC31}">
      <dsp:nvSpPr>
        <dsp:cNvPr id="0" name=""/>
        <dsp:cNvSpPr/>
      </dsp:nvSpPr>
      <dsp:spPr>
        <a:xfrm>
          <a:off x="5474" y="3788055"/>
          <a:ext cx="2689232" cy="51049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Chemical reduction process</a:t>
          </a:r>
          <a:endParaRPr lang="ru-RU" sz="2200" b="1" kern="1200" dirty="0">
            <a:latin typeface="Times New Roman" panose="02020603050405020304" pitchFamily="18" charset="0"/>
            <a:cs typeface="Times New Roman" panose="02020603050405020304" pitchFamily="18" charset="0"/>
          </a:endParaRPr>
        </a:p>
      </dsp:txBody>
      <dsp:txXfrm>
        <a:off x="30394" y="3812975"/>
        <a:ext cx="2639392" cy="460658"/>
      </dsp:txXfrm>
    </dsp:sp>
    <dsp:sp modelId="{7E924DCB-8926-45CC-BEFC-BE54D1487E80}">
      <dsp:nvSpPr>
        <dsp:cNvPr id="0" name=""/>
        <dsp:cNvSpPr/>
      </dsp:nvSpPr>
      <dsp:spPr>
        <a:xfrm>
          <a:off x="2799792" y="5140580"/>
          <a:ext cx="8181076" cy="844127"/>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Electrochemical reduction of FFLGN sheets or films is performed in an electrochemical cell using an aqueous buffer solution at room temperature. </a:t>
          </a:r>
          <a:endParaRPr lang="ru-RU" sz="2000" b="1" kern="1200" dirty="0">
            <a:latin typeface="Times New Roman" panose="02020603050405020304" pitchFamily="18" charset="0"/>
            <a:cs typeface="Times New Roman" panose="02020603050405020304" pitchFamily="18" charset="0"/>
          </a:endParaRPr>
        </a:p>
      </dsp:txBody>
      <dsp:txXfrm>
        <a:off x="2799792" y="5246096"/>
        <a:ext cx="7864528" cy="633095"/>
      </dsp:txXfrm>
    </dsp:sp>
    <dsp:sp modelId="{1205C305-CA5D-44F0-85D3-78E0E566C7E7}">
      <dsp:nvSpPr>
        <dsp:cNvPr id="0" name=""/>
        <dsp:cNvSpPr/>
      </dsp:nvSpPr>
      <dsp:spPr>
        <a:xfrm>
          <a:off x="74294" y="5239131"/>
          <a:ext cx="2692355" cy="56911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Electrochemical reduction </a:t>
          </a:r>
          <a:endParaRPr lang="ru-RU" sz="2200" b="1" kern="1200" dirty="0">
            <a:latin typeface="Times New Roman" panose="02020603050405020304" pitchFamily="18" charset="0"/>
            <a:cs typeface="Times New Roman" panose="02020603050405020304" pitchFamily="18" charset="0"/>
          </a:endParaRPr>
        </a:p>
      </dsp:txBody>
      <dsp:txXfrm>
        <a:off x="102076" y="5266913"/>
        <a:ext cx="2636791" cy="513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BD632-B7CE-497C-9193-8D00A515C829}">
      <dsp:nvSpPr>
        <dsp:cNvPr id="0" name=""/>
        <dsp:cNvSpPr/>
      </dsp:nvSpPr>
      <dsp:spPr>
        <a:xfrm rot="5400000">
          <a:off x="-169874" y="333416"/>
          <a:ext cx="1132498" cy="792749"/>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b="1" kern="1200" dirty="0">
              <a:latin typeface="Times New Roman" panose="02020603050405020304" pitchFamily="18" charset="0"/>
              <a:cs typeface="Times New Roman" panose="02020603050405020304" pitchFamily="18" charset="0"/>
            </a:rPr>
            <a:t>140-180 </a:t>
          </a:r>
          <a:r>
            <a:rPr lang="en-US" sz="1400" b="1" kern="1200" dirty="0">
              <a:latin typeface="Times New Roman" panose="02020603050405020304" pitchFamily="18" charset="0"/>
              <a:cs typeface="Times New Roman" panose="02020603050405020304" pitchFamily="18" charset="0"/>
            </a:rPr>
            <a:t>°C</a:t>
          </a:r>
          <a:endParaRPr lang="ru-RU" sz="1400" b="1" kern="1200" dirty="0">
            <a:latin typeface="Times New Roman" panose="02020603050405020304" pitchFamily="18" charset="0"/>
            <a:cs typeface="Times New Roman" panose="02020603050405020304" pitchFamily="18" charset="0"/>
          </a:endParaRPr>
        </a:p>
      </dsp:txBody>
      <dsp:txXfrm rot="-5400000">
        <a:off x="1" y="559917"/>
        <a:ext cx="792749" cy="339749"/>
      </dsp:txXfrm>
    </dsp:sp>
    <dsp:sp modelId="{B86D7F03-37AF-46CB-B933-E9FF8942F993}">
      <dsp:nvSpPr>
        <dsp:cNvPr id="0" name=""/>
        <dsp:cNvSpPr/>
      </dsp:nvSpPr>
      <dsp:spPr>
        <a:xfrm rot="5400000">
          <a:off x="5747511" y="-4952936"/>
          <a:ext cx="1053933" cy="1096345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Times New Roman" panose="02020603050405020304" pitchFamily="18" charset="0"/>
              <a:cs typeface="Times New Roman" panose="02020603050405020304" pitchFamily="18" charset="0"/>
            </a:rPr>
            <a:t>At a temperature of 130 °C, due to the mild evaporation of intercalated Н2О molecules, a continuous intensive compression of GO crystals occurs. In the range of 140-180 °C, due to the rapid evaporation of intercalated Н2О molecules, GO crystals are partially exfoliated.</a:t>
          </a:r>
          <a:endParaRPr lang="ru-RU" sz="2200" b="1" kern="1200" dirty="0">
            <a:latin typeface="Times New Roman" panose="02020603050405020304" pitchFamily="18" charset="0"/>
            <a:cs typeface="Times New Roman" panose="02020603050405020304" pitchFamily="18" charset="0"/>
          </a:endParaRPr>
        </a:p>
      </dsp:txBody>
      <dsp:txXfrm rot="-5400000">
        <a:off x="792750" y="53274"/>
        <a:ext cx="10912008" cy="951035"/>
      </dsp:txXfrm>
    </dsp:sp>
    <dsp:sp modelId="{5EBB0181-9129-426C-95CA-DA93B2737685}">
      <dsp:nvSpPr>
        <dsp:cNvPr id="0" name=""/>
        <dsp:cNvSpPr/>
      </dsp:nvSpPr>
      <dsp:spPr>
        <a:xfrm rot="5400000">
          <a:off x="-169874" y="1418822"/>
          <a:ext cx="1132498" cy="792749"/>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180-600 °C</a:t>
          </a:r>
          <a:endParaRPr lang="ru-RU" sz="1400" b="1" kern="1200" dirty="0">
            <a:latin typeface="Times New Roman" panose="02020603050405020304" pitchFamily="18" charset="0"/>
            <a:cs typeface="Times New Roman" panose="02020603050405020304" pitchFamily="18" charset="0"/>
          </a:endParaRPr>
        </a:p>
      </dsp:txBody>
      <dsp:txXfrm rot="-5400000">
        <a:off x="1" y="1645323"/>
        <a:ext cx="792749" cy="339749"/>
      </dsp:txXfrm>
    </dsp:sp>
    <dsp:sp modelId="{D1109D6E-CF40-4AB5-860D-FC466418F512}">
      <dsp:nvSpPr>
        <dsp:cNvPr id="0" name=""/>
        <dsp:cNvSpPr/>
      </dsp:nvSpPr>
      <dsp:spPr>
        <a:xfrm rot="5400000">
          <a:off x="5784660" y="-3388330"/>
          <a:ext cx="864570" cy="10010679"/>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Times New Roman" panose="02020603050405020304" pitchFamily="18" charset="0"/>
              <a:cs typeface="Times New Roman" panose="02020603050405020304" pitchFamily="18" charset="0"/>
            </a:rPr>
            <a:t>In the range of 180-600 °C, the intermediate layers for all types of graphene and GO are contracted with the removal of the basic carboxyl groups</a:t>
          </a:r>
          <a:endParaRPr lang="ru-RU" sz="2200" b="1" kern="1200" dirty="0">
            <a:latin typeface="Times New Roman" panose="02020603050405020304" pitchFamily="18" charset="0"/>
            <a:cs typeface="Times New Roman" panose="02020603050405020304" pitchFamily="18" charset="0"/>
          </a:endParaRPr>
        </a:p>
      </dsp:txBody>
      <dsp:txXfrm rot="-5400000">
        <a:off x="1211606" y="1226929"/>
        <a:ext cx="9968474" cy="780160"/>
      </dsp:txXfrm>
    </dsp:sp>
    <dsp:sp modelId="{A74FF9EF-D036-4028-92F2-C26D4A4B89CC}">
      <dsp:nvSpPr>
        <dsp:cNvPr id="0" name=""/>
        <dsp:cNvSpPr/>
      </dsp:nvSpPr>
      <dsp:spPr>
        <a:xfrm rot="5400000">
          <a:off x="-169874" y="2440004"/>
          <a:ext cx="1132498" cy="792749"/>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600-800 °C</a:t>
          </a:r>
          <a:endParaRPr lang="ru-RU" sz="1400" b="1" kern="1200" dirty="0">
            <a:latin typeface="Times New Roman" panose="02020603050405020304" pitchFamily="18" charset="0"/>
            <a:cs typeface="Times New Roman" panose="02020603050405020304" pitchFamily="18" charset="0"/>
          </a:endParaRPr>
        </a:p>
      </dsp:txBody>
      <dsp:txXfrm rot="-5400000">
        <a:off x="1" y="2666505"/>
        <a:ext cx="792749" cy="339749"/>
      </dsp:txXfrm>
    </dsp:sp>
    <dsp:sp modelId="{6FAF4C43-CE14-414A-B5E0-2378A08106F6}">
      <dsp:nvSpPr>
        <dsp:cNvPr id="0" name=""/>
        <dsp:cNvSpPr/>
      </dsp:nvSpPr>
      <dsp:spPr>
        <a:xfrm rot="5400000">
          <a:off x="6010536" y="-2367752"/>
          <a:ext cx="583577" cy="10226055"/>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Times New Roman" panose="02020603050405020304" pitchFamily="18" charset="0"/>
              <a:cs typeface="Times New Roman" panose="02020603050405020304" pitchFamily="18" charset="0"/>
            </a:rPr>
            <a:t>Within 600-800 °C, the residual carboxyl and partially hydroxyl groups are removed as gases. </a:t>
          </a:r>
          <a:endParaRPr lang="ru-RU" sz="2200" b="1" kern="1200" dirty="0">
            <a:latin typeface="Times New Roman" panose="02020603050405020304" pitchFamily="18" charset="0"/>
            <a:cs typeface="Times New Roman" panose="02020603050405020304" pitchFamily="18" charset="0"/>
          </a:endParaRPr>
        </a:p>
      </dsp:txBody>
      <dsp:txXfrm rot="-5400000">
        <a:off x="1189297" y="2481975"/>
        <a:ext cx="10197567" cy="526601"/>
      </dsp:txXfrm>
    </dsp:sp>
    <dsp:sp modelId="{81AF1F72-FF75-4B90-9E7D-B72E09AD108A}">
      <dsp:nvSpPr>
        <dsp:cNvPr id="0" name=""/>
        <dsp:cNvSpPr/>
      </dsp:nvSpPr>
      <dsp:spPr>
        <a:xfrm rot="5400000">
          <a:off x="-169874" y="3461186"/>
          <a:ext cx="1132498" cy="792749"/>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800-1000 °C</a:t>
          </a:r>
          <a:endParaRPr lang="ru-RU" sz="1400" b="1" kern="1200" dirty="0">
            <a:latin typeface="Times New Roman" panose="02020603050405020304" pitchFamily="18" charset="0"/>
            <a:cs typeface="Times New Roman" panose="02020603050405020304" pitchFamily="18" charset="0"/>
          </a:endParaRPr>
        </a:p>
      </dsp:txBody>
      <dsp:txXfrm rot="-5400000">
        <a:off x="1" y="3687687"/>
        <a:ext cx="792749" cy="339749"/>
      </dsp:txXfrm>
    </dsp:sp>
    <dsp:sp modelId="{069CF73E-BD58-466A-9CAF-832FE6F24E8F}">
      <dsp:nvSpPr>
        <dsp:cNvPr id="0" name=""/>
        <dsp:cNvSpPr/>
      </dsp:nvSpPr>
      <dsp:spPr>
        <a:xfrm rot="5400000">
          <a:off x="5972326" y="-1274963"/>
          <a:ext cx="583577" cy="10082842"/>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Within the range, of 800-1000 °C, residual hydroxyl and partially epoxy groups are removed</a:t>
          </a:r>
          <a:endParaRPr lang="ru-RU" sz="2000" b="1" kern="1200" dirty="0">
            <a:latin typeface="Times New Roman" panose="02020603050405020304" pitchFamily="18" charset="0"/>
            <a:cs typeface="Times New Roman" panose="02020603050405020304" pitchFamily="18" charset="0"/>
          </a:endParaRPr>
        </a:p>
      </dsp:txBody>
      <dsp:txXfrm rot="-5400000">
        <a:off x="1222694" y="3503157"/>
        <a:ext cx="10054354" cy="526601"/>
      </dsp:txXfrm>
    </dsp:sp>
    <dsp:sp modelId="{B6FB7838-23D6-458E-8B5B-FF50A39FD7CC}">
      <dsp:nvSpPr>
        <dsp:cNvPr id="0" name=""/>
        <dsp:cNvSpPr/>
      </dsp:nvSpPr>
      <dsp:spPr>
        <a:xfrm rot="5400000">
          <a:off x="-169874" y="4482368"/>
          <a:ext cx="1132498" cy="792749"/>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1000-2000 °C</a:t>
          </a:r>
          <a:endParaRPr lang="ru-RU" sz="1400" b="1" kern="1200" dirty="0">
            <a:latin typeface="Times New Roman" panose="02020603050405020304" pitchFamily="18" charset="0"/>
            <a:cs typeface="Times New Roman" panose="02020603050405020304" pitchFamily="18" charset="0"/>
          </a:endParaRPr>
        </a:p>
      </dsp:txBody>
      <dsp:txXfrm rot="-5400000">
        <a:off x="1" y="4708869"/>
        <a:ext cx="792749" cy="339749"/>
      </dsp:txXfrm>
    </dsp:sp>
    <dsp:sp modelId="{104A599D-59B1-4DAC-B774-88A6E6C3C79E}">
      <dsp:nvSpPr>
        <dsp:cNvPr id="0" name=""/>
        <dsp:cNvSpPr/>
      </dsp:nvSpPr>
      <dsp:spPr>
        <a:xfrm rot="5400000">
          <a:off x="5952711" y="-217699"/>
          <a:ext cx="583577" cy="10010679"/>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In the range, of 1000-2000 °C, a decrease in the number of defects is observed</a:t>
          </a:r>
          <a:endParaRPr lang="ru-RU" sz="2000" b="1" kern="1200" dirty="0">
            <a:latin typeface="Times New Roman" panose="02020603050405020304" pitchFamily="18" charset="0"/>
            <a:cs typeface="Times New Roman" panose="02020603050405020304" pitchFamily="18" charset="0"/>
          </a:endParaRPr>
        </a:p>
      </dsp:txBody>
      <dsp:txXfrm rot="-5400000">
        <a:off x="1239160" y="4524340"/>
        <a:ext cx="9982191" cy="52660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31175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42322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E1C266-2CC7-4AD5-BE2F-F6040C999D7A}"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6830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1553170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852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1739697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750420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78200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375298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23050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3487823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FD9EEC6-BE18-4FF9-A6C0-CB8176D07083}" type="datetimeFigureOut">
              <a:rPr lang="ru-RU" smtClean="0"/>
              <a:t>05.11.2024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07368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FD9EEC6-BE18-4FF9-A6C0-CB8176D07083}" type="datetimeFigureOut">
              <a:rPr lang="ru-RU" smtClean="0"/>
              <a:t>05.11.2024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406918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9EEC6-BE18-4FF9-A6C0-CB8176D07083}" type="datetimeFigureOut">
              <a:rPr lang="ru-RU" smtClean="0"/>
              <a:t>05.11.2024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85483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69458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75296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FD9EEC6-BE18-4FF9-A6C0-CB8176D07083}" type="datetimeFigureOut">
              <a:rPr lang="ru-RU" smtClean="0"/>
              <a:t>05.11.2024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6E1C266-2CC7-4AD5-BE2F-F6040C999D7A}" type="slidenum">
              <a:rPr lang="ru-RU" smtClean="0"/>
              <a:t>‹#›</a:t>
            </a:fld>
            <a:endParaRPr lang="ru-RU"/>
          </a:p>
        </p:txBody>
      </p:sp>
    </p:spTree>
    <p:extLst>
      <p:ext uri="{BB962C8B-B14F-4D97-AF65-F5344CB8AC3E}">
        <p14:creationId xmlns:p14="http://schemas.microsoft.com/office/powerpoint/2010/main" val="253433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486" y="2289459"/>
            <a:ext cx="9312365" cy="1672941"/>
          </a:xfrm>
        </p:spPr>
        <p:txBody>
          <a:bodyPr>
            <a:noAutofit/>
          </a:bodyPr>
          <a:lstStyle/>
          <a:p>
            <a:pPr algn="ctr"/>
            <a:r>
              <a:rPr lang="ru-RU" sz="4200" b="1" dirty="0">
                <a:solidFill>
                  <a:srgbClr val="FF0000"/>
                </a:solidFill>
                <a:latin typeface="Times New Roman" panose="02020603050405020304" pitchFamily="18" charset="0"/>
                <a:cs typeface="Times New Roman" panose="02020603050405020304" pitchFamily="18" charset="0"/>
              </a:rPr>
              <a:t>«</a:t>
            </a:r>
            <a:r>
              <a:rPr lang="en-US" sz="4200" b="1" dirty="0">
                <a:solidFill>
                  <a:srgbClr val="FF0000"/>
                </a:solidFill>
                <a:latin typeface="Times New Roman" panose="02020603050405020304" pitchFamily="18" charset="0"/>
                <a:cs typeface="Times New Roman" panose="02020603050405020304" pitchFamily="18" charset="0"/>
              </a:rPr>
              <a:t>Nanotechnologies and </a:t>
            </a:r>
            <a:r>
              <a:rPr lang="en-US" sz="4200" b="1" dirty="0" err="1">
                <a:solidFill>
                  <a:srgbClr val="FF0000"/>
                </a:solidFill>
                <a:latin typeface="Times New Roman" panose="02020603050405020304" pitchFamily="18" charset="0"/>
                <a:cs typeface="Times New Roman" panose="02020603050405020304" pitchFamily="18" charset="0"/>
              </a:rPr>
              <a:t>Nanomaterials</a:t>
            </a:r>
            <a:r>
              <a:rPr lang="ru-RU" sz="4200" b="1" dirty="0">
                <a:solidFill>
                  <a:srgbClr val="FF0000"/>
                </a:solidFill>
                <a:latin typeface="Times New Roman" panose="02020603050405020304" pitchFamily="18" charset="0"/>
                <a:cs typeface="Times New Roman" panose="02020603050405020304" pitchFamily="18" charset="0"/>
              </a:rPr>
              <a:t>»</a:t>
            </a:r>
          </a:p>
        </p:txBody>
      </p:sp>
      <p:sp>
        <p:nvSpPr>
          <p:cNvPr id="4" name="Заголовок 1"/>
          <p:cNvSpPr txBox="1">
            <a:spLocks/>
          </p:cNvSpPr>
          <p:nvPr/>
        </p:nvSpPr>
        <p:spPr>
          <a:xfrm>
            <a:off x="5464629" y="4572000"/>
            <a:ext cx="6472189" cy="15541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Lecturer: PhD doctor, senior lecturer, </a:t>
            </a:r>
            <a:r>
              <a:rPr lang="en-US" sz="2800" b="1" dirty="0" err="1">
                <a:latin typeface="Times New Roman" panose="02020603050405020304" pitchFamily="18" charset="0"/>
                <a:cs typeface="Times New Roman" panose="02020603050405020304" pitchFamily="18" charset="0"/>
              </a:rPr>
              <a:t>Tilek</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Kuanyshbekuly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Kuanyshbekov</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66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5F50C6C-4E6E-4B10-BF76-9951A0AEE7AD}"/>
              </a:ext>
            </a:extLst>
          </p:cNvPr>
          <p:cNvSpPr>
            <a:spLocks noGrp="1"/>
          </p:cNvSpPr>
          <p:nvPr>
            <p:ph idx="1"/>
          </p:nvPr>
        </p:nvSpPr>
        <p:spPr>
          <a:xfrm>
            <a:off x="1638300" y="260194"/>
            <a:ext cx="10025876" cy="6597805"/>
          </a:xfrm>
        </p:spPr>
        <p:txBody>
          <a:bodyPr>
            <a:noAutofit/>
          </a:bodyPr>
          <a:lstStyle/>
          <a:p>
            <a:r>
              <a:rPr lang="en-US" sz="2400" dirty="0"/>
              <a:t>The synthesis of GO membrane using vacuum filtration consists of following main steps: the selection of the appropriate concentration of GO solution; GO membrane is deposited by passing GO solution through a porous film, then after the completion of the filtration, the obtained GO membrane is dried [34, 36]. The result is a uniform dispersible membrane with a relatively flat surface due to the fluidity of water in the solution filtration process. The thickness of obtained film depends on the concentration. </a:t>
            </a:r>
          </a:p>
          <a:p>
            <a:r>
              <a:rPr lang="en-US" sz="2400" dirty="0"/>
              <a:t>In order to prepare GO membrane, we used the vacuum filtration method. In order to do that, 200 </a:t>
            </a:r>
            <a:r>
              <a:rPr lang="en-US" sz="2400" dirty="0" err="1"/>
              <a:t>mLsuspension</a:t>
            </a:r>
            <a:r>
              <a:rPr lang="en-US" sz="2400" dirty="0"/>
              <a:t> of GO (C= 1.5 mg/mL) was filtered through a porous alumina membrane filter. The GO membrane was left to dry at 252C for 48 h and then separated from the filter (Fig. 2).</a:t>
            </a:r>
          </a:p>
          <a:p>
            <a:endParaRPr lang="ru-RU" sz="2400" dirty="0"/>
          </a:p>
        </p:txBody>
      </p:sp>
    </p:spTree>
    <p:extLst>
      <p:ext uri="{BB962C8B-B14F-4D97-AF65-F5344CB8AC3E}">
        <p14:creationId xmlns:p14="http://schemas.microsoft.com/office/powerpoint/2010/main" val="1327384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978142A-B600-44D3-BCF2-0F998C71568B}"/>
              </a:ext>
            </a:extLst>
          </p:cNvPr>
          <p:cNvSpPr>
            <a:spLocks noChangeArrowheads="1"/>
          </p:cNvSpPr>
          <p:nvPr/>
        </p:nvSpPr>
        <p:spPr bwMode="auto">
          <a:xfrm>
            <a:off x="1717287" y="-144828"/>
            <a:ext cx="12533971" cy="1010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1025" name="Рисунок 5">
            <a:extLst>
              <a:ext uri="{FF2B5EF4-FFF2-40B4-BE49-F238E27FC236}">
                <a16:creationId xmlns:a16="http://schemas.microsoft.com/office/drawing/2014/main" id="{FE2737C9-2101-42F3-BDE5-7D2BD73A6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288" y="312373"/>
            <a:ext cx="9411017" cy="54318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B3CA7148-B658-4217-BFB1-1DF4E9B4F5EB}"/>
              </a:ext>
            </a:extLst>
          </p:cNvPr>
          <p:cNvSpPr>
            <a:spLocks noChangeArrowheads="1"/>
          </p:cNvSpPr>
          <p:nvPr/>
        </p:nvSpPr>
        <p:spPr bwMode="auto">
          <a:xfrm>
            <a:off x="4036741" y="6124492"/>
            <a:ext cx="125339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3463" algn="r"/>
              </a:tabLst>
              <a:defRPr>
                <a:solidFill>
                  <a:schemeClr val="tx1"/>
                </a:solidFill>
                <a:latin typeface="Arial" panose="020B0604020202020204" pitchFamily="34" charset="0"/>
              </a:defRPr>
            </a:lvl1pPr>
            <a:lvl2pPr eaLnBrk="0" fontAlgn="base" hangingPunct="0">
              <a:spcBef>
                <a:spcPct val="0"/>
              </a:spcBef>
              <a:spcAft>
                <a:spcPct val="0"/>
              </a:spcAft>
              <a:tabLst>
                <a:tab pos="6113463" algn="r"/>
              </a:tabLst>
              <a:defRPr>
                <a:solidFill>
                  <a:schemeClr val="tx1"/>
                </a:solidFill>
                <a:latin typeface="Arial" panose="020B0604020202020204" pitchFamily="34" charset="0"/>
              </a:defRPr>
            </a:lvl2pPr>
            <a:lvl3pPr eaLnBrk="0" fontAlgn="base" hangingPunct="0">
              <a:spcBef>
                <a:spcPct val="0"/>
              </a:spcBef>
              <a:spcAft>
                <a:spcPct val="0"/>
              </a:spcAft>
              <a:tabLst>
                <a:tab pos="6113463" algn="r"/>
              </a:tabLst>
              <a:defRPr>
                <a:solidFill>
                  <a:schemeClr val="tx1"/>
                </a:solidFill>
                <a:latin typeface="Arial" panose="020B0604020202020204" pitchFamily="34" charset="0"/>
              </a:defRPr>
            </a:lvl3pPr>
            <a:lvl4pPr eaLnBrk="0" fontAlgn="base" hangingPunct="0">
              <a:spcBef>
                <a:spcPct val="0"/>
              </a:spcBef>
              <a:spcAft>
                <a:spcPct val="0"/>
              </a:spcAft>
              <a:tabLst>
                <a:tab pos="6113463" algn="r"/>
              </a:tabLst>
              <a:defRPr>
                <a:solidFill>
                  <a:schemeClr val="tx1"/>
                </a:solidFill>
                <a:latin typeface="Arial" panose="020B0604020202020204" pitchFamily="34" charset="0"/>
              </a:defRPr>
            </a:lvl4pPr>
            <a:lvl5pPr eaLnBrk="0" fontAlgn="base" hangingPunct="0">
              <a:spcBef>
                <a:spcPct val="0"/>
              </a:spcBef>
              <a:spcAft>
                <a:spcPct val="0"/>
              </a:spcAft>
              <a:tabLst>
                <a:tab pos="6113463" algn="r"/>
              </a:tabLst>
              <a:defRPr>
                <a:solidFill>
                  <a:schemeClr val="tx1"/>
                </a:solidFill>
                <a:latin typeface="Arial" panose="020B0604020202020204" pitchFamily="34" charset="0"/>
              </a:defRPr>
            </a:lvl5pPr>
            <a:lvl6pPr eaLnBrk="0" fontAlgn="base" hangingPunct="0">
              <a:spcBef>
                <a:spcPct val="0"/>
              </a:spcBef>
              <a:spcAft>
                <a:spcPct val="0"/>
              </a:spcAft>
              <a:tabLst>
                <a:tab pos="6113463" algn="r"/>
              </a:tabLst>
              <a:defRPr>
                <a:solidFill>
                  <a:schemeClr val="tx1"/>
                </a:solidFill>
                <a:latin typeface="Arial" panose="020B0604020202020204" pitchFamily="34" charset="0"/>
              </a:defRPr>
            </a:lvl6pPr>
            <a:lvl7pPr eaLnBrk="0" fontAlgn="base" hangingPunct="0">
              <a:spcBef>
                <a:spcPct val="0"/>
              </a:spcBef>
              <a:spcAft>
                <a:spcPct val="0"/>
              </a:spcAft>
              <a:tabLst>
                <a:tab pos="6113463" algn="r"/>
              </a:tabLst>
              <a:defRPr>
                <a:solidFill>
                  <a:schemeClr val="tx1"/>
                </a:solidFill>
                <a:latin typeface="Arial" panose="020B0604020202020204" pitchFamily="34" charset="0"/>
              </a:defRPr>
            </a:lvl7pPr>
            <a:lvl8pPr eaLnBrk="0" fontAlgn="base" hangingPunct="0">
              <a:spcBef>
                <a:spcPct val="0"/>
              </a:spcBef>
              <a:spcAft>
                <a:spcPct val="0"/>
              </a:spcAft>
              <a:tabLst>
                <a:tab pos="6113463" algn="r"/>
              </a:tabLst>
              <a:defRPr>
                <a:solidFill>
                  <a:schemeClr val="tx1"/>
                </a:solidFill>
                <a:latin typeface="Arial" panose="020B0604020202020204" pitchFamily="34" charset="0"/>
              </a:defRPr>
            </a:lvl8pPr>
            <a:lvl9pPr eaLnBrk="0" fontAlgn="base" hangingPunct="0">
              <a:spcBef>
                <a:spcPct val="0"/>
              </a:spcBef>
              <a:spcAft>
                <a:spcPct val="0"/>
              </a:spcAft>
              <a:tabLst>
                <a:tab pos="6113463"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113463" algn="r"/>
              </a:tabLst>
            </a:pPr>
            <a:r>
              <a:rPr kumimoji="0" lang="en-US" altLang="ru-RU"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Fig. 2 </a:t>
            </a:r>
            <a:r>
              <a:rPr kumimoji="0" lang="en-US" altLang="ru-RU"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Preparation of GO membrane.</a:t>
            </a:r>
            <a:endParaRPr kumimoji="0" lang="en-US" altLang="ru-RU"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824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9061F2B-CADB-4AB7-A230-09706B2A607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49" name="Рисунок 13">
            <a:extLst>
              <a:ext uri="{FF2B5EF4-FFF2-40B4-BE49-F238E27FC236}">
                <a16:creationId xmlns:a16="http://schemas.microsoft.com/office/drawing/2014/main" id="{A0C67362-793A-431B-8C31-A73F4D7A4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732" y="434226"/>
            <a:ext cx="8940716" cy="487865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E0FB5755-7423-4BE3-B5C2-FE91E53CB886}"/>
              </a:ext>
            </a:extLst>
          </p:cNvPr>
          <p:cNvSpPr/>
          <p:nvPr/>
        </p:nvSpPr>
        <p:spPr>
          <a:xfrm>
            <a:off x="3902534" y="6054442"/>
            <a:ext cx="6077305" cy="430887"/>
          </a:xfrm>
          <a:prstGeom prst="rect">
            <a:avLst/>
          </a:prstGeom>
        </p:spPr>
        <p:txBody>
          <a:bodyPr wrap="none">
            <a:spAutoFit/>
          </a:bodyPr>
          <a:lstStyle/>
          <a:p>
            <a:r>
              <a:rPr lang="en-US" sz="2200" dirty="0"/>
              <a:t>Fig. 3 Thermal reduction of GO membranes</a:t>
            </a:r>
            <a:endParaRPr lang="ru-RU" sz="2200" dirty="0"/>
          </a:p>
        </p:txBody>
      </p:sp>
    </p:spTree>
    <p:extLst>
      <p:ext uri="{BB962C8B-B14F-4D97-AF65-F5344CB8AC3E}">
        <p14:creationId xmlns:p14="http://schemas.microsoft.com/office/powerpoint/2010/main" val="228167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8454D2-9AE1-485A-A46A-5A2A04D0206D}"/>
              </a:ext>
            </a:extLst>
          </p:cNvPr>
          <p:cNvSpPr>
            <a:spLocks noGrp="1"/>
          </p:cNvSpPr>
          <p:nvPr>
            <p:ph type="title"/>
          </p:nvPr>
        </p:nvSpPr>
        <p:spPr>
          <a:xfrm>
            <a:off x="2258389" y="178061"/>
            <a:ext cx="8911687" cy="491012"/>
          </a:xfrm>
        </p:spPr>
        <p:txBody>
          <a:bodyPr>
            <a:normAutofit fontScale="90000"/>
          </a:bodyPr>
          <a:lstStyle/>
          <a:p>
            <a:r>
              <a:rPr lang="en-US" b="1" dirty="0"/>
              <a:t>SEM of GO and RGO membrane</a:t>
            </a:r>
            <a:endParaRPr lang="ru-RU" dirty="0"/>
          </a:p>
        </p:txBody>
      </p:sp>
      <p:pic>
        <p:nvPicPr>
          <p:cNvPr id="4" name="Рисунок 3">
            <a:extLst>
              <a:ext uri="{FF2B5EF4-FFF2-40B4-BE49-F238E27FC236}">
                <a16:creationId xmlns:a16="http://schemas.microsoft.com/office/drawing/2014/main" id="{A63D61FD-973A-404F-8CA2-CEEABFF5F9F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7271" y="841917"/>
            <a:ext cx="8065244" cy="5174165"/>
          </a:xfrm>
          <a:prstGeom prst="rect">
            <a:avLst/>
          </a:prstGeom>
          <a:noFill/>
        </p:spPr>
      </p:pic>
      <p:sp>
        <p:nvSpPr>
          <p:cNvPr id="5" name="Прямоугольник 4">
            <a:extLst>
              <a:ext uri="{FF2B5EF4-FFF2-40B4-BE49-F238E27FC236}">
                <a16:creationId xmlns:a16="http://schemas.microsoft.com/office/drawing/2014/main" id="{2D617113-4864-4DF4-9593-FEDB79950F39}"/>
              </a:ext>
            </a:extLst>
          </p:cNvPr>
          <p:cNvSpPr/>
          <p:nvPr/>
        </p:nvSpPr>
        <p:spPr>
          <a:xfrm>
            <a:off x="2847278" y="6188926"/>
            <a:ext cx="6096000" cy="646331"/>
          </a:xfrm>
          <a:prstGeom prst="rect">
            <a:avLst/>
          </a:prstGeom>
        </p:spPr>
        <p:txBody>
          <a:bodyPr>
            <a:spAutoFit/>
          </a:bodyPr>
          <a:lstStyle/>
          <a:p>
            <a:r>
              <a:rPr lang="pt-BR" dirty="0"/>
              <a:t>Fig. 4 SEM images of: a) initial GO; b) RGO 150 °C; c) RGO 300 °C; d) RGO 500 °C; e) RGO 900 °C</a:t>
            </a:r>
            <a:endParaRPr lang="ru-RU" dirty="0"/>
          </a:p>
        </p:txBody>
      </p:sp>
    </p:spTree>
    <p:extLst>
      <p:ext uri="{BB962C8B-B14F-4D97-AF65-F5344CB8AC3E}">
        <p14:creationId xmlns:p14="http://schemas.microsoft.com/office/powerpoint/2010/main" val="475178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73F1AE-E015-4226-A27B-43F02F61C8EE}"/>
              </a:ext>
            </a:extLst>
          </p:cNvPr>
          <p:cNvSpPr>
            <a:spLocks noGrp="1"/>
          </p:cNvSpPr>
          <p:nvPr>
            <p:ph type="title"/>
          </p:nvPr>
        </p:nvSpPr>
        <p:spPr>
          <a:xfrm>
            <a:off x="2325295" y="54785"/>
            <a:ext cx="8911687" cy="1280890"/>
          </a:xfrm>
        </p:spPr>
        <p:txBody>
          <a:bodyPr/>
          <a:lstStyle/>
          <a:p>
            <a:r>
              <a:rPr lang="en-US" dirty="0"/>
              <a:t>Raman spectroscopy of GO and RGO membranes</a:t>
            </a:r>
            <a:endParaRPr lang="ru-RU" dirty="0"/>
          </a:p>
        </p:txBody>
      </p:sp>
      <p:pic>
        <p:nvPicPr>
          <p:cNvPr id="4" name="Рисунок 3">
            <a:extLst>
              <a:ext uri="{FF2B5EF4-FFF2-40B4-BE49-F238E27FC236}">
                <a16:creationId xmlns:a16="http://schemas.microsoft.com/office/drawing/2014/main" id="{33315F52-A6C1-4BDE-B9E2-CF805F05D7AC}"/>
              </a:ext>
            </a:extLst>
          </p:cNvPr>
          <p:cNvPicPr/>
          <p:nvPr/>
        </p:nvPicPr>
        <p:blipFill>
          <a:blip r:embed="rId2" cstate="print">
            <a:extLst>
              <a:ext uri="{28A0092B-C50C-407E-A947-70E740481C1C}">
                <a14:useLocalDpi xmlns:a14="http://schemas.microsoft.com/office/drawing/2010/main" val="0"/>
              </a:ext>
            </a:extLst>
          </a:blip>
          <a:srcRect l="3209" r="3999"/>
          <a:stretch>
            <a:fillRect/>
          </a:stretch>
        </p:blipFill>
        <p:spPr bwMode="auto">
          <a:xfrm>
            <a:off x="1167458" y="1485343"/>
            <a:ext cx="6043837" cy="4575547"/>
          </a:xfrm>
          <a:prstGeom prst="rect">
            <a:avLst/>
          </a:prstGeom>
          <a:noFill/>
          <a:ln>
            <a:noFill/>
          </a:ln>
        </p:spPr>
      </p:pic>
      <p:sp>
        <p:nvSpPr>
          <p:cNvPr id="5" name="Прямоугольник 4">
            <a:extLst>
              <a:ext uri="{FF2B5EF4-FFF2-40B4-BE49-F238E27FC236}">
                <a16:creationId xmlns:a16="http://schemas.microsoft.com/office/drawing/2014/main" id="{F6F76F5C-6BF4-4E90-97CA-19AE7A7558D9}"/>
              </a:ext>
            </a:extLst>
          </p:cNvPr>
          <p:cNvSpPr/>
          <p:nvPr/>
        </p:nvSpPr>
        <p:spPr>
          <a:xfrm>
            <a:off x="1472927" y="6372328"/>
            <a:ext cx="5432898" cy="430887"/>
          </a:xfrm>
          <a:prstGeom prst="rect">
            <a:avLst/>
          </a:prstGeom>
        </p:spPr>
        <p:txBody>
          <a:bodyPr wrap="none">
            <a:spAutoFit/>
          </a:bodyPr>
          <a:lstStyle/>
          <a:p>
            <a:r>
              <a:rPr lang="en-US" sz="2200" dirty="0"/>
              <a:t>Fig. 5 Raman of GO and RGO samples</a:t>
            </a:r>
            <a:endParaRPr lang="ru-RU" sz="2200" dirty="0"/>
          </a:p>
        </p:txBody>
      </p:sp>
      <p:graphicFrame>
        <p:nvGraphicFramePr>
          <p:cNvPr id="6" name="Таблица 5">
            <a:extLst>
              <a:ext uri="{FF2B5EF4-FFF2-40B4-BE49-F238E27FC236}">
                <a16:creationId xmlns:a16="http://schemas.microsoft.com/office/drawing/2014/main" id="{80C39214-5451-4FF6-9A8E-F512F69E6A19}"/>
              </a:ext>
            </a:extLst>
          </p:cNvPr>
          <p:cNvGraphicFramePr>
            <a:graphicFrameLocks noGrp="1"/>
          </p:cNvGraphicFramePr>
          <p:nvPr>
            <p:extLst>
              <p:ext uri="{D42A27DB-BD31-4B8C-83A1-F6EECF244321}">
                <p14:modId xmlns:p14="http://schemas.microsoft.com/office/powerpoint/2010/main" val="2871167568"/>
              </p:ext>
            </p:extLst>
          </p:nvPr>
        </p:nvGraphicFramePr>
        <p:xfrm>
          <a:off x="7405538" y="2755651"/>
          <a:ext cx="4501515" cy="1461389"/>
        </p:xfrm>
        <a:graphic>
          <a:graphicData uri="http://schemas.openxmlformats.org/drawingml/2006/table">
            <a:tbl>
              <a:tblPr firstRow="1" firstCol="1" bandRow="1">
                <a:tableStyleId>{5C22544A-7EE6-4342-B048-85BDC9FD1C3A}</a:tableStyleId>
              </a:tblPr>
              <a:tblGrid>
                <a:gridCol w="2341880">
                  <a:extLst>
                    <a:ext uri="{9D8B030D-6E8A-4147-A177-3AD203B41FA5}">
                      <a16:colId xmlns:a16="http://schemas.microsoft.com/office/drawing/2014/main" val="2564542099"/>
                    </a:ext>
                  </a:extLst>
                </a:gridCol>
                <a:gridCol w="1170305">
                  <a:extLst>
                    <a:ext uri="{9D8B030D-6E8A-4147-A177-3AD203B41FA5}">
                      <a16:colId xmlns:a16="http://schemas.microsoft.com/office/drawing/2014/main" val="1374623539"/>
                    </a:ext>
                  </a:extLst>
                </a:gridCol>
                <a:gridCol w="989330">
                  <a:extLst>
                    <a:ext uri="{9D8B030D-6E8A-4147-A177-3AD203B41FA5}">
                      <a16:colId xmlns:a16="http://schemas.microsoft.com/office/drawing/2014/main" val="3433838739"/>
                    </a:ext>
                  </a:extLst>
                </a:gridCol>
              </a:tblGrid>
              <a:tr h="210820">
                <a:tc>
                  <a:txBody>
                    <a:bodyPr/>
                    <a:lstStyle/>
                    <a:p>
                      <a:pPr algn="just">
                        <a:lnSpc>
                          <a:spcPct val="150000"/>
                        </a:lnSpc>
                        <a:spcAft>
                          <a:spcPts val="0"/>
                        </a:spcAft>
                        <a:tabLst>
                          <a:tab pos="6113780" algn="r"/>
                        </a:tabLst>
                      </a:pPr>
                      <a:r>
                        <a:rPr lang="en-US" sz="1400">
                          <a:effectLst/>
                        </a:rPr>
                        <a:t>Samples, °C</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6113780" algn="r"/>
                        </a:tabLst>
                      </a:pPr>
                      <a:r>
                        <a:rPr lang="en-US" sz="1400">
                          <a:effectLst/>
                        </a:rPr>
                        <a:t>G – band (cm</a:t>
                      </a:r>
                      <a:r>
                        <a:rPr lang="en-US" sz="1400" baseline="30000">
                          <a:effectLst/>
                        </a:rPr>
                        <a:t>-1</a:t>
                      </a:r>
                      <a:r>
                        <a:rPr lang="en-US" sz="1400">
                          <a:effectLst/>
                        </a:rPr>
                        <a:t>)</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6113780" algn="r"/>
                        </a:tabLst>
                      </a:pPr>
                      <a:r>
                        <a:rPr lang="en-US" sz="1400">
                          <a:effectLst/>
                        </a:rPr>
                        <a:t>D – band (cm</a:t>
                      </a:r>
                      <a:r>
                        <a:rPr lang="en-US" sz="1400" baseline="30000">
                          <a:effectLst/>
                        </a:rPr>
                        <a:t>-1</a:t>
                      </a:r>
                      <a:r>
                        <a:rPr lang="en-US" sz="1400">
                          <a:effectLst/>
                        </a:rPr>
                        <a:t>)</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1123057"/>
                  </a:ext>
                </a:extLst>
              </a:tr>
              <a:tr h="160655">
                <a:tc>
                  <a:txBody>
                    <a:bodyPr/>
                    <a:lstStyle/>
                    <a:p>
                      <a:pPr algn="just">
                        <a:lnSpc>
                          <a:spcPct val="150000"/>
                        </a:lnSpc>
                        <a:spcAft>
                          <a:spcPts val="0"/>
                        </a:spcAft>
                        <a:tabLst>
                          <a:tab pos="6113780" algn="r"/>
                        </a:tabLst>
                      </a:pPr>
                      <a:r>
                        <a:rPr lang="en-US" sz="1400">
                          <a:effectLst/>
                        </a:rPr>
                        <a:t>GO</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6113780" algn="r"/>
                        </a:tabLst>
                      </a:pPr>
                      <a:r>
                        <a:rPr lang="en-US" sz="1400">
                          <a:effectLst/>
                        </a:rPr>
                        <a:t>1587</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6113780" algn="r"/>
                        </a:tabLst>
                      </a:pPr>
                      <a:r>
                        <a:rPr lang="en-US" sz="1400">
                          <a:effectLst/>
                        </a:rPr>
                        <a:t>1350</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5260384"/>
                  </a:ext>
                </a:extLst>
              </a:tr>
              <a:tr h="178435">
                <a:tc>
                  <a:txBody>
                    <a:bodyPr/>
                    <a:lstStyle/>
                    <a:p>
                      <a:pPr algn="just">
                        <a:lnSpc>
                          <a:spcPct val="150000"/>
                        </a:lnSpc>
                        <a:spcAft>
                          <a:spcPts val="0"/>
                        </a:spcAft>
                        <a:tabLst>
                          <a:tab pos="6113780" algn="r"/>
                        </a:tabLst>
                      </a:pPr>
                      <a:r>
                        <a:rPr lang="en-US" sz="1400">
                          <a:effectLst/>
                        </a:rPr>
                        <a:t>Reduced  GO 300°C</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6113780" algn="r"/>
                        </a:tabLst>
                      </a:pPr>
                      <a:r>
                        <a:rPr lang="en-US" sz="1400">
                          <a:effectLst/>
                        </a:rPr>
                        <a:t>1584</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6113780" algn="r"/>
                        </a:tabLst>
                      </a:pPr>
                      <a:r>
                        <a:rPr lang="en-US" sz="1400">
                          <a:effectLst/>
                        </a:rPr>
                        <a:t>1338</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0106079"/>
                  </a:ext>
                </a:extLst>
              </a:tr>
              <a:tr h="215265">
                <a:tc>
                  <a:txBody>
                    <a:bodyPr/>
                    <a:lstStyle/>
                    <a:p>
                      <a:pPr algn="just">
                        <a:lnSpc>
                          <a:spcPct val="150000"/>
                        </a:lnSpc>
                        <a:spcAft>
                          <a:spcPts val="0"/>
                        </a:spcAft>
                        <a:tabLst>
                          <a:tab pos="6113780" algn="r"/>
                        </a:tabLst>
                      </a:pPr>
                      <a:r>
                        <a:rPr lang="en-US" sz="1400">
                          <a:effectLst/>
                        </a:rPr>
                        <a:t>Reduced  GO 900°C</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6113780" algn="r"/>
                        </a:tabLst>
                      </a:pPr>
                      <a:r>
                        <a:rPr lang="en-US" sz="1400">
                          <a:effectLst/>
                        </a:rPr>
                        <a:t>1576</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6113780" algn="r"/>
                        </a:tabLst>
                      </a:pPr>
                      <a:r>
                        <a:rPr lang="en-US" sz="1400" dirty="0">
                          <a:effectLst/>
                        </a:rPr>
                        <a:t>1336</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0745836"/>
                  </a:ext>
                </a:extLst>
              </a:tr>
            </a:tbl>
          </a:graphicData>
        </a:graphic>
      </p:graphicFrame>
      <p:sp>
        <p:nvSpPr>
          <p:cNvPr id="7" name="Rectangle 1">
            <a:extLst>
              <a:ext uri="{FF2B5EF4-FFF2-40B4-BE49-F238E27FC236}">
                <a16:creationId xmlns:a16="http://schemas.microsoft.com/office/drawing/2014/main" id="{3614E3F5-63C1-428B-B1B4-84FD92A4AB8E}"/>
              </a:ext>
            </a:extLst>
          </p:cNvPr>
          <p:cNvSpPr>
            <a:spLocks noChangeArrowheads="1"/>
          </p:cNvSpPr>
          <p:nvPr/>
        </p:nvSpPr>
        <p:spPr bwMode="auto">
          <a:xfrm>
            <a:off x="7633722" y="1676331"/>
            <a:ext cx="404514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3463" algn="r"/>
              </a:tabLst>
              <a:defRPr>
                <a:solidFill>
                  <a:schemeClr val="tx1"/>
                </a:solidFill>
                <a:latin typeface="Arial" panose="020B0604020202020204" pitchFamily="34" charset="0"/>
              </a:defRPr>
            </a:lvl1pPr>
            <a:lvl2pPr eaLnBrk="0" fontAlgn="base" hangingPunct="0">
              <a:spcBef>
                <a:spcPct val="0"/>
              </a:spcBef>
              <a:spcAft>
                <a:spcPct val="0"/>
              </a:spcAft>
              <a:tabLst>
                <a:tab pos="6113463" algn="r"/>
              </a:tabLst>
              <a:defRPr>
                <a:solidFill>
                  <a:schemeClr val="tx1"/>
                </a:solidFill>
                <a:latin typeface="Arial" panose="020B0604020202020204" pitchFamily="34" charset="0"/>
              </a:defRPr>
            </a:lvl2pPr>
            <a:lvl3pPr eaLnBrk="0" fontAlgn="base" hangingPunct="0">
              <a:spcBef>
                <a:spcPct val="0"/>
              </a:spcBef>
              <a:spcAft>
                <a:spcPct val="0"/>
              </a:spcAft>
              <a:tabLst>
                <a:tab pos="6113463" algn="r"/>
              </a:tabLst>
              <a:defRPr>
                <a:solidFill>
                  <a:schemeClr val="tx1"/>
                </a:solidFill>
                <a:latin typeface="Arial" panose="020B0604020202020204" pitchFamily="34" charset="0"/>
              </a:defRPr>
            </a:lvl3pPr>
            <a:lvl4pPr eaLnBrk="0" fontAlgn="base" hangingPunct="0">
              <a:spcBef>
                <a:spcPct val="0"/>
              </a:spcBef>
              <a:spcAft>
                <a:spcPct val="0"/>
              </a:spcAft>
              <a:tabLst>
                <a:tab pos="6113463" algn="r"/>
              </a:tabLst>
              <a:defRPr>
                <a:solidFill>
                  <a:schemeClr val="tx1"/>
                </a:solidFill>
                <a:latin typeface="Arial" panose="020B0604020202020204" pitchFamily="34" charset="0"/>
              </a:defRPr>
            </a:lvl4pPr>
            <a:lvl5pPr eaLnBrk="0" fontAlgn="base" hangingPunct="0">
              <a:spcBef>
                <a:spcPct val="0"/>
              </a:spcBef>
              <a:spcAft>
                <a:spcPct val="0"/>
              </a:spcAft>
              <a:tabLst>
                <a:tab pos="6113463" algn="r"/>
              </a:tabLst>
              <a:defRPr>
                <a:solidFill>
                  <a:schemeClr val="tx1"/>
                </a:solidFill>
                <a:latin typeface="Arial" panose="020B0604020202020204" pitchFamily="34" charset="0"/>
              </a:defRPr>
            </a:lvl5pPr>
            <a:lvl6pPr eaLnBrk="0" fontAlgn="base" hangingPunct="0">
              <a:spcBef>
                <a:spcPct val="0"/>
              </a:spcBef>
              <a:spcAft>
                <a:spcPct val="0"/>
              </a:spcAft>
              <a:tabLst>
                <a:tab pos="6113463" algn="r"/>
              </a:tabLst>
              <a:defRPr>
                <a:solidFill>
                  <a:schemeClr val="tx1"/>
                </a:solidFill>
                <a:latin typeface="Arial" panose="020B0604020202020204" pitchFamily="34" charset="0"/>
              </a:defRPr>
            </a:lvl6pPr>
            <a:lvl7pPr eaLnBrk="0" fontAlgn="base" hangingPunct="0">
              <a:spcBef>
                <a:spcPct val="0"/>
              </a:spcBef>
              <a:spcAft>
                <a:spcPct val="0"/>
              </a:spcAft>
              <a:tabLst>
                <a:tab pos="6113463" algn="r"/>
              </a:tabLst>
              <a:defRPr>
                <a:solidFill>
                  <a:schemeClr val="tx1"/>
                </a:solidFill>
                <a:latin typeface="Arial" panose="020B0604020202020204" pitchFamily="34" charset="0"/>
              </a:defRPr>
            </a:lvl7pPr>
            <a:lvl8pPr eaLnBrk="0" fontAlgn="base" hangingPunct="0">
              <a:spcBef>
                <a:spcPct val="0"/>
              </a:spcBef>
              <a:spcAft>
                <a:spcPct val="0"/>
              </a:spcAft>
              <a:tabLst>
                <a:tab pos="6113463" algn="r"/>
              </a:tabLst>
              <a:defRPr>
                <a:solidFill>
                  <a:schemeClr val="tx1"/>
                </a:solidFill>
                <a:latin typeface="Arial" panose="020B0604020202020204" pitchFamily="34" charset="0"/>
              </a:defRPr>
            </a:lvl8pPr>
            <a:lvl9pPr eaLnBrk="0" fontAlgn="base" hangingPunct="0">
              <a:spcBef>
                <a:spcPct val="0"/>
              </a:spcBef>
              <a:spcAft>
                <a:spcPct val="0"/>
              </a:spcAft>
              <a:tabLst>
                <a:tab pos="6113463"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113463" algn="r"/>
              </a:tabLst>
            </a:pPr>
            <a:r>
              <a:rPr kumimoji="0" lang="en-US" altLang="ru-RU"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Table 1</a:t>
            </a:r>
            <a:endParaRPr kumimoji="0" lang="ru-RU" altLang="ru-RU"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6113463" algn="r"/>
              </a:tabLst>
            </a:pPr>
            <a:r>
              <a:rPr kumimoji="0" lang="en-US" altLang="ru-RU"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Intensity G and D bands of the GO and RGO samples at temperatures: initial, 300 °C, 900 °C</a:t>
            </a:r>
            <a:endParaRPr kumimoji="0" lang="en-US"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8967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A330832-E3A2-401F-AD19-B2455CDF1F7B}"/>
              </a:ext>
            </a:extLst>
          </p:cNvPr>
          <p:cNvPicPr>
            <a:picLocks noChangeAspect="1"/>
          </p:cNvPicPr>
          <p:nvPr/>
        </p:nvPicPr>
        <p:blipFill>
          <a:blip r:embed="rId2"/>
          <a:stretch>
            <a:fillRect/>
          </a:stretch>
        </p:blipFill>
        <p:spPr>
          <a:xfrm>
            <a:off x="3399501" y="0"/>
            <a:ext cx="5392998" cy="6858000"/>
          </a:xfrm>
          <a:prstGeom prst="rect">
            <a:avLst/>
          </a:prstGeom>
        </p:spPr>
      </p:pic>
    </p:spTree>
    <p:extLst>
      <p:ext uri="{BB962C8B-B14F-4D97-AF65-F5344CB8AC3E}">
        <p14:creationId xmlns:p14="http://schemas.microsoft.com/office/powerpoint/2010/main" val="330468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02260" y="0"/>
            <a:ext cx="8915399" cy="718281"/>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 </a:t>
            </a:r>
            <a:r>
              <a:rPr lang="en-US" sz="2800" b="1" dirty="0">
                <a:solidFill>
                  <a:srgbClr val="7030A0"/>
                </a:solidFill>
                <a:latin typeface="Times New Roman" panose="02020603050405020304" pitchFamily="18" charset="0"/>
                <a:cs typeface="Times New Roman" panose="02020603050405020304" pitchFamily="18" charset="0"/>
              </a:rPr>
              <a:t>5 Reduction of FFLGN</a:t>
            </a:r>
            <a:endParaRPr lang="ru-RU" sz="28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3454930049"/>
              </p:ext>
            </p:extLst>
          </p:nvPr>
        </p:nvGraphicFramePr>
        <p:xfrm>
          <a:off x="566928" y="237744"/>
          <a:ext cx="11356848" cy="6327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345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2560" y="0"/>
            <a:ext cx="10420349" cy="732870"/>
          </a:xfrm>
        </p:spPr>
        <p:txBody>
          <a:bodyPr>
            <a:no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Methods of reduction </a:t>
            </a:r>
            <a:endParaRPr lang="ru-RU" sz="32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620505631"/>
              </p:ext>
            </p:extLst>
          </p:nvPr>
        </p:nvGraphicFramePr>
        <p:xfrm>
          <a:off x="595421" y="732870"/>
          <a:ext cx="11234625" cy="5986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090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9525" y="-82302"/>
            <a:ext cx="7251601" cy="584775"/>
          </a:xfrm>
          <a:prstGeom prst="rect">
            <a:avLst/>
          </a:prstGeom>
        </p:spPr>
        <p:txBody>
          <a:bodyPr wrap="none">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Temperature zones of reduction process </a:t>
            </a:r>
            <a:endParaRPr lang="ru-RU" sz="32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21288980"/>
              </p:ext>
            </p:extLst>
          </p:nvPr>
        </p:nvGraphicFramePr>
        <p:xfrm>
          <a:off x="222433" y="1408176"/>
          <a:ext cx="11756207" cy="5449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1566672" y="446716"/>
            <a:ext cx="10814304" cy="769441"/>
          </a:xfrm>
          <a:prstGeom prst="rect">
            <a:avLst/>
          </a:prstGeom>
        </p:spPr>
        <p:txBody>
          <a:bodyPr wrap="square">
            <a:spAutoFit/>
          </a:bodyPr>
          <a:lstStyle/>
          <a:p>
            <a:pPr lvl="0"/>
            <a:r>
              <a:rPr lang="en-US" sz="2200" b="1" dirty="0">
                <a:solidFill>
                  <a:prstClr val="black"/>
                </a:solidFill>
                <a:latin typeface="Times New Roman" panose="02020603050405020304" pitchFamily="18" charset="0"/>
                <a:cs typeface="Times New Roman" panose="02020603050405020304" pitchFamily="18" charset="0"/>
              </a:rPr>
              <a:t>The process of temperature reduction of FFLGN to 2000 °C has 6 important temperature zones: 140-180 °С, 180-600 °С, 600-800 °С, 800-1000 °С, and 1000-2000 °С.</a:t>
            </a:r>
            <a:endParaRPr lang="ru-RU" sz="2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867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B52B7F0-9D58-4686-8FCB-9CB62793AC00}"/>
              </a:ext>
            </a:extLst>
          </p:cNvPr>
          <p:cNvSpPr>
            <a:spLocks noGrp="1"/>
          </p:cNvSpPr>
          <p:nvPr>
            <p:ph idx="1"/>
          </p:nvPr>
        </p:nvSpPr>
        <p:spPr>
          <a:xfrm>
            <a:off x="1806498" y="-1"/>
            <a:ext cx="9857678" cy="6534615"/>
          </a:xfrm>
        </p:spPr>
        <p:txBody>
          <a:bodyPr>
            <a:noAutofit/>
          </a:bodyPr>
          <a:lstStyle/>
          <a:p>
            <a:r>
              <a:rPr lang="en-US" sz="2200" dirty="0"/>
              <a:t>Preparation of GO</a:t>
            </a:r>
          </a:p>
          <a:p>
            <a:r>
              <a:rPr lang="en-US" sz="2200" dirty="0"/>
              <a:t>Graphene oxide was synthesized by two stages [26-31]: oxidation of graphite and exfoliation of graphite oxide, which is shown in Fig. 1, 2. The GO was prepared by the modified Hammers method using pure natural graphite. First, 23 ml of concentrated H2SO4 were added to a 250 mL ice flask at 0°C, which was filled with 1 g of graphite, after 0.5 g of sodium nitrate was added. Then, while stirring the mixture with a mechanical stirrer, 3 g of solid potassium permanganate was gradually added in the temperature below 20 °C for 2 h. After raising the temperature of the mixture to 35 °C, it was maintained for 30 min at this temperature, then, </a:t>
            </a:r>
            <a:r>
              <a:rPr lang="en-US" sz="2200" dirty="0" err="1"/>
              <a:t>deionised</a:t>
            </a:r>
            <a:r>
              <a:rPr lang="en-US" sz="2200" dirty="0"/>
              <a:t> water was added, after the temperature rose to 90°C and stirred for 30 min. Finally, 30% hydrogen peroxide was added until the color of the mixture changed to bright yellow and gas evolution ceased. Then the product was filtered and washed several times in 5% hydrochloric acid solution to remove metal ions, after washed with </a:t>
            </a:r>
            <a:r>
              <a:rPr lang="en-US" sz="2200" dirty="0" err="1"/>
              <a:t>deionised</a:t>
            </a:r>
            <a:r>
              <a:rPr lang="en-US" sz="2200" dirty="0"/>
              <a:t> water to remove acids. GO was synthesized according to our previous works [32, 33]. The GО synthesis process is presented below in a specific sequence (Fig. 1). </a:t>
            </a:r>
          </a:p>
          <a:p>
            <a:endParaRPr lang="ru-RU" sz="2200" dirty="0"/>
          </a:p>
        </p:txBody>
      </p:sp>
    </p:spTree>
    <p:extLst>
      <p:ext uri="{BB962C8B-B14F-4D97-AF65-F5344CB8AC3E}">
        <p14:creationId xmlns:p14="http://schemas.microsoft.com/office/powerpoint/2010/main" val="832015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892B586-FE6D-450A-9677-EC5A7249605B}"/>
              </a:ext>
            </a:extLst>
          </p:cNvPr>
          <p:cNvSpPr>
            <a:spLocks noGrp="1"/>
          </p:cNvSpPr>
          <p:nvPr>
            <p:ph idx="1"/>
          </p:nvPr>
        </p:nvSpPr>
        <p:spPr>
          <a:xfrm>
            <a:off x="1694985" y="312234"/>
            <a:ext cx="10080703" cy="6088566"/>
          </a:xfrm>
        </p:spPr>
        <p:txBody>
          <a:bodyPr>
            <a:normAutofit/>
          </a:bodyPr>
          <a:lstStyle/>
          <a:p>
            <a:r>
              <a:rPr lang="en-US" sz="2400" dirty="0"/>
              <a:t>Exfoliation of graphene oxide (GO)</a:t>
            </a:r>
          </a:p>
          <a:p>
            <a:r>
              <a:rPr lang="en-US" sz="2400" dirty="0"/>
              <a:t>In the last stage of GO synthesis, important step is the exfoliation of multilayer graphene oxide sheets into few-layer graphene sheets. As a result of oxidizing graphite with strong oxidizers by the Hummers method, graphene oxide has a large number of oxygen-containing functional groups on both sides and edges of the graphite sheet, which helps to increase the distance between the layers. The process of exfoliation of graphene oxide is carried out using centrifugation and ultrasonic treatment, as a result of which GO is exfoliated into multilayer, even single-layer sheets. The GO suspension was treated with a centrifuge at a rotation speed of 5000 rpm, then processed by ultrasound at a frequency of 45 kHz (UZTA-0.15 / 22-0, Russia) at a temperature of 25 °C for 60 minutes (Fig. 1) [33]. </a:t>
            </a:r>
          </a:p>
          <a:p>
            <a:endParaRPr lang="ru-RU" sz="2400" dirty="0"/>
          </a:p>
        </p:txBody>
      </p:sp>
    </p:spTree>
    <p:extLst>
      <p:ext uri="{BB962C8B-B14F-4D97-AF65-F5344CB8AC3E}">
        <p14:creationId xmlns:p14="http://schemas.microsoft.com/office/powerpoint/2010/main" val="343613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456A14D-9AC5-4239-BCD2-7E796A07CEE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3950" y="0"/>
            <a:ext cx="5680772" cy="6646126"/>
          </a:xfrm>
          <a:prstGeom prst="rect">
            <a:avLst/>
          </a:prstGeom>
          <a:noFill/>
        </p:spPr>
      </p:pic>
      <p:sp>
        <p:nvSpPr>
          <p:cNvPr id="5" name="Прямоугольник 4">
            <a:extLst>
              <a:ext uri="{FF2B5EF4-FFF2-40B4-BE49-F238E27FC236}">
                <a16:creationId xmlns:a16="http://schemas.microsoft.com/office/drawing/2014/main" id="{E260D5B7-CA95-42E3-9316-FF7E3C8126CE}"/>
              </a:ext>
            </a:extLst>
          </p:cNvPr>
          <p:cNvSpPr/>
          <p:nvPr/>
        </p:nvSpPr>
        <p:spPr>
          <a:xfrm>
            <a:off x="4134565" y="6414428"/>
            <a:ext cx="3922869" cy="463397"/>
          </a:xfrm>
          <a:prstGeom prst="rect">
            <a:avLst/>
          </a:prstGeom>
        </p:spPr>
        <p:txBody>
          <a:bodyPr wrap="none">
            <a:spAutoFit/>
          </a:bodyPr>
          <a:lstStyle/>
          <a:p>
            <a:pPr algn="just">
              <a:lnSpc>
                <a:spcPct val="150000"/>
              </a:lnSpc>
              <a:spcAft>
                <a:spcPts val="0"/>
              </a:spcAft>
              <a:tabLst>
                <a:tab pos="6113780" algn="r"/>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Fig. 1 </a:t>
            </a:r>
            <a:r>
              <a:rPr lang="en-US" dirty="0">
                <a:latin typeface="Times New Roman" panose="02020603050405020304" pitchFamily="18" charset="0"/>
                <a:ea typeface="Times New Roman" panose="02020603050405020304" pitchFamily="18" charset="0"/>
                <a:cs typeface="Times New Roman" panose="02020603050405020304" pitchFamily="18" charset="0"/>
              </a:rPr>
              <a:t>Stage of synthesis GO suspension</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975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9F8CFFF-AF4E-4DAF-9BE3-EF238765FEFE}"/>
              </a:ext>
            </a:extLst>
          </p:cNvPr>
          <p:cNvSpPr>
            <a:spLocks noGrp="1"/>
          </p:cNvSpPr>
          <p:nvPr>
            <p:ph idx="1"/>
          </p:nvPr>
        </p:nvSpPr>
        <p:spPr>
          <a:xfrm>
            <a:off x="1942441" y="460917"/>
            <a:ext cx="9788642" cy="3777622"/>
          </a:xfrm>
        </p:spPr>
        <p:txBody>
          <a:bodyPr>
            <a:noAutofit/>
          </a:bodyPr>
          <a:lstStyle/>
          <a:p>
            <a:r>
              <a:rPr lang="en-US" sz="2400" dirty="0"/>
              <a:t>Preparation of GO membrane </a:t>
            </a:r>
          </a:p>
          <a:p>
            <a:r>
              <a:rPr lang="en-US" sz="2400" dirty="0"/>
              <a:t>In order to obtain the GO membrane, the following methods are used: filtration (vacuum, pressure filtration); casting-plating (spinning casting-plating, drop casting, two-piece coating); layer-by-layer assembly; evaporation; alignment method which is related to the shift and hybrid method [34].</a:t>
            </a:r>
          </a:p>
          <a:p>
            <a:r>
              <a:rPr lang="en-US" sz="2400" dirty="0"/>
              <a:t>From all the above methods in our experimental work, we chose vacuum filtration because of its availability, low labor intensity, nano-sized control over the membrane thickness and the possibility of high-scale production of GO membranes. GO membranes using vacuum filtration were first obtained in work [35], in which GO monolayers were connected almost in parallel. Also in this work, it is stated that during the preparation process, the physical and chemical properties of GO monolayers do not change [34, 35].</a:t>
            </a:r>
          </a:p>
          <a:p>
            <a:endParaRPr lang="ru-RU" sz="2400" dirty="0"/>
          </a:p>
        </p:txBody>
      </p:sp>
    </p:spTree>
    <p:extLst>
      <p:ext uri="{BB962C8B-B14F-4D97-AF65-F5344CB8AC3E}">
        <p14:creationId xmlns:p14="http://schemas.microsoft.com/office/powerpoint/2010/main" val="4093545079"/>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2883</TotalTime>
  <Words>1324</Words>
  <Application>Microsoft Office PowerPoint</Application>
  <PresentationFormat>Широкоэкранный</PresentationFormat>
  <Paragraphs>59</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Century Gothic</vt:lpstr>
      <vt:lpstr>Times New Roman</vt:lpstr>
      <vt:lpstr>Wingdings 3</vt:lpstr>
      <vt:lpstr>Легкий дым</vt:lpstr>
      <vt:lpstr>«Nanotechnologies and Nanomaterials»</vt:lpstr>
      <vt:lpstr>Презентация PowerPoint</vt:lpstr>
      <vt:lpstr>№ 5 Reduction of FFLGN</vt:lpstr>
      <vt:lpstr>Methods of reduction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SEM of GO and RGO membrane</vt:lpstr>
      <vt:lpstr>Raman spectroscopy of GO and RGO membranes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Көркем еңбектегі инновациялық технологиялар</dc:title>
  <dc:creator>Admin</dc:creator>
  <cp:lastModifiedBy>User</cp:lastModifiedBy>
  <cp:revision>279</cp:revision>
  <dcterms:created xsi:type="dcterms:W3CDTF">2022-10-21T16:10:26Z</dcterms:created>
  <dcterms:modified xsi:type="dcterms:W3CDTF">2024-11-05T04:27:27Z</dcterms:modified>
</cp:coreProperties>
</file>