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9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584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76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194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38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199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227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618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487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03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771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504E-3076-4A88-90D5-66B0D58C80FB}" type="datetimeFigureOut">
              <a:rPr lang="ru-RU" smtClean="0"/>
              <a:t>02.11.2021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844BC-9DE1-4718-86A6-5E46DA5B4F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87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9806" y="0"/>
            <a:ext cx="87408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3112770" algn="l"/>
              </a:tabLst>
            </a:pPr>
            <a:r>
              <a:rPr lang="kk-K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№4 </a:t>
            </a:r>
            <a:r>
              <a:rPr lang="kk-KZ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Дәріс.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Адгезия</a:t>
            </a:r>
            <a:r>
              <a:rPr lang="kk-K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Беттік </a:t>
            </a:r>
            <a:r>
              <a:rPr lang="kk-KZ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энергия. Адсорбция </a:t>
            </a:r>
            <a:r>
              <a:rPr lang="kk-K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және хемосорбция.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78657" y="474687"/>
            <a:ext cx="120572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7320" marR="221615" algn="just">
              <a:spcBef>
                <a:spcPts val="1340"/>
              </a:spcBef>
              <a:spcAft>
                <a:spcPts val="0"/>
              </a:spcAft>
            </a:pPr>
            <a:r>
              <a:rPr lang="kk-KZ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Адгезия (лат. adhaesio – жабысу) -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әр текті қатты және (немесе) сұйық денелер беттерінің жабысуы. Адгезия беткі қабаттағы молекулааралық өзара әрекеттесуден туындайды. Адгезия беттерді бөлуге (</a:t>
            </a:r>
            <a:r>
              <a:rPr lang="kk-KZ" altLang="ru-RU" dirty="0" smtClean="0">
                <a:solidFill>
                  <a:srgbClr val="20212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бір-бірінен ажыратыуға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атқарылатын </a:t>
            </a:r>
            <a:r>
              <a:rPr lang="kk-KZ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жұмыспен 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адгезии</a:t>
            </a:r>
            <a:r>
              <a:rPr lang="en-US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сипатталады. Адгезияны шамасы – МПа (мегапаскаль) сипатталады.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124848" y="3027680"/>
            <a:ext cx="7687262" cy="3694153"/>
            <a:chOff x="191075" y="2722084"/>
            <a:chExt cx="7628188" cy="2587335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2"/>
            <a:srcRect r="50014" b="4361"/>
            <a:stretch/>
          </p:blipFill>
          <p:spPr>
            <a:xfrm>
              <a:off x="191075" y="2722084"/>
              <a:ext cx="3761494" cy="2587335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3"/>
            <a:srcRect l="50603" b="10591"/>
            <a:stretch/>
          </p:blipFill>
          <p:spPr>
            <a:xfrm>
              <a:off x="4100051" y="2722084"/>
              <a:ext cx="3719212" cy="2414722"/>
            </a:xfrm>
            <a:prstGeom prst="rect">
              <a:avLst/>
            </a:prstGeom>
          </p:spPr>
        </p:pic>
      </p:grpSp>
      <p:pic>
        <p:nvPicPr>
          <p:cNvPr id="13" name="Рисунок 12"/>
          <p:cNvPicPr/>
          <p:nvPr/>
        </p:nvPicPr>
        <p:blipFill rotWithShape="1">
          <a:blip r:embed="rId4"/>
          <a:srcRect l="27258" t="22425" r="22394" b="29684"/>
          <a:stretch/>
        </p:blipFill>
        <p:spPr bwMode="auto">
          <a:xfrm>
            <a:off x="8070034" y="1488220"/>
            <a:ext cx="3840480" cy="2408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960734" y="3987396"/>
            <a:ext cx="40590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плитканы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жабыстыр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ған желім (келей) плитка мен қабырға бетінде  қалса,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ғни желім қабатында ажырау байқалса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когезиялық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ажырау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(адгезия мы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қты). Суретте көрсетілген. </a:t>
            </a:r>
          </a:p>
          <a:p>
            <a:pPr algn="just"/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 желім плитка бетінде немесе қабырға бетінде қалса адгезиялық ажырау (когезия мықты)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 flipH="1">
            <a:off x="71120" y="1424924"/>
            <a:ext cx="7740990" cy="1431161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Когезия (лат. cohaesus-байланысқан, жалғастырылған) – </a:t>
            </a:r>
            <a:r>
              <a:rPr kumimoji="0" lang="kk-KZ" altLang="ru-RU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 заттың бөліктерінің бір-біріне жабысуы. Яғни молекулааралық әрекеттесу күштерінің әсерінен, сутектік байланыс немесе затты құрайтын молекулалар (атомдар, иондар) арасындағы химиялық байланыс әсерінен біртекті (бір фазалы) зат бөліктерінің біртұтас бірігуі. </a:t>
            </a:r>
            <a:endParaRPr kumimoji="0" lang="kk-KZ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29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04080" y="182880"/>
            <a:ext cx="21850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Адгезия жұмысы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4640" y="734023"/>
            <a:ext cx="6695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Адгезия жұмысы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адгезиялық беріктік (работа адгезии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адгезионная прочность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бірімен әсерлесетін екі фазаны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ажыратуға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атқарылатын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Өлшем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Дж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kk-KZ" baseline="30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Адгезия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Дюпре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xn--90acidkcqceua4afge.xn--p1ai/800/600/https/mypresentation.ru/documents_6/03fa17e2505fb94db8626577bf53416a/img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8" t="42312" r="11776" b="7022"/>
          <a:stretch/>
        </p:blipFill>
        <p:spPr bwMode="auto">
          <a:xfrm>
            <a:off x="7373295" y="651899"/>
            <a:ext cx="4358640" cy="230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Что такое адгезия?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03" t="80280" r="22917" b="7553"/>
          <a:stretch/>
        </p:blipFill>
        <p:spPr bwMode="auto">
          <a:xfrm>
            <a:off x="1290320" y="2286000"/>
            <a:ext cx="3716953" cy="67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proinstrumentinfo.ru/wp-content/uploads/2017/07/izmeritel-adgezi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61" y="3011309"/>
            <a:ext cx="2707849" cy="129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Скретч тестеры | Scratch test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31" y="3443048"/>
            <a:ext cx="2817321" cy="200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Адгезия защитного покрытия трубопровод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61" y="4663304"/>
            <a:ext cx="2528499" cy="141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1261" y="6312872"/>
            <a:ext cx="6924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Тапсырма</a:t>
            </a:r>
            <a:r>
              <a:rPr lang="ru-RU" b="1" dirty="0" smtClean="0">
                <a:solidFill>
                  <a:srgbClr val="FF0000"/>
                </a:solidFill>
              </a:rPr>
              <a:t>!!! </a:t>
            </a:r>
            <a:r>
              <a:rPr lang="ru-RU" b="1" dirty="0" err="1" smtClean="0">
                <a:solidFill>
                  <a:srgbClr val="FF0000"/>
                </a:solidFill>
              </a:rPr>
              <a:t>Адгезияны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аны</a:t>
            </a:r>
            <a:r>
              <a:rPr lang="kk-KZ" b="1" dirty="0" smtClean="0">
                <a:solidFill>
                  <a:srgbClr val="FF0000"/>
                </a:solidFill>
              </a:rPr>
              <a:t>қтау әдістері </a:t>
            </a:r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kk-KZ" b="1" dirty="0" smtClean="0">
                <a:solidFill>
                  <a:srgbClr val="FF0000"/>
                </a:solidFill>
              </a:rPr>
              <a:t>тапсыру мерзімі </a:t>
            </a:r>
            <a:r>
              <a:rPr lang="en-US" b="1" dirty="0" smtClean="0">
                <a:solidFill>
                  <a:srgbClr val="FF0000"/>
                </a:solidFill>
              </a:rPr>
              <a:t>11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апта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22681" y="5466068"/>
            <a:ext cx="4395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0" dirty="0" smtClean="0">
                <a:solidFill>
                  <a:srgbClr val="000000"/>
                </a:solidFill>
                <a:effectLst/>
                <a:latin typeface="Noto Sans Regular"/>
              </a:rPr>
              <a:t>СКРЕТЧ ТЕСТЕР / </a:t>
            </a:r>
            <a:r>
              <a:rPr lang="en-US" sz="1200" b="1" i="0" dirty="0" smtClean="0">
                <a:solidFill>
                  <a:srgbClr val="000000"/>
                </a:solidFill>
                <a:effectLst/>
                <a:latin typeface="Noto Sans Regular"/>
              </a:rPr>
              <a:t>SCRATCH TESTER</a:t>
            </a:r>
            <a:endParaRPr lang="en-US" sz="1200" b="1" i="0" dirty="0">
              <a:solidFill>
                <a:srgbClr val="000000"/>
              </a:solidFill>
              <a:effectLst/>
              <a:latin typeface="Noto Sans Regular"/>
            </a:endParaRPr>
          </a:p>
        </p:txBody>
      </p:sp>
      <p:pic>
        <p:nvPicPr>
          <p:cNvPr id="15" name="Рисунок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>
            <a:fillRect/>
          </a:stretch>
        </p:blipFill>
        <p:spPr bwMode="auto">
          <a:xfrm>
            <a:off x="6112354" y="3364039"/>
            <a:ext cx="5896070" cy="2294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351638" y="5549699"/>
            <a:ext cx="5013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TiN-Al</a:t>
            </a:r>
            <a:r>
              <a:rPr lang="ru-RU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жабын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қабатының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адгезиялық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беріктігін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13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62734" y="252458"/>
            <a:ext cx="19223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Беттік энергия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0467" y="858990"/>
            <a:ext cx="5073445" cy="3595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22250" algn="just">
              <a:spcBef>
                <a:spcPts val="675"/>
              </a:spcBef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Металдың беткі қабаты өте белсенді.</a:t>
            </a:r>
            <a:r>
              <a:rPr lang="kk-KZ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Қатты дененің беткі қабатындағы атомдар (ішкі қабат атомдарымен салыстырғанда) еркін байланысқа ие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әтижесінде бетке қарай жақын аралықта атомдардың (молекулалардың) тартылысы нәтижесінде беттік энергия пайда болады.</a:t>
            </a:r>
          </a:p>
          <a:p>
            <a:pPr marR="222250" algn="just">
              <a:spcBef>
                <a:spcPts val="675"/>
              </a:spcBef>
            </a:pPr>
            <a:r>
              <a:rPr lang="kk-KZ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Беттік энергия деп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фазааралық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шекарада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шоғырланған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бетті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құрауға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қажет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энергия.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Беттік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эенргия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бөлшектерді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ұсақтаған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кезде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артады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222250" algn="just">
              <a:spcBef>
                <a:spcPts val="675"/>
              </a:spcBef>
            </a:pPr>
            <a:endParaRPr lang="ru-RU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78" name="Picture 6" descr="https://konspekta.net/lektsianew/baza21/11898025723375.files/image0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1" t="7113" r="1459" b="5633"/>
          <a:stretch/>
        </p:blipFill>
        <p:spPr bwMode="auto">
          <a:xfrm>
            <a:off x="5170324" y="735458"/>
            <a:ext cx="6989270" cy="488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125729" y="4139393"/>
            <a:ext cx="5044595" cy="2472895"/>
            <a:chOff x="259317" y="3300432"/>
            <a:chExt cx="5044595" cy="2472895"/>
          </a:xfrm>
        </p:grpSpPr>
        <p:sp>
          <p:nvSpPr>
            <p:cNvPr id="12" name="TextBox 11"/>
            <p:cNvSpPr txBox="1"/>
            <p:nvPr/>
          </p:nvSpPr>
          <p:spPr>
            <a:xfrm>
              <a:off x="2182992" y="3300432"/>
              <a:ext cx="7601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k-KZ" sz="1600" dirty="0" smtClean="0"/>
                <a:t>Фаза </a:t>
              </a:r>
              <a:r>
                <a:rPr lang="ru-RU" sz="1600" dirty="0" smtClean="0"/>
                <a:t>1</a:t>
              </a:r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259317" y="3639734"/>
              <a:ext cx="5044595" cy="2133593"/>
              <a:chOff x="309592" y="2709408"/>
              <a:chExt cx="5044595" cy="2133593"/>
            </a:xfrm>
          </p:grpSpPr>
          <p:pic>
            <p:nvPicPr>
              <p:cNvPr id="3076" name="Picture 4" descr="Пример 1. Что такое поверхностная энергия Гиббса, причины ее возникновения,  ее математическое выражение и причины ее влияния на устойчивость  гетерогенных дисперсных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106" t="8242" r="27657" b="10102"/>
              <a:stretch/>
            </p:blipFill>
            <p:spPr bwMode="auto">
              <a:xfrm>
                <a:off x="1418897" y="2711669"/>
                <a:ext cx="2700819" cy="178675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2104704" y="4504447"/>
                <a:ext cx="76014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k-KZ" sz="1600" dirty="0" smtClean="0"/>
                  <a:t>Фаза </a:t>
                </a:r>
                <a:r>
                  <a:rPr lang="ru-RU" sz="1600" dirty="0" smtClean="0"/>
                  <a:t>2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994550" y="3312251"/>
                <a:ext cx="135963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k-KZ" sz="1600" dirty="0"/>
                  <a:t>Бөлшектер әсерлесу аймағы</a:t>
                </a:r>
                <a:endParaRPr lang="ru-RU" sz="1600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09592" y="2786352"/>
                <a:ext cx="1300356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k-KZ" sz="1600" dirty="0" smtClean="0"/>
                  <a:t>Фазааралық </a:t>
                </a:r>
              </a:p>
              <a:p>
                <a:pPr algn="ctr"/>
                <a:r>
                  <a:rPr lang="kk-KZ" sz="1600" dirty="0" smtClean="0"/>
                  <a:t>қабат</a:t>
                </a:r>
                <a:endParaRPr lang="ru-RU" sz="16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967585" y="2709408"/>
                <a:ext cx="1141466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kk-KZ" sz="1600" dirty="0" smtClean="0"/>
                  <a:t>Бөлшектер</a:t>
                </a:r>
                <a:endParaRPr lang="ru-RU" sz="16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396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05135" y="304489"/>
            <a:ext cx="36120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Адсорбция</a:t>
            </a:r>
            <a:r>
              <a:rPr lang="ru-RU" sz="20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spc="-1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және</a:t>
            </a:r>
            <a:r>
              <a:rPr lang="ru-RU" sz="2000" b="1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хемосорбция</a:t>
            </a:r>
            <a:endParaRPr lang="ru-RU" sz="2000" b="1" dirty="0"/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auto">
          <a:xfrm>
            <a:off x="-1087120" y="-413512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4" name="Rectangle 56"/>
          <p:cNvSpPr>
            <a:spLocks noChangeArrowheads="1"/>
          </p:cNvSpPr>
          <p:nvPr/>
        </p:nvSpPr>
        <p:spPr bwMode="auto">
          <a:xfrm>
            <a:off x="2940368" y="-362235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Граничная фаза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3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Монослой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9" name="Рисунок 1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925" y="4543888"/>
            <a:ext cx="7858425" cy="2176461"/>
          </a:xfrm>
          <a:prstGeom prst="rect">
            <a:avLst/>
          </a:prstGeom>
        </p:spPr>
      </p:pic>
      <p:sp>
        <p:nvSpPr>
          <p:cNvPr id="120" name="Прямоугольник 119"/>
          <p:cNvSpPr/>
          <p:nvPr/>
        </p:nvSpPr>
        <p:spPr>
          <a:xfrm>
            <a:off x="147483" y="820756"/>
            <a:ext cx="119363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20345" algn="just">
              <a:lnSpc>
                <a:spcPct val="100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Қатты дененің бетінде газдардың, будың немесе ерітінділердің жұқа қабаттарының пайда болу құбылыстары немесе осы заттардың дененің бетіне сіңуі адсорбция деп аталады.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Адсорбцияға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қарсы процесс десорбция деп аталады.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178708" y="1720852"/>
            <a:ext cx="119051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Адсорбция физикалық және химиялық болып бөлінеді. Физикалық адсорбция Ван дер Ваальс күштеріне байланысты бөгде молекулалардың тартылуымен байланысты.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Химосорбция 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валенттік байланыстардың әсерінен болады. </a:t>
            </a:r>
            <a:r>
              <a:rPr lang="kk-KZ" dirty="0"/>
              <a:t>Көптеген жағдайларда физикалық және химиялық адсорбция бір уақытта жүреді, бірақ олардың бірі басым болады. Сонымен, қалыпты температурада металл беттеріндегі май қышқылдарының адсорбциясы негізінен физикалық, ал жоғары температурада – химиялық адсорбация деп қарастыруға болады. </a:t>
            </a:r>
            <a:endParaRPr lang="kk-KZ" dirty="0" smtClean="0"/>
          </a:p>
          <a:p>
            <a:pPr algn="just"/>
            <a:endParaRPr lang="kk-KZ" dirty="0"/>
          </a:p>
          <a:p>
            <a:pPr algn="just"/>
            <a:r>
              <a:rPr lang="kk-KZ" dirty="0"/>
              <a:t>Физикалық адсорбция есебінен газдар мен су молекулалары бірінші кезекте белсенді аймақтары – адсорбция орталықтарында орналасады. Сорбцияланған молекулалар материалмен химиялық реакцияға түседі. Осылайша коррозияны тудыратын беттердің тотығуы жүреді.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26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5973" y="292112"/>
            <a:ext cx="113365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Беттік-белсенді заттардың (ББЗ)</a:t>
            </a: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молекулаларының физикалық адсорбциясы ерекше маңызды. ББЗ </a:t>
            </a:r>
            <a:r>
              <a:rPr lang="kk-KZ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молекулалары белсенді топтармен беттің белсенді орталықтарында сорбцияланады.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ББЗ қатты дененің өзара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сұйықтықпен (сулау) әрекеттесу сипатын өзгерте алады. ББЗ молекулалары қатты бетке қалай бағытталғанына байланысты,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жақсы (гидрофильді) немесе нашар (гидрофобты бет)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сулануы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78657" y="1775893"/>
            <a:ext cx="11336594" cy="3464700"/>
            <a:chOff x="235973" y="1697235"/>
            <a:chExt cx="10972801" cy="2538506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2"/>
            <a:srcRect l="25889" t="45448" r="29612" b="26206"/>
            <a:stretch/>
          </p:blipFill>
          <p:spPr>
            <a:xfrm>
              <a:off x="235973" y="1697235"/>
              <a:ext cx="7084821" cy="2538506"/>
            </a:xfrm>
            <a:prstGeom prst="rect">
              <a:avLst/>
            </a:prstGeom>
          </p:spPr>
        </p:pic>
        <p:sp>
          <p:nvSpPr>
            <p:cNvPr id="19" name="Прямоугольник 18"/>
            <p:cNvSpPr/>
            <p:nvPr/>
          </p:nvSpPr>
          <p:spPr>
            <a:xfrm>
              <a:off x="6160067" y="2187055"/>
              <a:ext cx="34451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47320" indent="449580"/>
              <a:r>
                <a:rPr lang="kk-KZ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ылғалданған </a:t>
              </a:r>
              <a:r>
                <a:rPr lang="kk-KZ" dirty="0" smtClean="0">
                  <a:latin typeface="Times New Roman" panose="02020603050405020304" pitchFamily="18" charset="0"/>
                  <a:ea typeface="Times New Roman" panose="02020603050405020304" pitchFamily="18" charset="0"/>
                </a:rPr>
                <a:t>кездегі шарт: </a:t>
              </a:r>
              <a:endPara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3"/>
            <a:srcRect l="30591" t="34148" r="46088" b="54607"/>
            <a:stretch/>
          </p:blipFill>
          <p:spPr>
            <a:xfrm>
              <a:off x="9537289" y="2103050"/>
              <a:ext cx="1671485" cy="453337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3"/>
            <a:srcRect l="30123" t="61481" r="47516" b="25350"/>
            <a:stretch/>
          </p:blipFill>
          <p:spPr>
            <a:xfrm>
              <a:off x="9420428" y="2966488"/>
              <a:ext cx="1602659" cy="530943"/>
            </a:xfrm>
            <a:prstGeom prst="rect">
              <a:avLst/>
            </a:prstGeom>
          </p:spPr>
        </p:pic>
        <p:sp>
          <p:nvSpPr>
            <p:cNvPr id="23" name="Прямоугольник 22"/>
            <p:cNvSpPr/>
            <p:nvPr/>
          </p:nvSpPr>
          <p:spPr>
            <a:xfrm>
              <a:off x="6864427" y="3047293"/>
              <a:ext cx="27407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47320" marR="224155" indent="449580">
                <a:spcBef>
                  <a:spcPts val="1500"/>
                </a:spcBef>
              </a:pPr>
              <a:r>
                <a:rPr lang="kk-KZ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суланбаған </a:t>
              </a:r>
              <a:r>
                <a:rPr lang="kk-KZ" dirty="0" smtClean="0">
                  <a:latin typeface="Times New Roman" panose="02020603050405020304" pitchFamily="18" charset="0"/>
                  <a:ea typeface="Times New Roman" panose="02020603050405020304" pitchFamily="18" charset="0"/>
                </a:rPr>
                <a:t>кезде:</a:t>
              </a:r>
              <a:endPara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423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Прямоугольник 5"/>
          <p:cNvSpPr>
            <a:spLocks noChangeArrowheads="1"/>
          </p:cNvSpPr>
          <p:nvPr/>
        </p:nvSpPr>
        <p:spPr bwMode="auto">
          <a:xfrm>
            <a:off x="100664" y="81965"/>
            <a:ext cx="116465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algn="ctr"/>
            <a:r>
              <a:rPr lang="ru-RU" alt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Дәріске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түсініп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altLang="ru-RU" sz="2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!!!)</a:t>
            </a:r>
            <a:endParaRPr lang="ru-RU" alt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4823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4826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6056" t="25260" r="18667" b="11135"/>
          <a:stretch/>
        </p:blipFill>
        <p:spPr>
          <a:xfrm>
            <a:off x="2487560" y="499021"/>
            <a:ext cx="7108724" cy="561720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299885" y="6150114"/>
            <a:ext cx="119192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altLang="ru-RU" sz="2000" dirty="0" smtClean="0">
                <a:solidFill>
                  <a:schemeClr val="accent1">
                    <a:lumMod val="75000"/>
                  </a:schemeClr>
                </a:solidFill>
              </a:rPr>
              <a:t>Свободная энергия поверхности для оценки адгезионных свойств определялась с помощью гониометра DSA-HT12</a:t>
            </a:r>
          </a:p>
        </p:txBody>
      </p:sp>
    </p:spTree>
    <p:extLst>
      <p:ext uri="{BB962C8B-B14F-4D97-AF65-F5344CB8AC3E}">
        <p14:creationId xmlns:p14="http://schemas.microsoft.com/office/powerpoint/2010/main" val="147931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508</Words>
  <Application>Microsoft Office PowerPoint</Application>
  <PresentationFormat>Широкоэкранный</PresentationFormat>
  <Paragraphs>33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Noto Sans Regular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Star</dc:creator>
  <cp:lastModifiedBy>Star</cp:lastModifiedBy>
  <cp:revision>50</cp:revision>
  <dcterms:created xsi:type="dcterms:W3CDTF">2021-10-27T02:43:49Z</dcterms:created>
  <dcterms:modified xsi:type="dcterms:W3CDTF">2021-11-02T15:50:57Z</dcterms:modified>
</cp:coreProperties>
</file>