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0" r:id="rId1"/>
  </p:sldMasterIdLst>
  <p:sldIdLst>
    <p:sldId id="256" r:id="rId2"/>
    <p:sldId id="283" r:id="rId3"/>
    <p:sldId id="286" r:id="rId4"/>
    <p:sldId id="285" r:id="rId5"/>
    <p:sldId id="287" r:id="rId6"/>
    <p:sldId id="288" r:id="rId7"/>
    <p:sldId id="289" r:id="rId8"/>
    <p:sldId id="290" r:id="rId9"/>
    <p:sldId id="298" r:id="rId10"/>
    <p:sldId id="299" r:id="rId11"/>
    <p:sldId id="301" r:id="rId12"/>
    <p:sldId id="302" r:id="rId13"/>
    <p:sldId id="269" r:id="rId14"/>
    <p:sldId id="271" r:id="rId15"/>
    <p:sldId id="276" r:id="rId16"/>
    <p:sldId id="278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55" d="100"/>
          <a:sy n="55" d="100"/>
        </p:scale>
        <p:origin x="111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687CF-6202-4643-B6E6-9C05FFD92B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082C25F-7EDD-46DC-88B1-756FC5EED823}">
      <dgm:prSet phldrT="[Текст]"/>
      <dgm:spPr/>
      <dgm:t>
        <a:bodyPr/>
        <a:lstStyle/>
        <a:p>
          <a:r>
            <a:rPr lang="ru-R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Ақпараттық</a:t>
          </a:r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технологиялар</a:t>
          </a:r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– 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білім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жүйесін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саралау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даралау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білім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алушылардың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білімділік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белсенділігі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дербестігін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ынталандыру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F2ECE-52C6-41D4-955A-6D8BE876C15D}" type="parTrans" cxnId="{CD992213-BCC2-4FF7-A6AA-2027C7E18397}">
      <dgm:prSet/>
      <dgm:spPr/>
      <dgm:t>
        <a:bodyPr/>
        <a:lstStyle/>
        <a:p>
          <a:endParaRPr lang="ru-RU"/>
        </a:p>
      </dgm:t>
    </dgm:pt>
    <dgm:pt modelId="{712ABD04-0C9A-4A5F-B4F0-A305A6590A73}" type="sibTrans" cxnId="{CD992213-BCC2-4FF7-A6AA-2027C7E18397}">
      <dgm:prSet/>
      <dgm:spPr/>
      <dgm:t>
        <a:bodyPr/>
        <a:lstStyle/>
        <a:p>
          <a:endParaRPr lang="ru-RU"/>
        </a:p>
      </dgm:t>
    </dgm:pt>
    <dgm:pt modelId="{DF82735A-D89E-4332-B538-D2308B8171C3}">
      <dgm:prSet phldrT="[Текст]"/>
      <dgm:spPr/>
      <dgm:t>
        <a:bodyPr/>
        <a:lstStyle/>
        <a:p>
          <a:r>
            <a:rPr lang="ru-R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Информацио́нные</a:t>
          </a:r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техноло́гии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 — процессы, методы поиска, сбора, хранения, обработки, предоставления, распространения информации и способы осуществления таких процессов и методов 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313D3-8073-40A6-851B-EDE96BD8B6B8}" type="parTrans" cxnId="{9FA4EB67-06C5-4C3F-88A6-8C2FDB544DE0}">
      <dgm:prSet/>
      <dgm:spPr/>
      <dgm:t>
        <a:bodyPr/>
        <a:lstStyle/>
        <a:p>
          <a:endParaRPr lang="ru-RU"/>
        </a:p>
      </dgm:t>
    </dgm:pt>
    <dgm:pt modelId="{51ACFCD0-15D2-4386-AD5B-58DB8FF2C113}" type="sibTrans" cxnId="{9FA4EB67-06C5-4C3F-88A6-8C2FDB544DE0}">
      <dgm:prSet/>
      <dgm:spPr/>
      <dgm:t>
        <a:bodyPr/>
        <a:lstStyle/>
        <a:p>
          <a:endParaRPr lang="ru-RU"/>
        </a:p>
      </dgm:t>
    </dgm:pt>
    <dgm:pt modelId="{1554972E-D053-4C83-A341-99C90E8DB0C2}">
      <dgm:prSet phldrT="[Текст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Information technology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- processes, research methods, data collection, storage, processing, supply, distribution of information and ways to implement such processes and techniques.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1BD07A-9759-4297-B73B-CC01261A1368}" type="parTrans" cxnId="{CC7DD76E-3DF5-409A-83BC-9CA070FB5112}">
      <dgm:prSet/>
      <dgm:spPr/>
      <dgm:t>
        <a:bodyPr/>
        <a:lstStyle/>
        <a:p>
          <a:endParaRPr lang="ru-RU"/>
        </a:p>
      </dgm:t>
    </dgm:pt>
    <dgm:pt modelId="{56AFD2AC-AFED-4DD1-9F64-CEB29A107415}" type="sibTrans" cxnId="{CC7DD76E-3DF5-409A-83BC-9CA070FB5112}">
      <dgm:prSet/>
      <dgm:spPr/>
      <dgm:t>
        <a:bodyPr/>
        <a:lstStyle/>
        <a:p>
          <a:endParaRPr lang="ru-RU"/>
        </a:p>
      </dgm:t>
    </dgm:pt>
    <dgm:pt modelId="{0A614D97-8C3B-4DD1-A0BA-CB28BB48DFA8}" type="pres">
      <dgm:prSet presAssocID="{2B0687CF-6202-4643-B6E6-9C05FFD92B7B}" presName="Name0" presStyleCnt="0">
        <dgm:presLayoutVars>
          <dgm:chMax val="7"/>
          <dgm:chPref val="7"/>
          <dgm:dir/>
        </dgm:presLayoutVars>
      </dgm:prSet>
      <dgm:spPr/>
    </dgm:pt>
    <dgm:pt modelId="{DCB0B31B-04BB-4842-AFC7-92556F2523B8}" type="pres">
      <dgm:prSet presAssocID="{2B0687CF-6202-4643-B6E6-9C05FFD92B7B}" presName="Name1" presStyleCnt="0"/>
      <dgm:spPr/>
    </dgm:pt>
    <dgm:pt modelId="{3C65B035-DB4A-4151-935C-503473604F86}" type="pres">
      <dgm:prSet presAssocID="{2B0687CF-6202-4643-B6E6-9C05FFD92B7B}" presName="cycle" presStyleCnt="0"/>
      <dgm:spPr/>
    </dgm:pt>
    <dgm:pt modelId="{918B653C-1C3A-4E65-87A8-5B890EC4CF10}" type="pres">
      <dgm:prSet presAssocID="{2B0687CF-6202-4643-B6E6-9C05FFD92B7B}" presName="srcNode" presStyleLbl="node1" presStyleIdx="0" presStyleCnt="3"/>
      <dgm:spPr/>
    </dgm:pt>
    <dgm:pt modelId="{5AADC002-079B-4635-8604-0FB7AB23B02F}" type="pres">
      <dgm:prSet presAssocID="{2B0687CF-6202-4643-B6E6-9C05FFD92B7B}" presName="conn" presStyleLbl="parChTrans1D2" presStyleIdx="0" presStyleCnt="1"/>
      <dgm:spPr/>
    </dgm:pt>
    <dgm:pt modelId="{0865409B-D4D4-4317-9126-A9C4A18DCB8A}" type="pres">
      <dgm:prSet presAssocID="{2B0687CF-6202-4643-B6E6-9C05FFD92B7B}" presName="extraNode" presStyleLbl="node1" presStyleIdx="0" presStyleCnt="3"/>
      <dgm:spPr/>
    </dgm:pt>
    <dgm:pt modelId="{406F23A3-9AF2-4054-B286-D6BC9794456A}" type="pres">
      <dgm:prSet presAssocID="{2B0687CF-6202-4643-B6E6-9C05FFD92B7B}" presName="dstNode" presStyleLbl="node1" presStyleIdx="0" presStyleCnt="3"/>
      <dgm:spPr/>
    </dgm:pt>
    <dgm:pt modelId="{E35954C9-F1CC-40F6-A7E2-2C563796FBFB}" type="pres">
      <dgm:prSet presAssocID="{2082C25F-7EDD-46DC-88B1-756FC5EED823}" presName="text_1" presStyleLbl="node1" presStyleIdx="0" presStyleCnt="3">
        <dgm:presLayoutVars>
          <dgm:bulletEnabled val="1"/>
        </dgm:presLayoutVars>
      </dgm:prSet>
      <dgm:spPr/>
    </dgm:pt>
    <dgm:pt modelId="{196B75D7-A7C5-480C-901E-312DE3F1C342}" type="pres">
      <dgm:prSet presAssocID="{2082C25F-7EDD-46DC-88B1-756FC5EED823}" presName="accent_1" presStyleCnt="0"/>
      <dgm:spPr/>
    </dgm:pt>
    <dgm:pt modelId="{AC6B31CC-32FB-44B0-9D1E-32647D74C030}" type="pres">
      <dgm:prSet presAssocID="{2082C25F-7EDD-46DC-88B1-756FC5EED823}" presName="accentRepeatNode" presStyleLbl="solidFgAcc1" presStyleIdx="0" presStyleCnt="3"/>
      <dgm:spPr/>
    </dgm:pt>
    <dgm:pt modelId="{0C8FC278-3054-466D-8709-8EAC3A76CF6C}" type="pres">
      <dgm:prSet presAssocID="{DF82735A-D89E-4332-B538-D2308B8171C3}" presName="text_2" presStyleLbl="node1" presStyleIdx="1" presStyleCnt="3">
        <dgm:presLayoutVars>
          <dgm:bulletEnabled val="1"/>
        </dgm:presLayoutVars>
      </dgm:prSet>
      <dgm:spPr/>
    </dgm:pt>
    <dgm:pt modelId="{F20FADCF-79E8-4BB4-9392-36626E219A2F}" type="pres">
      <dgm:prSet presAssocID="{DF82735A-D89E-4332-B538-D2308B8171C3}" presName="accent_2" presStyleCnt="0"/>
      <dgm:spPr/>
    </dgm:pt>
    <dgm:pt modelId="{1FF70B47-0A27-4312-8095-FE80D25CF0A0}" type="pres">
      <dgm:prSet presAssocID="{DF82735A-D89E-4332-B538-D2308B8171C3}" presName="accentRepeatNode" presStyleLbl="solidFgAcc1" presStyleIdx="1" presStyleCnt="3"/>
      <dgm:spPr/>
    </dgm:pt>
    <dgm:pt modelId="{64A87539-CD42-49C8-9AB6-6414C0D0DD19}" type="pres">
      <dgm:prSet presAssocID="{1554972E-D053-4C83-A341-99C90E8DB0C2}" presName="text_3" presStyleLbl="node1" presStyleIdx="2" presStyleCnt="3">
        <dgm:presLayoutVars>
          <dgm:bulletEnabled val="1"/>
        </dgm:presLayoutVars>
      </dgm:prSet>
      <dgm:spPr/>
    </dgm:pt>
    <dgm:pt modelId="{1EACFCF7-AD45-44E2-9F21-E78DBE11D9B1}" type="pres">
      <dgm:prSet presAssocID="{1554972E-D053-4C83-A341-99C90E8DB0C2}" presName="accent_3" presStyleCnt="0"/>
      <dgm:spPr/>
    </dgm:pt>
    <dgm:pt modelId="{88382FFE-FB08-40D7-A06E-6F50FA9AE3C6}" type="pres">
      <dgm:prSet presAssocID="{1554972E-D053-4C83-A341-99C90E8DB0C2}" presName="accentRepeatNode" presStyleLbl="solidFgAcc1" presStyleIdx="2" presStyleCnt="3"/>
      <dgm:spPr/>
    </dgm:pt>
  </dgm:ptLst>
  <dgm:cxnLst>
    <dgm:cxn modelId="{367FE009-ECC7-4E67-B3DD-1D5C6B92A3D0}" type="presOf" srcId="{2B0687CF-6202-4643-B6E6-9C05FFD92B7B}" destId="{0A614D97-8C3B-4DD1-A0BA-CB28BB48DFA8}" srcOrd="0" destOrd="0" presId="urn:microsoft.com/office/officeart/2008/layout/VerticalCurvedList"/>
    <dgm:cxn modelId="{CD992213-BCC2-4FF7-A6AA-2027C7E18397}" srcId="{2B0687CF-6202-4643-B6E6-9C05FFD92B7B}" destId="{2082C25F-7EDD-46DC-88B1-756FC5EED823}" srcOrd="0" destOrd="0" parTransId="{C43F2ECE-52C6-41D4-955A-6D8BE876C15D}" sibTransId="{712ABD04-0C9A-4A5F-B4F0-A305A6590A73}"/>
    <dgm:cxn modelId="{00578D17-BFC7-40B8-A205-4931056E40C6}" type="presOf" srcId="{1554972E-D053-4C83-A341-99C90E8DB0C2}" destId="{64A87539-CD42-49C8-9AB6-6414C0D0DD19}" srcOrd="0" destOrd="0" presId="urn:microsoft.com/office/officeart/2008/layout/VerticalCurvedList"/>
    <dgm:cxn modelId="{79C0E362-975F-4A9E-8115-792B1117FE3F}" type="presOf" srcId="{712ABD04-0C9A-4A5F-B4F0-A305A6590A73}" destId="{5AADC002-079B-4635-8604-0FB7AB23B02F}" srcOrd="0" destOrd="0" presId="urn:microsoft.com/office/officeart/2008/layout/VerticalCurvedList"/>
    <dgm:cxn modelId="{9FA4EB67-06C5-4C3F-88A6-8C2FDB544DE0}" srcId="{2B0687CF-6202-4643-B6E6-9C05FFD92B7B}" destId="{DF82735A-D89E-4332-B538-D2308B8171C3}" srcOrd="1" destOrd="0" parTransId="{40E313D3-8073-40A6-851B-EDE96BD8B6B8}" sibTransId="{51ACFCD0-15D2-4386-AD5B-58DB8FF2C113}"/>
    <dgm:cxn modelId="{CC7DD76E-3DF5-409A-83BC-9CA070FB5112}" srcId="{2B0687CF-6202-4643-B6E6-9C05FFD92B7B}" destId="{1554972E-D053-4C83-A341-99C90E8DB0C2}" srcOrd="2" destOrd="0" parTransId="{411BD07A-9759-4297-B73B-CC01261A1368}" sibTransId="{56AFD2AC-AFED-4DD1-9F64-CEB29A107415}"/>
    <dgm:cxn modelId="{089B0D73-E705-430C-AD6F-DC369F6D339F}" type="presOf" srcId="{DF82735A-D89E-4332-B538-D2308B8171C3}" destId="{0C8FC278-3054-466D-8709-8EAC3A76CF6C}" srcOrd="0" destOrd="0" presId="urn:microsoft.com/office/officeart/2008/layout/VerticalCurvedList"/>
    <dgm:cxn modelId="{247086DC-EF52-4597-97D3-CA0CE3B52985}" type="presOf" srcId="{2082C25F-7EDD-46DC-88B1-756FC5EED823}" destId="{E35954C9-F1CC-40F6-A7E2-2C563796FBFB}" srcOrd="0" destOrd="0" presId="urn:microsoft.com/office/officeart/2008/layout/VerticalCurvedList"/>
    <dgm:cxn modelId="{6B1661AA-8D54-4C6F-A9B6-40E298BBC51C}" type="presParOf" srcId="{0A614D97-8C3B-4DD1-A0BA-CB28BB48DFA8}" destId="{DCB0B31B-04BB-4842-AFC7-92556F2523B8}" srcOrd="0" destOrd="0" presId="urn:microsoft.com/office/officeart/2008/layout/VerticalCurvedList"/>
    <dgm:cxn modelId="{EFA2FF2D-0C76-4433-BBCC-04D6A4AAF313}" type="presParOf" srcId="{DCB0B31B-04BB-4842-AFC7-92556F2523B8}" destId="{3C65B035-DB4A-4151-935C-503473604F86}" srcOrd="0" destOrd="0" presId="urn:microsoft.com/office/officeart/2008/layout/VerticalCurvedList"/>
    <dgm:cxn modelId="{FE4B8254-614F-475D-B00B-F96A8A3E1C3D}" type="presParOf" srcId="{3C65B035-DB4A-4151-935C-503473604F86}" destId="{918B653C-1C3A-4E65-87A8-5B890EC4CF10}" srcOrd="0" destOrd="0" presId="urn:microsoft.com/office/officeart/2008/layout/VerticalCurvedList"/>
    <dgm:cxn modelId="{14FD52F3-9348-48EF-A58E-BFEA201411E4}" type="presParOf" srcId="{3C65B035-DB4A-4151-935C-503473604F86}" destId="{5AADC002-079B-4635-8604-0FB7AB23B02F}" srcOrd="1" destOrd="0" presId="urn:microsoft.com/office/officeart/2008/layout/VerticalCurvedList"/>
    <dgm:cxn modelId="{27D96F67-3374-4B1F-B7B4-33D7EFF82091}" type="presParOf" srcId="{3C65B035-DB4A-4151-935C-503473604F86}" destId="{0865409B-D4D4-4317-9126-A9C4A18DCB8A}" srcOrd="2" destOrd="0" presId="urn:microsoft.com/office/officeart/2008/layout/VerticalCurvedList"/>
    <dgm:cxn modelId="{E2EB74CC-C022-41EC-86AC-CB278AA544EA}" type="presParOf" srcId="{3C65B035-DB4A-4151-935C-503473604F86}" destId="{406F23A3-9AF2-4054-B286-D6BC9794456A}" srcOrd="3" destOrd="0" presId="urn:microsoft.com/office/officeart/2008/layout/VerticalCurvedList"/>
    <dgm:cxn modelId="{C5208539-AAD0-46A7-B902-C3D965DDC898}" type="presParOf" srcId="{DCB0B31B-04BB-4842-AFC7-92556F2523B8}" destId="{E35954C9-F1CC-40F6-A7E2-2C563796FBFB}" srcOrd="1" destOrd="0" presId="urn:microsoft.com/office/officeart/2008/layout/VerticalCurvedList"/>
    <dgm:cxn modelId="{F30964AE-F99E-48C9-89A0-61313E44398C}" type="presParOf" srcId="{DCB0B31B-04BB-4842-AFC7-92556F2523B8}" destId="{196B75D7-A7C5-480C-901E-312DE3F1C342}" srcOrd="2" destOrd="0" presId="urn:microsoft.com/office/officeart/2008/layout/VerticalCurvedList"/>
    <dgm:cxn modelId="{9FD45AAA-5321-4D11-9BAB-0F5E939AFB7C}" type="presParOf" srcId="{196B75D7-A7C5-480C-901E-312DE3F1C342}" destId="{AC6B31CC-32FB-44B0-9D1E-32647D74C030}" srcOrd="0" destOrd="0" presId="urn:microsoft.com/office/officeart/2008/layout/VerticalCurvedList"/>
    <dgm:cxn modelId="{C10FB620-F7AA-41E4-8CE2-A9EDEE91608C}" type="presParOf" srcId="{DCB0B31B-04BB-4842-AFC7-92556F2523B8}" destId="{0C8FC278-3054-466D-8709-8EAC3A76CF6C}" srcOrd="3" destOrd="0" presId="urn:microsoft.com/office/officeart/2008/layout/VerticalCurvedList"/>
    <dgm:cxn modelId="{8A7B38FF-C5C9-4032-B154-9BC84128E340}" type="presParOf" srcId="{DCB0B31B-04BB-4842-AFC7-92556F2523B8}" destId="{F20FADCF-79E8-4BB4-9392-36626E219A2F}" srcOrd="4" destOrd="0" presId="urn:microsoft.com/office/officeart/2008/layout/VerticalCurvedList"/>
    <dgm:cxn modelId="{B100D9D6-F20F-49B0-AD7D-EDA7D045C4D2}" type="presParOf" srcId="{F20FADCF-79E8-4BB4-9392-36626E219A2F}" destId="{1FF70B47-0A27-4312-8095-FE80D25CF0A0}" srcOrd="0" destOrd="0" presId="urn:microsoft.com/office/officeart/2008/layout/VerticalCurvedList"/>
    <dgm:cxn modelId="{C0069664-1B16-41DE-91FA-C3BC3104AB5C}" type="presParOf" srcId="{DCB0B31B-04BB-4842-AFC7-92556F2523B8}" destId="{64A87539-CD42-49C8-9AB6-6414C0D0DD19}" srcOrd="5" destOrd="0" presId="urn:microsoft.com/office/officeart/2008/layout/VerticalCurvedList"/>
    <dgm:cxn modelId="{018E8A8D-DAB1-4263-B907-6268EAC9F16C}" type="presParOf" srcId="{DCB0B31B-04BB-4842-AFC7-92556F2523B8}" destId="{1EACFCF7-AD45-44E2-9F21-E78DBE11D9B1}" srcOrd="6" destOrd="0" presId="urn:microsoft.com/office/officeart/2008/layout/VerticalCurvedList"/>
    <dgm:cxn modelId="{A00846F9-F2A2-4CEB-BF4A-F947ACDB8C2C}" type="presParOf" srcId="{1EACFCF7-AD45-44E2-9F21-E78DBE11D9B1}" destId="{88382FFE-FB08-40D7-A06E-6F50FA9AE3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DC002-079B-4635-8604-0FB7AB23B02F}">
      <dsp:nvSpPr>
        <dsp:cNvPr id="0" name=""/>
        <dsp:cNvSpPr/>
      </dsp:nvSpPr>
      <dsp:spPr>
        <a:xfrm>
          <a:off x="-6023447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954C9-F1CC-40F6-A7E2-2C563796FBFB}">
      <dsp:nvSpPr>
        <dsp:cNvPr id="0" name=""/>
        <dsp:cNvSpPr/>
      </dsp:nvSpPr>
      <dsp:spPr>
        <a:xfrm>
          <a:off x="739608" y="532859"/>
          <a:ext cx="7251752" cy="1065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91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Ақпараттық</a:t>
          </a:r>
          <a:r>
            <a:rPr lang="ru-RU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технологиялар</a:t>
          </a:r>
          <a:r>
            <a:rPr lang="ru-RU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 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білім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жүйесін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саралау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даралау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білім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алушылардың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білімділік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белсенділігі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дербестігін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ынталандыру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9608" y="532859"/>
        <a:ext cx="7251752" cy="1065718"/>
      </dsp:txXfrm>
    </dsp:sp>
    <dsp:sp modelId="{AC6B31CC-32FB-44B0-9D1E-32647D74C030}">
      <dsp:nvSpPr>
        <dsp:cNvPr id="0" name=""/>
        <dsp:cNvSpPr/>
      </dsp:nvSpPr>
      <dsp:spPr>
        <a:xfrm>
          <a:off x="73534" y="399644"/>
          <a:ext cx="1332147" cy="133214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FC278-3054-466D-8709-8EAC3A76CF6C}">
      <dsp:nvSpPr>
        <dsp:cNvPr id="0" name=""/>
        <dsp:cNvSpPr/>
      </dsp:nvSpPr>
      <dsp:spPr>
        <a:xfrm>
          <a:off x="1126997" y="2131436"/>
          <a:ext cx="6864364" cy="1065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91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Информацио́нные</a:t>
          </a:r>
          <a:r>
            <a:rPr lang="ru-RU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техноло́гии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— процессы, методы поиска, сбора, хранения, обработки, предоставления, распространения информации и способы осуществления таких процессов и методов 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6997" y="2131436"/>
        <a:ext cx="6864364" cy="1065718"/>
      </dsp:txXfrm>
    </dsp:sp>
    <dsp:sp modelId="{1FF70B47-0A27-4312-8095-FE80D25CF0A0}">
      <dsp:nvSpPr>
        <dsp:cNvPr id="0" name=""/>
        <dsp:cNvSpPr/>
      </dsp:nvSpPr>
      <dsp:spPr>
        <a:xfrm>
          <a:off x="460923" y="1998221"/>
          <a:ext cx="1332147" cy="133214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87539-CD42-49C8-9AB6-6414C0D0DD19}">
      <dsp:nvSpPr>
        <dsp:cNvPr id="0" name=""/>
        <dsp:cNvSpPr/>
      </dsp:nvSpPr>
      <dsp:spPr>
        <a:xfrm>
          <a:off x="739608" y="3730014"/>
          <a:ext cx="7251752" cy="1065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91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Information technology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processes, research methods, data collection, storage, processing, supply, distribution of information and ways to implement such processes and techniques.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9608" y="3730014"/>
        <a:ext cx="7251752" cy="1065718"/>
      </dsp:txXfrm>
    </dsp:sp>
    <dsp:sp modelId="{88382FFE-FB08-40D7-A06E-6F50FA9AE3C6}">
      <dsp:nvSpPr>
        <dsp:cNvPr id="0" name=""/>
        <dsp:cNvSpPr/>
      </dsp:nvSpPr>
      <dsp:spPr>
        <a:xfrm>
          <a:off x="73534" y="3596799"/>
          <a:ext cx="1332147" cy="133214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9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7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26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5753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41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592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06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64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3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8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6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1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7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0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29CF27-CFD6-489E-AFBF-1BC92179E77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1E0EA8-36E9-4422-8047-DD44BD502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21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cuments\Документы\Қыдырмолла\фото\ЭМБЛЕМА\eksu.png">
            <a:extLst>
              <a:ext uri="{FF2B5EF4-FFF2-40B4-BE49-F238E27FC236}">
                <a16:creationId xmlns:a16="http://schemas.microsoft.com/office/drawing/2014/main" id="{79116EC3-DE53-4F19-A9CD-F0FCD7F6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9538"/>
            <a:ext cx="15430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27B7D4-D829-4FC2-95F2-91E2703AAB9F}"/>
              </a:ext>
            </a:extLst>
          </p:cNvPr>
          <p:cNvSpPr/>
          <p:nvPr/>
        </p:nvSpPr>
        <p:spPr>
          <a:xfrm>
            <a:off x="0" y="6350"/>
            <a:ext cx="9144000" cy="6858000"/>
          </a:xfrm>
          <a:prstGeom prst="rect">
            <a:avLst/>
          </a:prstGeom>
          <a:solidFill>
            <a:srgbClr val="1AB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484" name="Прямоугольник 19">
            <a:extLst>
              <a:ext uri="{FF2B5EF4-FFF2-40B4-BE49-F238E27FC236}">
                <a16:creationId xmlns:a16="http://schemas.microsoft.com/office/drawing/2014/main" id="{25FFE27C-501E-475E-B217-2267081D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" y="244476"/>
            <a:ext cx="9001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RU" sz="2400" dirty="0">
                <a:solidFill>
                  <a:schemeClr val="bg1"/>
                </a:solidFill>
              </a:rPr>
              <a:t>Сәрсен Аманжолова атындағы Шығыс </a:t>
            </a:r>
          </a:p>
          <a:p>
            <a:pPr algn="ctr"/>
            <a:r>
              <a:rPr lang="kk-KZ" altLang="ru-RU" sz="2400" dirty="0">
                <a:solidFill>
                  <a:schemeClr val="bg1"/>
                </a:solidFill>
              </a:rPr>
              <a:t>Қазақстан университеті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20485" name="Прямоугольник 20">
            <a:extLst>
              <a:ext uri="{FF2B5EF4-FFF2-40B4-BE49-F238E27FC236}">
                <a16:creationId xmlns:a16="http://schemas.microsoft.com/office/drawing/2014/main" id="{DBE469E9-299B-46B1-9E16-A96D4116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384300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KZ" b="1">
                <a:cs typeface="Arial" panose="020B0604020202020204" pitchFamily="34" charset="0"/>
              </a:rPr>
              <a:t>Химия кафедрасы</a:t>
            </a:r>
            <a:endParaRPr lang="ru-RU" altLang="ru-KZ" b="1">
              <a:cs typeface="Arial" panose="020B0604020202020204" pitchFamily="34" charset="0"/>
            </a:endParaRPr>
          </a:p>
        </p:txBody>
      </p:sp>
      <p:sp>
        <p:nvSpPr>
          <p:cNvPr id="20486" name="Прямоугольник 21">
            <a:extLst>
              <a:ext uri="{FF2B5EF4-FFF2-40B4-BE49-F238E27FC236}">
                <a16:creationId xmlns:a16="http://schemas.microsoft.com/office/drawing/2014/main" id="{16479888-EC89-425F-AC60-81929F8AD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975" y="5013325"/>
            <a:ext cx="2163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sz="1600" b="1">
                <a:latin typeface="Calibri" panose="020F0502020204030204" pitchFamily="34" charset="0"/>
                <a:cs typeface="Calibri" panose="020F0502020204030204" pitchFamily="34" charset="0"/>
              </a:rPr>
              <a:t>Қантай Нұрғамит, </a:t>
            </a:r>
            <a:r>
              <a:rPr lang="en-US" altLang="ru-RU" sz="1600" b="1">
                <a:latin typeface="Calibri" panose="020F0502020204030204" pitchFamily="34" charset="0"/>
                <a:cs typeface="Calibri" panose="020F0502020204030204" pitchFamily="34" charset="0"/>
              </a:rPr>
              <a:t>PhD</a:t>
            </a:r>
            <a:endParaRPr lang="ru-RU" altLang="ru-KZ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7" name="TextBox 22">
            <a:extLst>
              <a:ext uri="{FF2B5EF4-FFF2-40B4-BE49-F238E27FC236}">
                <a16:creationId xmlns:a16="http://schemas.microsoft.com/office/drawing/2014/main" id="{AF2E9CA8-BEA5-4F14-93BD-936351805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2416175"/>
            <a:ext cx="6591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K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altLang="ru-KZ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пән: Статистикалық талдау әдістері</a:t>
            </a:r>
            <a:endParaRPr lang="ru-RU" altLang="ru-K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8" name="TextBox 23">
            <a:extLst>
              <a:ext uri="{FF2B5EF4-FFF2-40B4-BE49-F238E27FC236}">
                <a16:creationId xmlns:a16="http://schemas.microsoft.com/office/drawing/2014/main" id="{945F32CA-CB87-44AE-9671-1C1CDF9F5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6308725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KZ">
                <a:solidFill>
                  <a:schemeClr val="bg1"/>
                </a:solidFill>
              </a:rPr>
              <a:t>Өскемен, 2023 ж.</a:t>
            </a:r>
            <a:endParaRPr lang="ru-RU" altLang="ru-KZ">
              <a:solidFill>
                <a:schemeClr val="bg1"/>
              </a:solidFill>
            </a:endParaRPr>
          </a:p>
        </p:txBody>
      </p:sp>
      <p:sp>
        <p:nvSpPr>
          <p:cNvPr id="20489" name="AutoShape 2">
            <a:extLst>
              <a:ext uri="{FF2B5EF4-FFF2-40B4-BE49-F238E27FC236}">
                <a16:creationId xmlns:a16="http://schemas.microsoft.com/office/drawing/2014/main" id="{06E65257-F1E9-432D-AB0B-1E616EB7D0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KZ" altLang="ru-KZ"/>
          </a:p>
        </p:txBody>
      </p:sp>
      <p:pic>
        <p:nvPicPr>
          <p:cNvPr id="20490" name="Рисунок 4">
            <a:extLst>
              <a:ext uri="{FF2B5EF4-FFF2-40B4-BE49-F238E27FC236}">
                <a16:creationId xmlns:a16="http://schemas.microsoft.com/office/drawing/2014/main" id="{1066D799-6B82-411F-A457-C367E9860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9" t="27319" r="42914" b="32359"/>
          <a:stretch>
            <a:fillRect/>
          </a:stretch>
        </p:blipFill>
        <p:spPr bwMode="auto">
          <a:xfrm>
            <a:off x="214313" y="109538"/>
            <a:ext cx="154463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22">
            <a:extLst>
              <a:ext uri="{FF2B5EF4-FFF2-40B4-BE49-F238E27FC236}">
                <a16:creationId xmlns:a16="http://schemas.microsoft.com/office/drawing/2014/main" id="{0767E359-F65E-40F7-9816-B804DB865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648" y="3395663"/>
            <a:ext cx="70375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K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altLang="ru-K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2 лекция : </a:t>
            </a:r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Зерттеу мәліметтерді негізгі </a:t>
            </a:r>
          </a:p>
          <a:p>
            <a:pPr algn="ctr"/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статистикалық өңдеу әдістері</a:t>
            </a:r>
            <a:endParaRPr lang="ru-RU" altLang="ru-KZ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56801051"/>
              </p:ext>
            </p:extLst>
          </p:nvPr>
        </p:nvGraphicFramePr>
        <p:xfrm>
          <a:off x="467544" y="548680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17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8884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бакылаудан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жиналған накты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фактілер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kk-KZ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486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және топтастыру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02400"/>
            <a:ext cx="5400600" cy="308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56490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Топтастыру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накты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заттык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аркылы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біріктірілген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зерттеулер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8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Топтастыру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накты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заттык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аркылы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біріктірілген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зерттеулер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472608" cy="343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47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03845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Салыстырмалы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статистикалық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шамалар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мәні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өрнектелу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формалары</a:t>
            </a:r>
            <a:endParaRPr lang="kk-KZ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37" y="228209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Статистикадағы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салыстырмалы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шамалар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құбылыстары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сандық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қатынасты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білдіретін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шамалар.Олар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шаманы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шамаға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бөлу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алынады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5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Вариациялық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9968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Вариация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көрсеткіштері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сипаттама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мәндерінің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мәннің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айналасында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топтастырылғанын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анықтайды.Олар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реттелген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статистикалық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жиынтықтарды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сипаттау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топтастыру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жіктеу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таралу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қатарлары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068960"/>
            <a:ext cx="5715000" cy="35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15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92696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Вариацияның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абсолюттік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көрсеткіштері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белгінің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өлшем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бірліктеріне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тәуелді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вариациялық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қатарларды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салыстыруды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қиындатады.Вариацияның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салыстырмалы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көрсеткіштері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абсолютті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өзгеру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көрсеткіштерінің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арифметикалық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мәнге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қатынасы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есептеледі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тарағаны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вариация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коэффициенті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92" y="3789040"/>
            <a:ext cx="4495800" cy="287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62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125113" cy="924475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Корреляциялық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регрессиялық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талдау</a:t>
            </a:r>
            <a:endParaRPr lang="kk-K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7595003" cy="4051437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Регрессиялық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корреляциялық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талдаулар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айнымалылардың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ықтимал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байланысын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ақпараттың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көлемін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талдауға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қуатты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әдістер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6552728" cy="279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16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125113" cy="924475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қатары</a:t>
            </a:r>
            <a:endParaRPr lang="kk-K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4950079"/>
          </a:xfrm>
        </p:spPr>
        <p:txBody>
          <a:bodyPr>
            <a:noAutofit/>
          </a:bodyPr>
          <a:lstStyle/>
          <a:p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Уақыт бойынша ретімен орналасқан статистикалық көрсеткіштер қатары, олар өз өзгерістерінде зерттелетін құбылыстың даму барысын көрсетеді.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7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010" y="0"/>
            <a:ext cx="6554867" cy="1524000"/>
          </a:xfrm>
        </p:spPr>
        <p:txBody>
          <a:bodyPr/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6554867" cy="37676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татистикалық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деректерді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кезеңдері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зерттеуде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деректердің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Сандық өлшеу сипаттамалары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Деректердің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графикалық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қолдан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125113" cy="1123527"/>
          </a:xfrm>
        </p:spPr>
        <p:txBody>
          <a:bodyPr/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татистикалық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деректерді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кезеңдері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07361"/>
            <a:ext cx="8136904" cy="4051437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kk-KZ" sz="2400" dirty="0">
                <a:solidFill>
                  <a:schemeClr val="tx1"/>
                </a:solidFill>
              </a:rPr>
              <a:t>Деректерді алдын – ала (предварительный) анализдеу</a:t>
            </a:r>
          </a:p>
          <a:p>
            <a:pPr>
              <a:buFont typeface="+mj-lt"/>
              <a:buAutoNum type="arabicPeriod"/>
            </a:pPr>
            <a:r>
              <a:rPr lang="kk-KZ" sz="2400" dirty="0">
                <a:solidFill>
                  <a:schemeClr val="tx1"/>
                </a:solidFill>
              </a:rPr>
              <a:t>Бастапқы статистикалық ақпараттың нақты жоспарын құру</a:t>
            </a:r>
          </a:p>
          <a:p>
            <a:pPr>
              <a:buFont typeface="+mj-lt"/>
              <a:buAutoNum type="arabicPeriod"/>
            </a:pPr>
            <a:r>
              <a:rPr lang="kk-KZ" sz="2400" dirty="0">
                <a:solidFill>
                  <a:schemeClr val="tx1"/>
                </a:solidFill>
              </a:rPr>
              <a:t>Базалық статистикалық дректерді жинау және компьютерге енгізу</a:t>
            </a:r>
          </a:p>
          <a:p>
            <a:pPr>
              <a:buFont typeface="+mj-lt"/>
              <a:buAutoNum type="arabicPeriod"/>
            </a:pPr>
            <a:r>
              <a:rPr lang="kk-KZ" sz="2400" dirty="0">
                <a:solidFill>
                  <a:schemeClr val="tx1"/>
                </a:solidFill>
              </a:rPr>
              <a:t>Деректерді алғашқы статистикалық өңдеу</a:t>
            </a:r>
          </a:p>
          <a:p>
            <a:pPr>
              <a:buFont typeface="+mj-lt"/>
              <a:buAutoNum type="arabicPeriod"/>
            </a:pPr>
            <a:r>
              <a:rPr lang="kk-KZ" sz="2400" dirty="0">
                <a:solidFill>
                  <a:schemeClr val="tx1"/>
                </a:solidFill>
              </a:rPr>
              <a:t>Зерттеу нәтижелерін қорытындылау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kk-KZ" dirty="0">
                <a:solidFill>
                  <a:schemeClr val="bg1"/>
                </a:solidFill>
              </a:rPr>
              <a:t>1-этап Деректерді алдын – ала (предварительный) анализдеу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84648"/>
            <a:ext cx="6554867" cy="376767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kk-KZ" sz="2400" dirty="0">
                <a:solidFill>
                  <a:schemeClr val="tx1"/>
                </a:solidFill>
              </a:rPr>
              <a:t>Зерттеудің негізгі мақсаты </a:t>
            </a:r>
          </a:p>
          <a:p>
            <a:pPr>
              <a:buFont typeface="+mj-lt"/>
              <a:buAutoNum type="arabicPeriod"/>
            </a:pPr>
            <a:r>
              <a:rPr lang="kk-KZ" sz="2400" dirty="0">
                <a:solidFill>
                  <a:schemeClr val="tx1"/>
                </a:solidFill>
              </a:rPr>
              <a:t>Зерттеуге қатысатындар (адамдар) көлемі</a:t>
            </a:r>
          </a:p>
          <a:p>
            <a:pPr>
              <a:buFont typeface="+mj-lt"/>
              <a:buAutoNum type="arabicPeriod"/>
            </a:pPr>
            <a:r>
              <a:rPr lang="kk-KZ" sz="2400" dirty="0">
                <a:solidFill>
                  <a:schemeClr val="tx1"/>
                </a:solidFill>
              </a:rPr>
              <a:t>Зерттеуге кететін уақыт көлемі және т.б анықталады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55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80864"/>
            <a:ext cx="756084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2-этап Бастапқы статистикалық ақпараттың нақты жоспарын құру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67544" y="2204864"/>
            <a:ext cx="6554867" cy="3767670"/>
          </a:xfrm>
        </p:spPr>
        <p:txBody>
          <a:bodyPr>
            <a:normAutofit/>
          </a:bodyPr>
          <a:lstStyle/>
          <a:p>
            <a:r>
              <a:rPr lang="kk-KZ" sz="2400" dirty="0">
                <a:solidFill>
                  <a:schemeClr val="tx1"/>
                </a:solidFill>
              </a:rPr>
              <a:t>Жоспарлау кезінде :жағдайды анықтау, қандай таңдама болуы тиіс (кездейсоқ, пропорционалды, қабатты, т.б) басты назарда болу керек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09650" y="355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09650" y="355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0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136904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3-этап Базалық статистикалық дректерді жинау және компьютерге енгізу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8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55486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4-этап Деректерді алғашқы статистикалық өңдеу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6554867" cy="376767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Мәтінінді номиналды немесе реттік шкалада көрсету</a:t>
            </a:r>
          </a:p>
          <a:p>
            <a:pPr marL="457200" indent="-457200">
              <a:buFont typeface="+mj-lt"/>
              <a:buAutoNum type="arabicPeriod"/>
            </a:pP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Бақылау,талдау </a:t>
            </a:r>
          </a:p>
          <a:p>
            <a:pPr marL="457200" indent="-457200">
              <a:buFont typeface="+mj-lt"/>
              <a:buAutoNum type="arabicPeriod"/>
            </a:pP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Кемшіліктерді толықтыру, қалпына келтіру </a:t>
            </a:r>
          </a:p>
          <a:p>
            <a:pPr marL="457200" indent="-457200">
              <a:buFont typeface="+mj-lt"/>
              <a:buAutoNum type="arabicPeriod"/>
            </a:pP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 деректердің статистикалық тәуелсіздігін тексеру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3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117" y="476672"/>
            <a:ext cx="655486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5-этап Зерттеу нәтижелерін қорытындылау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07361"/>
            <a:ext cx="7776864" cy="4051437"/>
          </a:xfrm>
        </p:spPr>
        <p:txBody>
          <a:bodyPr>
            <a:normAutofit/>
          </a:bodyPr>
          <a:lstStyle/>
          <a:p>
            <a:r>
              <a:rPr lang="kk-KZ" sz="2400" dirty="0">
                <a:solidFill>
                  <a:schemeClr val="tx1"/>
                </a:solidFill>
              </a:rPr>
              <a:t>Бұл кезеңде қандай мақсатқа қол жеткіздік жене жетпей қалған мақсат болса, оның себебін анықтайды</a:t>
            </a:r>
          </a:p>
          <a:p>
            <a:r>
              <a:rPr lang="kk-KZ" sz="2400" dirty="0">
                <a:solidFill>
                  <a:schemeClr val="tx1"/>
                </a:solidFill>
              </a:rPr>
              <a:t>Зерттеу соңында жаңа міндеттер туындаумен аяқталады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0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504" y="476672"/>
            <a:ext cx="73448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Статистикалық зерттеу</a:t>
            </a:r>
            <a:r>
              <a:rPr lang="ru-RU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әдістері </a:t>
            </a:r>
            <a:r>
              <a:rPr lang="ru-RU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1.Статистикалық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бақылау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2.Мәліметерді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және топтастыру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Жалпылама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көрсеткіштерді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есептеу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абсолютті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салыстырмалы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шамалар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Статистикалық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бөлу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вариациялық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қатарлар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Таңдама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Корреляциялық-регрессиялық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анализ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Динамикалық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Индекстер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1885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772</TotalTime>
  <Words>509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Жоспары</vt:lpstr>
      <vt:lpstr>Статистикалық деректерді өңдеу кезеңдері</vt:lpstr>
      <vt:lpstr>1-этап Деректерді алдын – ала (предварительный) анализдеу</vt:lpstr>
      <vt:lpstr>2-этап Бастапқы статистикалық ақпараттың нақты жоспарын құру</vt:lpstr>
      <vt:lpstr>3-этап Базалық статистикалық дректерді жинау және компьютерге енгізу</vt:lpstr>
      <vt:lpstr>4-этап Деректерді алғашқы статистикалық өңдеу</vt:lpstr>
      <vt:lpstr>5-этап Зерттеу нәтижелерін қорытындылау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Корреляциялық және регрессиялық талдау</vt:lpstr>
      <vt:lpstr>Динамика қатары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64</cp:revision>
  <dcterms:created xsi:type="dcterms:W3CDTF">2016-10-11T18:12:56Z</dcterms:created>
  <dcterms:modified xsi:type="dcterms:W3CDTF">2023-11-06T03:43:24Z</dcterms:modified>
</cp:coreProperties>
</file>