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66" r:id="rId4"/>
    <p:sldId id="269" r:id="rId5"/>
    <p:sldId id="267" r:id="rId6"/>
    <p:sldId id="268" r:id="rId7"/>
    <p:sldId id="270" r:id="rId8"/>
    <p:sldId id="271" r:id="rId9"/>
    <p:sldId id="258" r:id="rId10"/>
    <p:sldId id="262" r:id="rId11"/>
    <p:sldId id="264" r:id="rId12"/>
    <p:sldId id="272"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1" d="100"/>
          <a:sy n="71" d="100"/>
        </p:scale>
        <p:origin x="5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8C5505-5064-49B1-AE7C-10CB659286EC}"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ru-RU"/>
        </a:p>
      </dgm:t>
    </dgm:pt>
    <dgm:pt modelId="{514018A5-B4AB-43EF-9949-C8F81F3616D7}">
      <dgm:prSet phldrT="[Текст]" custT="1"/>
      <dgm:spPr/>
      <dgm:t>
        <a:bodyPr/>
        <a:lstStyle/>
        <a:p>
          <a:r>
            <a:rPr lang="en-US" sz="2400" b="1" dirty="0" smtClean="0"/>
            <a:t>Big data</a:t>
          </a:r>
          <a:endParaRPr lang="ru-RU" sz="2400" b="1" dirty="0"/>
        </a:p>
      </dgm:t>
    </dgm:pt>
    <dgm:pt modelId="{267AF489-233D-4717-A7AB-6E27CF535555}" type="parTrans" cxnId="{949B7871-A709-402A-8940-F1AE66517DF9}">
      <dgm:prSet/>
      <dgm:spPr/>
      <dgm:t>
        <a:bodyPr/>
        <a:lstStyle/>
        <a:p>
          <a:endParaRPr lang="ru-RU" sz="2400" b="1"/>
        </a:p>
      </dgm:t>
    </dgm:pt>
    <dgm:pt modelId="{3DD4FF66-B4FA-4258-AC03-926658744C79}" type="sibTrans" cxnId="{949B7871-A709-402A-8940-F1AE66517DF9}">
      <dgm:prSet custT="1"/>
      <dgm:spPr/>
      <dgm:t>
        <a:bodyPr/>
        <a:lstStyle/>
        <a:p>
          <a:endParaRPr lang="ru-RU" sz="2400" b="1"/>
        </a:p>
      </dgm:t>
    </dgm:pt>
    <dgm:pt modelId="{BB5F336D-3940-4DFE-B9E9-11F983CCF834}">
      <dgm:prSet phldrT="[Текст]" custT="1"/>
      <dgm:spPr/>
      <dgm:t>
        <a:bodyPr/>
        <a:lstStyle/>
        <a:p>
          <a:r>
            <a:rPr lang="en-US" sz="2200" b="1" dirty="0" err="1" smtClean="0"/>
            <a:t>Blockchain</a:t>
          </a:r>
          <a:r>
            <a:rPr lang="en-US" sz="2200" b="1" dirty="0" smtClean="0"/>
            <a:t> </a:t>
          </a:r>
          <a:endParaRPr lang="ru-RU" sz="2200" b="1" dirty="0"/>
        </a:p>
      </dgm:t>
    </dgm:pt>
    <dgm:pt modelId="{ACA1D44E-13EB-43CB-BFCB-05FC822A9E87}" type="parTrans" cxnId="{7903010C-47B5-4B51-9117-CD7B2B90C1AE}">
      <dgm:prSet/>
      <dgm:spPr/>
      <dgm:t>
        <a:bodyPr/>
        <a:lstStyle/>
        <a:p>
          <a:endParaRPr lang="ru-RU" sz="2400" b="1"/>
        </a:p>
      </dgm:t>
    </dgm:pt>
    <dgm:pt modelId="{F3AE2196-8DB8-402D-A564-CB02A2FCFB25}" type="sibTrans" cxnId="{7903010C-47B5-4B51-9117-CD7B2B90C1AE}">
      <dgm:prSet custT="1"/>
      <dgm:spPr/>
      <dgm:t>
        <a:bodyPr/>
        <a:lstStyle/>
        <a:p>
          <a:endParaRPr lang="ru-RU" sz="2400" b="1"/>
        </a:p>
      </dgm:t>
    </dgm:pt>
    <dgm:pt modelId="{F8F45E01-EEAF-4C05-A56E-5E96A8C5A474}">
      <dgm:prSet phldrT="[Текст]" custT="1"/>
      <dgm:spPr/>
      <dgm:t>
        <a:bodyPr/>
        <a:lstStyle/>
        <a:p>
          <a:r>
            <a:rPr lang="en-US" sz="2400" b="1" dirty="0" smtClean="0"/>
            <a:t>Artificial intelligence</a:t>
          </a:r>
          <a:endParaRPr lang="ru-RU" sz="2400" b="1" dirty="0"/>
        </a:p>
      </dgm:t>
    </dgm:pt>
    <dgm:pt modelId="{3708A49D-C36E-4646-B705-7DFD20EA9325}" type="parTrans" cxnId="{E0E18A53-3F8F-4006-9F0C-1664D4D96985}">
      <dgm:prSet/>
      <dgm:spPr/>
      <dgm:t>
        <a:bodyPr/>
        <a:lstStyle/>
        <a:p>
          <a:endParaRPr lang="ru-RU" sz="2400" b="1"/>
        </a:p>
      </dgm:t>
    </dgm:pt>
    <dgm:pt modelId="{3C4949CB-5AE3-4F8B-9845-E1535B0B8263}" type="sibTrans" cxnId="{E0E18A53-3F8F-4006-9F0C-1664D4D96985}">
      <dgm:prSet custT="1"/>
      <dgm:spPr/>
      <dgm:t>
        <a:bodyPr/>
        <a:lstStyle/>
        <a:p>
          <a:endParaRPr lang="ru-RU" sz="2400" b="1"/>
        </a:p>
      </dgm:t>
    </dgm:pt>
    <dgm:pt modelId="{7EF01EAA-C827-4BC2-B42E-DB4EA6034838}" type="pres">
      <dgm:prSet presAssocID="{468C5505-5064-49B1-AE7C-10CB659286EC}" presName="Name0" presStyleCnt="0">
        <dgm:presLayoutVars>
          <dgm:chMax/>
          <dgm:chPref/>
          <dgm:dir/>
          <dgm:animLvl val="lvl"/>
        </dgm:presLayoutVars>
      </dgm:prSet>
      <dgm:spPr/>
      <dgm:t>
        <a:bodyPr/>
        <a:lstStyle/>
        <a:p>
          <a:endParaRPr lang="ru-RU"/>
        </a:p>
      </dgm:t>
    </dgm:pt>
    <dgm:pt modelId="{5B725D36-0783-4AE4-9890-F0C3783DD772}" type="pres">
      <dgm:prSet presAssocID="{514018A5-B4AB-43EF-9949-C8F81F3616D7}" presName="composite" presStyleCnt="0"/>
      <dgm:spPr/>
    </dgm:pt>
    <dgm:pt modelId="{227AA0A4-23D3-4AFE-9E8A-168DE366B4E0}" type="pres">
      <dgm:prSet presAssocID="{514018A5-B4AB-43EF-9949-C8F81F3616D7}" presName="Parent1" presStyleLbl="node1" presStyleIdx="0" presStyleCnt="6">
        <dgm:presLayoutVars>
          <dgm:chMax val="1"/>
          <dgm:chPref val="1"/>
          <dgm:bulletEnabled val="1"/>
        </dgm:presLayoutVars>
      </dgm:prSet>
      <dgm:spPr/>
      <dgm:t>
        <a:bodyPr/>
        <a:lstStyle/>
        <a:p>
          <a:endParaRPr lang="ru-RU"/>
        </a:p>
      </dgm:t>
    </dgm:pt>
    <dgm:pt modelId="{4F9626B6-22AA-4EA7-B4CB-39D007A3DEE3}" type="pres">
      <dgm:prSet presAssocID="{514018A5-B4AB-43EF-9949-C8F81F3616D7}" presName="Childtext1" presStyleLbl="revTx" presStyleIdx="0" presStyleCnt="3">
        <dgm:presLayoutVars>
          <dgm:chMax val="0"/>
          <dgm:chPref val="0"/>
          <dgm:bulletEnabled val="1"/>
        </dgm:presLayoutVars>
      </dgm:prSet>
      <dgm:spPr/>
      <dgm:t>
        <a:bodyPr/>
        <a:lstStyle/>
        <a:p>
          <a:endParaRPr lang="ru-RU"/>
        </a:p>
      </dgm:t>
    </dgm:pt>
    <dgm:pt modelId="{DCC7CB69-37F2-436A-A4D8-4FD6565C1EDD}" type="pres">
      <dgm:prSet presAssocID="{514018A5-B4AB-43EF-9949-C8F81F3616D7}" presName="BalanceSpacing" presStyleCnt="0"/>
      <dgm:spPr/>
    </dgm:pt>
    <dgm:pt modelId="{6DC0E4A7-750E-4786-8447-AE8F1E2C1848}" type="pres">
      <dgm:prSet presAssocID="{514018A5-B4AB-43EF-9949-C8F81F3616D7}" presName="BalanceSpacing1" presStyleCnt="0"/>
      <dgm:spPr/>
    </dgm:pt>
    <dgm:pt modelId="{4126E205-6131-4DBF-9191-4C7A6CC93C21}" type="pres">
      <dgm:prSet presAssocID="{3DD4FF66-B4FA-4258-AC03-926658744C79}" presName="Accent1Text" presStyleLbl="node1" presStyleIdx="1" presStyleCnt="6" custAng="5400000"/>
      <dgm:spPr/>
      <dgm:t>
        <a:bodyPr/>
        <a:lstStyle/>
        <a:p>
          <a:endParaRPr lang="ru-RU"/>
        </a:p>
      </dgm:t>
    </dgm:pt>
    <dgm:pt modelId="{918BB2FE-E85B-4A0C-9E1F-85E952B594BB}" type="pres">
      <dgm:prSet presAssocID="{3DD4FF66-B4FA-4258-AC03-926658744C79}" presName="spaceBetweenRectangles" presStyleCnt="0"/>
      <dgm:spPr/>
    </dgm:pt>
    <dgm:pt modelId="{290AA028-819F-430A-ADB8-2C1DE2701B94}" type="pres">
      <dgm:prSet presAssocID="{BB5F336D-3940-4DFE-B9E9-11F983CCF834}" presName="composite" presStyleCnt="0"/>
      <dgm:spPr/>
    </dgm:pt>
    <dgm:pt modelId="{0ED50776-46B2-42A8-A379-244740ED2269}" type="pres">
      <dgm:prSet presAssocID="{BB5F336D-3940-4DFE-B9E9-11F983CCF834}" presName="Parent1" presStyleLbl="node1" presStyleIdx="2" presStyleCnt="6" custScaleX="123648" custScaleY="90246" custLinFactNeighborX="74371" custLinFactNeighborY="454">
        <dgm:presLayoutVars>
          <dgm:chMax val="1"/>
          <dgm:chPref val="1"/>
          <dgm:bulletEnabled val="1"/>
        </dgm:presLayoutVars>
      </dgm:prSet>
      <dgm:spPr/>
      <dgm:t>
        <a:bodyPr/>
        <a:lstStyle/>
        <a:p>
          <a:endParaRPr lang="ru-RU"/>
        </a:p>
      </dgm:t>
    </dgm:pt>
    <dgm:pt modelId="{CB9595E0-D2BF-4D00-8BCA-005FBFBA0598}" type="pres">
      <dgm:prSet presAssocID="{BB5F336D-3940-4DFE-B9E9-11F983CCF834}" presName="Childtext1" presStyleLbl="revTx" presStyleIdx="1" presStyleCnt="3">
        <dgm:presLayoutVars>
          <dgm:chMax val="0"/>
          <dgm:chPref val="0"/>
          <dgm:bulletEnabled val="1"/>
        </dgm:presLayoutVars>
      </dgm:prSet>
      <dgm:spPr/>
      <dgm:t>
        <a:bodyPr/>
        <a:lstStyle/>
        <a:p>
          <a:endParaRPr lang="ru-RU"/>
        </a:p>
      </dgm:t>
    </dgm:pt>
    <dgm:pt modelId="{C773E72A-3840-44E7-BD29-B888AB9B3466}" type="pres">
      <dgm:prSet presAssocID="{BB5F336D-3940-4DFE-B9E9-11F983CCF834}" presName="BalanceSpacing" presStyleCnt="0"/>
      <dgm:spPr/>
    </dgm:pt>
    <dgm:pt modelId="{58B90CD0-DB2A-49F4-9A67-B25518F4756E}" type="pres">
      <dgm:prSet presAssocID="{BB5F336D-3940-4DFE-B9E9-11F983CCF834}" presName="BalanceSpacing1" presStyleCnt="0"/>
      <dgm:spPr/>
    </dgm:pt>
    <dgm:pt modelId="{A06810CA-468F-46F0-A3D0-0634591489E3}" type="pres">
      <dgm:prSet presAssocID="{F3AE2196-8DB8-402D-A564-CB02A2FCFB25}" presName="Accent1Text" presStyleLbl="node1" presStyleIdx="3" presStyleCnt="6" custAng="5400000" custLinFactNeighborX="82664" custLinFactNeighborY="-4782"/>
      <dgm:spPr/>
      <dgm:t>
        <a:bodyPr/>
        <a:lstStyle/>
        <a:p>
          <a:endParaRPr lang="ru-RU"/>
        </a:p>
      </dgm:t>
    </dgm:pt>
    <dgm:pt modelId="{8DE8ED56-28A1-4BB1-A7D1-CB155127BBBC}" type="pres">
      <dgm:prSet presAssocID="{F3AE2196-8DB8-402D-A564-CB02A2FCFB25}" presName="spaceBetweenRectangles" presStyleCnt="0"/>
      <dgm:spPr/>
    </dgm:pt>
    <dgm:pt modelId="{B45A9F54-ED0F-4CEB-9A64-6000C22171DE}" type="pres">
      <dgm:prSet presAssocID="{F8F45E01-EEAF-4C05-A56E-5E96A8C5A474}" presName="composite" presStyleCnt="0"/>
      <dgm:spPr/>
    </dgm:pt>
    <dgm:pt modelId="{196275EA-6145-44F4-A9D2-C1AABEDF3EC3}" type="pres">
      <dgm:prSet presAssocID="{F8F45E01-EEAF-4C05-A56E-5E96A8C5A474}" presName="Parent1" presStyleLbl="node1" presStyleIdx="4" presStyleCnt="6" custScaleX="141865" custLinFactNeighborX="-47931" custLinFactNeighborY="-13296">
        <dgm:presLayoutVars>
          <dgm:chMax val="1"/>
          <dgm:chPref val="1"/>
          <dgm:bulletEnabled val="1"/>
        </dgm:presLayoutVars>
      </dgm:prSet>
      <dgm:spPr/>
      <dgm:t>
        <a:bodyPr/>
        <a:lstStyle/>
        <a:p>
          <a:endParaRPr lang="ru-RU"/>
        </a:p>
      </dgm:t>
    </dgm:pt>
    <dgm:pt modelId="{E57FCD80-F7C5-45BD-B1EA-61888823CEAE}" type="pres">
      <dgm:prSet presAssocID="{F8F45E01-EEAF-4C05-A56E-5E96A8C5A474}" presName="Childtext1" presStyleLbl="revTx" presStyleIdx="2" presStyleCnt="3">
        <dgm:presLayoutVars>
          <dgm:chMax val="0"/>
          <dgm:chPref val="0"/>
          <dgm:bulletEnabled val="1"/>
        </dgm:presLayoutVars>
      </dgm:prSet>
      <dgm:spPr/>
      <dgm:t>
        <a:bodyPr/>
        <a:lstStyle/>
        <a:p>
          <a:endParaRPr lang="ru-RU"/>
        </a:p>
      </dgm:t>
    </dgm:pt>
    <dgm:pt modelId="{767660C8-3D5B-4C8E-AABB-EC777DDAD594}" type="pres">
      <dgm:prSet presAssocID="{F8F45E01-EEAF-4C05-A56E-5E96A8C5A474}" presName="BalanceSpacing" presStyleCnt="0"/>
      <dgm:spPr/>
    </dgm:pt>
    <dgm:pt modelId="{439E5118-A27C-460E-825F-B8A0B1329F15}" type="pres">
      <dgm:prSet presAssocID="{F8F45E01-EEAF-4C05-A56E-5E96A8C5A474}" presName="BalanceSpacing1" presStyleCnt="0"/>
      <dgm:spPr/>
    </dgm:pt>
    <dgm:pt modelId="{02389061-9E46-4DEC-A13B-BF240CA355EB}" type="pres">
      <dgm:prSet presAssocID="{3C4949CB-5AE3-4F8B-9845-E1535B0B8263}" presName="Accent1Text" presStyleLbl="node1" presStyleIdx="5" presStyleCnt="6" custAng="16200000" custScaleX="81360" custScaleY="71042" custLinFactNeighborX="-58484" custLinFactNeighborY="-14742"/>
      <dgm:spPr>
        <a:prstGeom prst="hexagon">
          <a:avLst/>
        </a:prstGeom>
      </dgm:spPr>
      <dgm:t>
        <a:bodyPr/>
        <a:lstStyle/>
        <a:p>
          <a:endParaRPr lang="ru-RU"/>
        </a:p>
      </dgm:t>
    </dgm:pt>
  </dgm:ptLst>
  <dgm:cxnLst>
    <dgm:cxn modelId="{7903010C-47B5-4B51-9117-CD7B2B90C1AE}" srcId="{468C5505-5064-49B1-AE7C-10CB659286EC}" destId="{BB5F336D-3940-4DFE-B9E9-11F983CCF834}" srcOrd="1" destOrd="0" parTransId="{ACA1D44E-13EB-43CB-BFCB-05FC822A9E87}" sibTransId="{F3AE2196-8DB8-402D-A564-CB02A2FCFB25}"/>
    <dgm:cxn modelId="{C13FFAB5-EE87-4520-905F-4DA93195032B}" type="presOf" srcId="{468C5505-5064-49B1-AE7C-10CB659286EC}" destId="{7EF01EAA-C827-4BC2-B42E-DB4EA6034838}" srcOrd="0" destOrd="0" presId="urn:microsoft.com/office/officeart/2008/layout/AlternatingHexagons"/>
    <dgm:cxn modelId="{47AA582C-02D2-4C7F-A48C-1E9D1597DC1C}" type="presOf" srcId="{BB5F336D-3940-4DFE-B9E9-11F983CCF834}" destId="{0ED50776-46B2-42A8-A379-244740ED2269}" srcOrd="0" destOrd="0" presId="urn:microsoft.com/office/officeart/2008/layout/AlternatingHexagons"/>
    <dgm:cxn modelId="{28133CDB-119F-4785-BDF9-B47DA25D9D60}" type="presOf" srcId="{F8F45E01-EEAF-4C05-A56E-5E96A8C5A474}" destId="{196275EA-6145-44F4-A9D2-C1AABEDF3EC3}" srcOrd="0" destOrd="0" presId="urn:microsoft.com/office/officeart/2008/layout/AlternatingHexagons"/>
    <dgm:cxn modelId="{D5C63B47-4750-40FC-BB67-41426B9284D9}" type="presOf" srcId="{514018A5-B4AB-43EF-9949-C8F81F3616D7}" destId="{227AA0A4-23D3-4AFE-9E8A-168DE366B4E0}" srcOrd="0" destOrd="0" presId="urn:microsoft.com/office/officeart/2008/layout/AlternatingHexagons"/>
    <dgm:cxn modelId="{D1BC2D8A-87B1-415C-83FC-ADFBCB241585}" type="presOf" srcId="{3DD4FF66-B4FA-4258-AC03-926658744C79}" destId="{4126E205-6131-4DBF-9191-4C7A6CC93C21}" srcOrd="0" destOrd="0" presId="urn:microsoft.com/office/officeart/2008/layout/AlternatingHexagons"/>
    <dgm:cxn modelId="{F09D70D8-86A5-46A5-872C-1482CF9D4DDA}" type="presOf" srcId="{3C4949CB-5AE3-4F8B-9845-E1535B0B8263}" destId="{02389061-9E46-4DEC-A13B-BF240CA355EB}" srcOrd="0" destOrd="0" presId="urn:microsoft.com/office/officeart/2008/layout/AlternatingHexagons"/>
    <dgm:cxn modelId="{E0E18A53-3F8F-4006-9F0C-1664D4D96985}" srcId="{468C5505-5064-49B1-AE7C-10CB659286EC}" destId="{F8F45E01-EEAF-4C05-A56E-5E96A8C5A474}" srcOrd="2" destOrd="0" parTransId="{3708A49D-C36E-4646-B705-7DFD20EA9325}" sibTransId="{3C4949CB-5AE3-4F8B-9845-E1535B0B8263}"/>
    <dgm:cxn modelId="{949B7871-A709-402A-8940-F1AE66517DF9}" srcId="{468C5505-5064-49B1-AE7C-10CB659286EC}" destId="{514018A5-B4AB-43EF-9949-C8F81F3616D7}" srcOrd="0" destOrd="0" parTransId="{267AF489-233D-4717-A7AB-6E27CF535555}" sibTransId="{3DD4FF66-B4FA-4258-AC03-926658744C79}"/>
    <dgm:cxn modelId="{8C6F8B31-ABFA-470A-8FCC-E71D9E47C8FF}" type="presOf" srcId="{F3AE2196-8DB8-402D-A564-CB02A2FCFB25}" destId="{A06810CA-468F-46F0-A3D0-0634591489E3}" srcOrd="0" destOrd="0" presId="urn:microsoft.com/office/officeart/2008/layout/AlternatingHexagons"/>
    <dgm:cxn modelId="{1DB90E57-4FA2-468B-A8D9-6C6E2D62A00B}" type="presParOf" srcId="{7EF01EAA-C827-4BC2-B42E-DB4EA6034838}" destId="{5B725D36-0783-4AE4-9890-F0C3783DD772}" srcOrd="0" destOrd="0" presId="urn:microsoft.com/office/officeart/2008/layout/AlternatingHexagons"/>
    <dgm:cxn modelId="{CCC3B5C8-1236-4B7C-9AE1-629E91CBC35E}" type="presParOf" srcId="{5B725D36-0783-4AE4-9890-F0C3783DD772}" destId="{227AA0A4-23D3-4AFE-9E8A-168DE366B4E0}" srcOrd="0" destOrd="0" presId="urn:microsoft.com/office/officeart/2008/layout/AlternatingHexagons"/>
    <dgm:cxn modelId="{E857FBCA-6F83-419B-A260-567298417F22}" type="presParOf" srcId="{5B725D36-0783-4AE4-9890-F0C3783DD772}" destId="{4F9626B6-22AA-4EA7-B4CB-39D007A3DEE3}" srcOrd="1" destOrd="0" presId="urn:microsoft.com/office/officeart/2008/layout/AlternatingHexagons"/>
    <dgm:cxn modelId="{56EC431F-538B-40DB-A7A1-258AF2D1A777}" type="presParOf" srcId="{5B725D36-0783-4AE4-9890-F0C3783DD772}" destId="{DCC7CB69-37F2-436A-A4D8-4FD6565C1EDD}" srcOrd="2" destOrd="0" presId="urn:microsoft.com/office/officeart/2008/layout/AlternatingHexagons"/>
    <dgm:cxn modelId="{03881255-1BE5-44D0-A27E-DB5C0106C398}" type="presParOf" srcId="{5B725D36-0783-4AE4-9890-F0C3783DD772}" destId="{6DC0E4A7-750E-4786-8447-AE8F1E2C1848}" srcOrd="3" destOrd="0" presId="urn:microsoft.com/office/officeart/2008/layout/AlternatingHexagons"/>
    <dgm:cxn modelId="{C5FB0CB0-F4DD-4A5A-9F0E-F2C25438E99F}" type="presParOf" srcId="{5B725D36-0783-4AE4-9890-F0C3783DD772}" destId="{4126E205-6131-4DBF-9191-4C7A6CC93C21}" srcOrd="4" destOrd="0" presId="urn:microsoft.com/office/officeart/2008/layout/AlternatingHexagons"/>
    <dgm:cxn modelId="{BDBF3A52-2FCA-4D54-B42A-0FCEF52DD7A0}" type="presParOf" srcId="{7EF01EAA-C827-4BC2-B42E-DB4EA6034838}" destId="{918BB2FE-E85B-4A0C-9E1F-85E952B594BB}" srcOrd="1" destOrd="0" presId="urn:microsoft.com/office/officeart/2008/layout/AlternatingHexagons"/>
    <dgm:cxn modelId="{28F2ACF6-35B1-42FD-B078-B318C56DA705}" type="presParOf" srcId="{7EF01EAA-C827-4BC2-B42E-DB4EA6034838}" destId="{290AA028-819F-430A-ADB8-2C1DE2701B94}" srcOrd="2" destOrd="0" presId="urn:microsoft.com/office/officeart/2008/layout/AlternatingHexagons"/>
    <dgm:cxn modelId="{4333D637-0C1F-45C0-8E23-83B9891EF3BC}" type="presParOf" srcId="{290AA028-819F-430A-ADB8-2C1DE2701B94}" destId="{0ED50776-46B2-42A8-A379-244740ED2269}" srcOrd="0" destOrd="0" presId="urn:microsoft.com/office/officeart/2008/layout/AlternatingHexagons"/>
    <dgm:cxn modelId="{14F79AC0-C3E6-4D63-82B7-3FCA81EDDDAD}" type="presParOf" srcId="{290AA028-819F-430A-ADB8-2C1DE2701B94}" destId="{CB9595E0-D2BF-4D00-8BCA-005FBFBA0598}" srcOrd="1" destOrd="0" presId="urn:microsoft.com/office/officeart/2008/layout/AlternatingHexagons"/>
    <dgm:cxn modelId="{9683A7F3-DCA6-4455-93F3-468369846C73}" type="presParOf" srcId="{290AA028-819F-430A-ADB8-2C1DE2701B94}" destId="{C773E72A-3840-44E7-BD29-B888AB9B3466}" srcOrd="2" destOrd="0" presId="urn:microsoft.com/office/officeart/2008/layout/AlternatingHexagons"/>
    <dgm:cxn modelId="{B3881985-71A0-4FBD-B35B-671B8043B428}" type="presParOf" srcId="{290AA028-819F-430A-ADB8-2C1DE2701B94}" destId="{58B90CD0-DB2A-49F4-9A67-B25518F4756E}" srcOrd="3" destOrd="0" presId="urn:microsoft.com/office/officeart/2008/layout/AlternatingHexagons"/>
    <dgm:cxn modelId="{6D3000D4-8AD0-4912-BD2B-6B9B3811C03B}" type="presParOf" srcId="{290AA028-819F-430A-ADB8-2C1DE2701B94}" destId="{A06810CA-468F-46F0-A3D0-0634591489E3}" srcOrd="4" destOrd="0" presId="urn:microsoft.com/office/officeart/2008/layout/AlternatingHexagons"/>
    <dgm:cxn modelId="{C3A564C1-BE32-4468-B4C1-5E08DC59B40E}" type="presParOf" srcId="{7EF01EAA-C827-4BC2-B42E-DB4EA6034838}" destId="{8DE8ED56-28A1-4BB1-A7D1-CB155127BBBC}" srcOrd="3" destOrd="0" presId="urn:microsoft.com/office/officeart/2008/layout/AlternatingHexagons"/>
    <dgm:cxn modelId="{D192D9A2-D2B4-4ACD-9D66-C1E221F9D706}" type="presParOf" srcId="{7EF01EAA-C827-4BC2-B42E-DB4EA6034838}" destId="{B45A9F54-ED0F-4CEB-9A64-6000C22171DE}" srcOrd="4" destOrd="0" presId="urn:microsoft.com/office/officeart/2008/layout/AlternatingHexagons"/>
    <dgm:cxn modelId="{5A5D4E6D-64DA-41C3-84D0-CFB1BC0A0EB3}" type="presParOf" srcId="{B45A9F54-ED0F-4CEB-9A64-6000C22171DE}" destId="{196275EA-6145-44F4-A9D2-C1AABEDF3EC3}" srcOrd="0" destOrd="0" presId="urn:microsoft.com/office/officeart/2008/layout/AlternatingHexagons"/>
    <dgm:cxn modelId="{80FDABBB-6B16-4231-AF98-6E69907882FF}" type="presParOf" srcId="{B45A9F54-ED0F-4CEB-9A64-6000C22171DE}" destId="{E57FCD80-F7C5-45BD-B1EA-61888823CEAE}" srcOrd="1" destOrd="0" presId="urn:microsoft.com/office/officeart/2008/layout/AlternatingHexagons"/>
    <dgm:cxn modelId="{A0297B40-D630-40E6-9AF9-F9A4DFF84F33}" type="presParOf" srcId="{B45A9F54-ED0F-4CEB-9A64-6000C22171DE}" destId="{767660C8-3D5B-4C8E-AABB-EC777DDAD594}" srcOrd="2" destOrd="0" presId="urn:microsoft.com/office/officeart/2008/layout/AlternatingHexagons"/>
    <dgm:cxn modelId="{C46A107F-7F9A-4829-9A2D-EFBB2D8C92B5}" type="presParOf" srcId="{B45A9F54-ED0F-4CEB-9A64-6000C22171DE}" destId="{439E5118-A27C-460E-825F-B8A0B1329F15}" srcOrd="3" destOrd="0" presId="urn:microsoft.com/office/officeart/2008/layout/AlternatingHexagons"/>
    <dgm:cxn modelId="{824045C8-F57F-4E81-874D-AD1DC08DE6B4}" type="presParOf" srcId="{B45A9F54-ED0F-4CEB-9A64-6000C22171DE}" destId="{02389061-9E46-4DEC-A13B-BF240CA355EB}"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05FC74-50DF-4C7A-BEDA-3A14B3FAB7CD}" type="doc">
      <dgm:prSet loTypeId="urn:microsoft.com/office/officeart/2005/8/layout/hProcess9" loCatId="process" qsTypeId="urn:microsoft.com/office/officeart/2005/8/quickstyle/simple1" qsCatId="simple" csTypeId="urn:microsoft.com/office/officeart/2005/8/colors/colorful1" csCatId="colorful" phldr="1"/>
      <dgm:spPr/>
    </dgm:pt>
    <dgm:pt modelId="{897C3817-B5A6-4533-969F-6DDD50D370E3}">
      <dgm:prSet phldrT="[Текст]"/>
      <dgm:spPr/>
      <dgm:t>
        <a:bodyPr/>
        <a:lstStyle/>
        <a:p>
          <a:r>
            <a:rPr lang="en-US" dirty="0" smtClean="0"/>
            <a:t>distribution </a:t>
          </a:r>
          <a:endParaRPr lang="ru-RU" dirty="0"/>
        </a:p>
      </dgm:t>
    </dgm:pt>
    <dgm:pt modelId="{C7427152-E980-4682-8F82-6CC7EA825206}" type="parTrans" cxnId="{C199B892-F33E-4335-8D11-6B497CD2CF1F}">
      <dgm:prSet/>
      <dgm:spPr/>
      <dgm:t>
        <a:bodyPr/>
        <a:lstStyle/>
        <a:p>
          <a:endParaRPr lang="ru-RU"/>
        </a:p>
      </dgm:t>
    </dgm:pt>
    <dgm:pt modelId="{62722890-D86C-4469-A8B5-2D4DE54DEB78}" type="sibTrans" cxnId="{C199B892-F33E-4335-8D11-6B497CD2CF1F}">
      <dgm:prSet/>
      <dgm:spPr/>
      <dgm:t>
        <a:bodyPr/>
        <a:lstStyle/>
        <a:p>
          <a:endParaRPr lang="ru-RU"/>
        </a:p>
      </dgm:t>
    </dgm:pt>
    <dgm:pt modelId="{55906C22-2373-47BB-8BC7-120EAB37FE9A}">
      <dgm:prSet phldrT="[Текст]"/>
      <dgm:spPr/>
      <dgm:t>
        <a:bodyPr/>
        <a:lstStyle/>
        <a:p>
          <a:r>
            <a:rPr lang="en-US" dirty="0" smtClean="0"/>
            <a:t>openness</a:t>
          </a:r>
          <a:endParaRPr lang="ru-RU" dirty="0"/>
        </a:p>
      </dgm:t>
    </dgm:pt>
    <dgm:pt modelId="{48C08590-CF25-47D7-B9B1-026466B67E64}" type="parTrans" cxnId="{4473B7A3-B59C-48BE-B790-D5D8216F2398}">
      <dgm:prSet/>
      <dgm:spPr/>
      <dgm:t>
        <a:bodyPr/>
        <a:lstStyle/>
        <a:p>
          <a:endParaRPr lang="ru-RU"/>
        </a:p>
      </dgm:t>
    </dgm:pt>
    <dgm:pt modelId="{BC006D16-93F4-48C3-81E1-018778700DAE}" type="sibTrans" cxnId="{4473B7A3-B59C-48BE-B790-D5D8216F2398}">
      <dgm:prSet/>
      <dgm:spPr/>
      <dgm:t>
        <a:bodyPr/>
        <a:lstStyle/>
        <a:p>
          <a:endParaRPr lang="ru-RU"/>
        </a:p>
      </dgm:t>
    </dgm:pt>
    <dgm:pt modelId="{37EF9305-375C-42C5-BED9-5F40CA3B6D1E}">
      <dgm:prSet phldrT="[Текст]"/>
      <dgm:spPr/>
      <dgm:t>
        <a:bodyPr/>
        <a:lstStyle/>
        <a:p>
          <a:r>
            <a:rPr lang="en-US" dirty="0" smtClean="0"/>
            <a:t>protection</a:t>
          </a:r>
          <a:endParaRPr lang="ru-RU" dirty="0"/>
        </a:p>
      </dgm:t>
    </dgm:pt>
    <dgm:pt modelId="{A9885404-A0B3-4A03-B6A8-17CEB3613265}" type="parTrans" cxnId="{C9714047-A3F8-42BB-96C7-72B2EB59619B}">
      <dgm:prSet/>
      <dgm:spPr/>
      <dgm:t>
        <a:bodyPr/>
        <a:lstStyle/>
        <a:p>
          <a:endParaRPr lang="ru-RU"/>
        </a:p>
      </dgm:t>
    </dgm:pt>
    <dgm:pt modelId="{D699A89D-E073-4E90-B2E1-8F8E948D866F}" type="sibTrans" cxnId="{C9714047-A3F8-42BB-96C7-72B2EB59619B}">
      <dgm:prSet/>
      <dgm:spPr/>
      <dgm:t>
        <a:bodyPr/>
        <a:lstStyle/>
        <a:p>
          <a:endParaRPr lang="ru-RU"/>
        </a:p>
      </dgm:t>
    </dgm:pt>
    <dgm:pt modelId="{6F4D8D33-3E0C-45EC-8B8D-3AA754FD2E7D}" type="pres">
      <dgm:prSet presAssocID="{7305FC74-50DF-4C7A-BEDA-3A14B3FAB7CD}" presName="CompostProcess" presStyleCnt="0">
        <dgm:presLayoutVars>
          <dgm:dir/>
          <dgm:resizeHandles val="exact"/>
        </dgm:presLayoutVars>
      </dgm:prSet>
      <dgm:spPr/>
    </dgm:pt>
    <dgm:pt modelId="{E0AC364E-23B2-46A3-83FA-16D9D950A23E}" type="pres">
      <dgm:prSet presAssocID="{7305FC74-50DF-4C7A-BEDA-3A14B3FAB7CD}" presName="arrow" presStyleLbl="bgShp" presStyleIdx="0" presStyleCnt="1"/>
      <dgm:spPr/>
    </dgm:pt>
    <dgm:pt modelId="{7A840C3C-92C7-438C-8892-5F982217359F}" type="pres">
      <dgm:prSet presAssocID="{7305FC74-50DF-4C7A-BEDA-3A14B3FAB7CD}" presName="linearProcess" presStyleCnt="0"/>
      <dgm:spPr/>
    </dgm:pt>
    <dgm:pt modelId="{B438EF9D-7FD9-4FF4-BE95-096482B52F37}" type="pres">
      <dgm:prSet presAssocID="{897C3817-B5A6-4533-969F-6DDD50D370E3}" presName="textNode" presStyleLbl="node1" presStyleIdx="0" presStyleCnt="3">
        <dgm:presLayoutVars>
          <dgm:bulletEnabled val="1"/>
        </dgm:presLayoutVars>
      </dgm:prSet>
      <dgm:spPr/>
      <dgm:t>
        <a:bodyPr/>
        <a:lstStyle/>
        <a:p>
          <a:endParaRPr lang="ru-RU"/>
        </a:p>
      </dgm:t>
    </dgm:pt>
    <dgm:pt modelId="{D2692B83-0E29-4B09-AC00-877264C201DF}" type="pres">
      <dgm:prSet presAssocID="{62722890-D86C-4469-A8B5-2D4DE54DEB78}" presName="sibTrans" presStyleCnt="0"/>
      <dgm:spPr/>
    </dgm:pt>
    <dgm:pt modelId="{3DEED2F7-2339-46D9-835B-8DD585E4CF72}" type="pres">
      <dgm:prSet presAssocID="{55906C22-2373-47BB-8BC7-120EAB37FE9A}" presName="textNode" presStyleLbl="node1" presStyleIdx="1" presStyleCnt="3">
        <dgm:presLayoutVars>
          <dgm:bulletEnabled val="1"/>
        </dgm:presLayoutVars>
      </dgm:prSet>
      <dgm:spPr/>
      <dgm:t>
        <a:bodyPr/>
        <a:lstStyle/>
        <a:p>
          <a:endParaRPr lang="ru-RU"/>
        </a:p>
      </dgm:t>
    </dgm:pt>
    <dgm:pt modelId="{85A1E32A-F539-4C5A-862C-55013AA76AD5}" type="pres">
      <dgm:prSet presAssocID="{BC006D16-93F4-48C3-81E1-018778700DAE}" presName="sibTrans" presStyleCnt="0"/>
      <dgm:spPr/>
    </dgm:pt>
    <dgm:pt modelId="{0FD95B44-A142-40F1-BE43-6F318C760389}" type="pres">
      <dgm:prSet presAssocID="{37EF9305-375C-42C5-BED9-5F40CA3B6D1E}" presName="textNode" presStyleLbl="node1" presStyleIdx="2" presStyleCnt="3">
        <dgm:presLayoutVars>
          <dgm:bulletEnabled val="1"/>
        </dgm:presLayoutVars>
      </dgm:prSet>
      <dgm:spPr/>
      <dgm:t>
        <a:bodyPr/>
        <a:lstStyle/>
        <a:p>
          <a:endParaRPr lang="ru-RU"/>
        </a:p>
      </dgm:t>
    </dgm:pt>
  </dgm:ptLst>
  <dgm:cxnLst>
    <dgm:cxn modelId="{C199B892-F33E-4335-8D11-6B497CD2CF1F}" srcId="{7305FC74-50DF-4C7A-BEDA-3A14B3FAB7CD}" destId="{897C3817-B5A6-4533-969F-6DDD50D370E3}" srcOrd="0" destOrd="0" parTransId="{C7427152-E980-4682-8F82-6CC7EA825206}" sibTransId="{62722890-D86C-4469-A8B5-2D4DE54DEB78}"/>
    <dgm:cxn modelId="{4473B7A3-B59C-48BE-B790-D5D8216F2398}" srcId="{7305FC74-50DF-4C7A-BEDA-3A14B3FAB7CD}" destId="{55906C22-2373-47BB-8BC7-120EAB37FE9A}" srcOrd="1" destOrd="0" parTransId="{48C08590-CF25-47D7-B9B1-026466B67E64}" sibTransId="{BC006D16-93F4-48C3-81E1-018778700DAE}"/>
    <dgm:cxn modelId="{DCAF0D1B-11B0-4EC8-B561-08C705E82410}" type="presOf" srcId="{7305FC74-50DF-4C7A-BEDA-3A14B3FAB7CD}" destId="{6F4D8D33-3E0C-45EC-8B8D-3AA754FD2E7D}" srcOrd="0" destOrd="0" presId="urn:microsoft.com/office/officeart/2005/8/layout/hProcess9"/>
    <dgm:cxn modelId="{C9714047-A3F8-42BB-96C7-72B2EB59619B}" srcId="{7305FC74-50DF-4C7A-BEDA-3A14B3FAB7CD}" destId="{37EF9305-375C-42C5-BED9-5F40CA3B6D1E}" srcOrd="2" destOrd="0" parTransId="{A9885404-A0B3-4A03-B6A8-17CEB3613265}" sibTransId="{D699A89D-E073-4E90-B2E1-8F8E948D866F}"/>
    <dgm:cxn modelId="{F18284CD-FEAD-4AA7-BCBA-0AFCCCA2E728}" type="presOf" srcId="{55906C22-2373-47BB-8BC7-120EAB37FE9A}" destId="{3DEED2F7-2339-46D9-835B-8DD585E4CF72}" srcOrd="0" destOrd="0" presId="urn:microsoft.com/office/officeart/2005/8/layout/hProcess9"/>
    <dgm:cxn modelId="{EC45B900-0597-45D2-9D07-5D3B02F2E014}" type="presOf" srcId="{37EF9305-375C-42C5-BED9-5F40CA3B6D1E}" destId="{0FD95B44-A142-40F1-BE43-6F318C760389}" srcOrd="0" destOrd="0" presId="urn:microsoft.com/office/officeart/2005/8/layout/hProcess9"/>
    <dgm:cxn modelId="{2B9448EE-BE7D-4FC8-B04C-7AF7A3F3F69E}" type="presOf" srcId="{897C3817-B5A6-4533-969F-6DDD50D370E3}" destId="{B438EF9D-7FD9-4FF4-BE95-096482B52F37}" srcOrd="0" destOrd="0" presId="urn:microsoft.com/office/officeart/2005/8/layout/hProcess9"/>
    <dgm:cxn modelId="{1D276BC1-EA57-419F-ACA7-E1D27FDFCC71}" type="presParOf" srcId="{6F4D8D33-3E0C-45EC-8B8D-3AA754FD2E7D}" destId="{E0AC364E-23B2-46A3-83FA-16D9D950A23E}" srcOrd="0" destOrd="0" presId="urn:microsoft.com/office/officeart/2005/8/layout/hProcess9"/>
    <dgm:cxn modelId="{E8BD01D2-EB9E-4B0F-9ED0-9BF2AA9EE665}" type="presParOf" srcId="{6F4D8D33-3E0C-45EC-8B8D-3AA754FD2E7D}" destId="{7A840C3C-92C7-438C-8892-5F982217359F}" srcOrd="1" destOrd="0" presId="urn:microsoft.com/office/officeart/2005/8/layout/hProcess9"/>
    <dgm:cxn modelId="{ECBFD908-FD6A-4173-87D6-8DF2E6B1D0D2}" type="presParOf" srcId="{7A840C3C-92C7-438C-8892-5F982217359F}" destId="{B438EF9D-7FD9-4FF4-BE95-096482B52F37}" srcOrd="0" destOrd="0" presId="urn:microsoft.com/office/officeart/2005/8/layout/hProcess9"/>
    <dgm:cxn modelId="{61841785-AF26-4DEC-97B2-84CCFB67AB3C}" type="presParOf" srcId="{7A840C3C-92C7-438C-8892-5F982217359F}" destId="{D2692B83-0E29-4B09-AC00-877264C201DF}" srcOrd="1" destOrd="0" presId="urn:microsoft.com/office/officeart/2005/8/layout/hProcess9"/>
    <dgm:cxn modelId="{F66E6FD9-1976-41D5-AFF9-32FAAEB7FAB3}" type="presParOf" srcId="{7A840C3C-92C7-438C-8892-5F982217359F}" destId="{3DEED2F7-2339-46D9-835B-8DD585E4CF72}" srcOrd="2" destOrd="0" presId="urn:microsoft.com/office/officeart/2005/8/layout/hProcess9"/>
    <dgm:cxn modelId="{0B123DE1-738E-4ADE-8416-A8B9B84D9704}" type="presParOf" srcId="{7A840C3C-92C7-438C-8892-5F982217359F}" destId="{85A1E32A-F539-4C5A-862C-55013AA76AD5}" srcOrd="3" destOrd="0" presId="urn:microsoft.com/office/officeart/2005/8/layout/hProcess9"/>
    <dgm:cxn modelId="{D79E7896-2A22-4175-975B-77234AEBF681}" type="presParOf" srcId="{7A840C3C-92C7-438C-8892-5F982217359F}" destId="{0FD95B44-A142-40F1-BE43-6F318C760389}"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ru-RU" smtClean="0"/>
              <a:t>Образец заголовка</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75098A3D-B83A-4D21-953B-E82794756433}" type="datetimeFigureOut">
              <a:rPr lang="ru-RU" smtClean="0"/>
              <a:t>31.08.2020</a:t>
            </a:fld>
            <a:endParaRPr lang="ru-RU"/>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ru-RU"/>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AC4C02EA-E8DE-4C62-8CD1-C721D06D305D}" type="slidenum">
              <a:rPr lang="ru-RU" smtClean="0"/>
              <a:t>‹#›</a:t>
            </a:fld>
            <a:endParaRPr lang="ru-RU"/>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13441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098A3D-B83A-4D21-953B-E82794756433}" type="datetimeFigureOut">
              <a:rPr lang="ru-RU" smtClean="0"/>
              <a:t>31.08.2020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C4C02EA-E8DE-4C62-8CD1-C721D06D305D}" type="slidenum">
              <a:rPr lang="ru-RU" smtClean="0"/>
              <a:t>‹#›</a:t>
            </a:fld>
            <a:endParaRPr lang="ru-RU"/>
          </a:p>
        </p:txBody>
      </p:sp>
    </p:spTree>
    <p:extLst>
      <p:ext uri="{BB962C8B-B14F-4D97-AF65-F5344CB8AC3E}">
        <p14:creationId xmlns:p14="http://schemas.microsoft.com/office/powerpoint/2010/main" val="364162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75098A3D-B83A-4D21-953B-E82794756433}" type="datetimeFigureOut">
              <a:rPr lang="ru-RU" smtClean="0"/>
              <a:t>31.08.2020</a:t>
            </a:fld>
            <a:endParaRPr lang="ru-RU"/>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ru-RU"/>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AC4C02EA-E8DE-4C62-8CD1-C721D06D305D}" type="slidenum">
              <a:rPr lang="ru-RU" smtClean="0"/>
              <a:t>‹#›</a:t>
            </a:fld>
            <a:endParaRPr lang="ru-RU"/>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41118870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5098A3D-B83A-4D21-953B-E82794756433}" type="datetimeFigureOut">
              <a:rPr lang="ru-RU" smtClean="0"/>
              <a:t>31.08.2020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C4C02EA-E8DE-4C62-8CD1-C721D06D305D}" type="slidenum">
              <a:rPr lang="ru-RU" smtClean="0"/>
              <a:t>‹#›</a:t>
            </a:fld>
            <a:endParaRPr lang="ru-RU"/>
          </a:p>
        </p:txBody>
      </p:sp>
    </p:spTree>
    <p:extLst>
      <p:ext uri="{BB962C8B-B14F-4D97-AF65-F5344CB8AC3E}">
        <p14:creationId xmlns:p14="http://schemas.microsoft.com/office/powerpoint/2010/main" val="2555573748"/>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57300" y="2909102"/>
            <a:ext cx="4800600" cy="299639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33864" y="2909102"/>
            <a:ext cx="4800600" cy="299639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5098A3D-B83A-4D21-953B-E82794756433}" type="datetimeFigureOut">
              <a:rPr lang="ru-RU" smtClean="0"/>
              <a:t>31.08.2020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C4C02EA-E8DE-4C62-8CD1-C721D06D305D}" type="slidenum">
              <a:rPr lang="ru-RU" smtClean="0"/>
              <a:t>‹#›</a:t>
            </a:fld>
            <a:endParaRPr lang="ru-RU"/>
          </a:p>
        </p:txBody>
      </p:sp>
    </p:spTree>
    <p:extLst>
      <p:ext uri="{BB962C8B-B14F-4D97-AF65-F5344CB8AC3E}">
        <p14:creationId xmlns:p14="http://schemas.microsoft.com/office/powerpoint/2010/main" val="2859879357"/>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5098A3D-B83A-4D21-953B-E82794756433}" type="datetimeFigureOut">
              <a:rPr lang="ru-RU" smtClean="0"/>
              <a:t>31.08.2020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C4C02EA-E8DE-4C62-8CD1-C721D06D305D}" type="slidenum">
              <a:rPr lang="ru-RU" smtClean="0"/>
              <a:t>‹#›</a:t>
            </a:fld>
            <a:endParaRPr lang="ru-RU"/>
          </a:p>
        </p:txBody>
      </p:sp>
    </p:spTree>
    <p:extLst>
      <p:ext uri="{BB962C8B-B14F-4D97-AF65-F5344CB8AC3E}">
        <p14:creationId xmlns:p14="http://schemas.microsoft.com/office/powerpoint/2010/main" val="1352044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098A3D-B83A-4D21-953B-E82794756433}" type="datetimeFigureOut">
              <a:rPr lang="ru-RU" smtClean="0"/>
              <a:t>31.08.2020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C4C02EA-E8DE-4C62-8CD1-C721D06D305D}" type="slidenum">
              <a:rPr lang="ru-RU" smtClean="0"/>
              <a:t>‹#›</a:t>
            </a:fld>
            <a:endParaRPr lang="ru-RU"/>
          </a:p>
        </p:txBody>
      </p:sp>
    </p:spTree>
    <p:extLst>
      <p:ext uri="{BB962C8B-B14F-4D97-AF65-F5344CB8AC3E}">
        <p14:creationId xmlns:p14="http://schemas.microsoft.com/office/powerpoint/2010/main" val="662402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ru-RU" smtClean="0"/>
              <a:t>Образец заголовка</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65051" y="6375679"/>
            <a:ext cx="1233355" cy="348462"/>
          </a:xfrm>
        </p:spPr>
        <p:txBody>
          <a:bodyPr/>
          <a:lstStyle/>
          <a:p>
            <a:fld id="{75098A3D-B83A-4D21-953B-E82794756433}" type="datetimeFigureOut">
              <a:rPr lang="ru-RU" smtClean="0"/>
              <a:t>31.08.2020</a:t>
            </a:fld>
            <a:endParaRPr lang="ru-RU"/>
          </a:p>
        </p:txBody>
      </p:sp>
      <p:sp>
        <p:nvSpPr>
          <p:cNvPr id="6" name="Footer Placeholder 5"/>
          <p:cNvSpPr>
            <a:spLocks noGrp="1"/>
          </p:cNvSpPr>
          <p:nvPr>
            <p:ph type="ftr" sz="quarter" idx="11"/>
          </p:nvPr>
        </p:nvSpPr>
        <p:spPr>
          <a:xfrm>
            <a:off x="2103620" y="6375679"/>
            <a:ext cx="3482179" cy="345796"/>
          </a:xfrm>
        </p:spPr>
        <p:txBody>
          <a:bodyPr/>
          <a:lstStyle/>
          <a:p>
            <a:endParaRPr lang="ru-RU"/>
          </a:p>
        </p:txBody>
      </p:sp>
      <p:sp>
        <p:nvSpPr>
          <p:cNvPr id="7" name="Slide Number Placeholder 6"/>
          <p:cNvSpPr>
            <a:spLocks noGrp="1"/>
          </p:cNvSpPr>
          <p:nvPr>
            <p:ph type="sldNum" sz="quarter" idx="12"/>
          </p:nvPr>
        </p:nvSpPr>
        <p:spPr>
          <a:xfrm>
            <a:off x="5691014" y="6375679"/>
            <a:ext cx="1232456" cy="345796"/>
          </a:xfrm>
        </p:spPr>
        <p:txBody>
          <a:bodyPr/>
          <a:lstStyle/>
          <a:p>
            <a:fld id="{AC4C02EA-E8DE-4C62-8CD1-C721D06D305D}" type="slidenum">
              <a:rPr lang="ru-RU" smtClean="0"/>
              <a:t>‹#›</a:t>
            </a:fld>
            <a:endParaRPr lang="ru-RU"/>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3659434"/>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65950" y="6375679"/>
            <a:ext cx="1232456" cy="348462"/>
          </a:xfrm>
        </p:spPr>
        <p:txBody>
          <a:bodyPr/>
          <a:lstStyle/>
          <a:p>
            <a:fld id="{75098A3D-B83A-4D21-953B-E82794756433}" type="datetimeFigureOut">
              <a:rPr lang="ru-RU" smtClean="0"/>
              <a:t>31.08.2020</a:t>
            </a:fld>
            <a:endParaRPr lang="ru-RU"/>
          </a:p>
        </p:txBody>
      </p:sp>
      <p:sp>
        <p:nvSpPr>
          <p:cNvPr id="6" name="Footer Placeholder 5"/>
          <p:cNvSpPr>
            <a:spLocks noGrp="1"/>
          </p:cNvSpPr>
          <p:nvPr>
            <p:ph type="ftr" sz="quarter" idx="11"/>
          </p:nvPr>
        </p:nvSpPr>
        <p:spPr>
          <a:xfrm>
            <a:off x="2103621" y="6375679"/>
            <a:ext cx="3482178" cy="345796"/>
          </a:xfrm>
        </p:spPr>
        <p:txBody>
          <a:bodyPr/>
          <a:lstStyle/>
          <a:p>
            <a:endParaRPr lang="ru-RU"/>
          </a:p>
        </p:txBody>
      </p:sp>
      <p:sp>
        <p:nvSpPr>
          <p:cNvPr id="7" name="Slide Number Placeholder 6"/>
          <p:cNvSpPr>
            <a:spLocks noGrp="1"/>
          </p:cNvSpPr>
          <p:nvPr>
            <p:ph type="sldNum" sz="quarter" idx="12"/>
          </p:nvPr>
        </p:nvSpPr>
        <p:spPr>
          <a:xfrm>
            <a:off x="5687568" y="6375679"/>
            <a:ext cx="1234440" cy="345796"/>
          </a:xfrm>
        </p:spPr>
        <p:txBody>
          <a:bodyPr/>
          <a:lstStyle/>
          <a:p>
            <a:fld id="{AC4C02EA-E8DE-4C62-8CD1-C721D06D305D}" type="slidenum">
              <a:rPr lang="ru-RU" smtClean="0"/>
              <a:t>‹#›</a:t>
            </a:fld>
            <a:endParaRPr lang="ru-RU"/>
          </a:p>
        </p:txBody>
      </p:sp>
    </p:spTree>
    <p:extLst>
      <p:ext uri="{BB962C8B-B14F-4D97-AF65-F5344CB8AC3E}">
        <p14:creationId xmlns:p14="http://schemas.microsoft.com/office/powerpoint/2010/main" val="1508003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098A3D-B83A-4D21-953B-E82794756433}" type="datetimeFigureOut">
              <a:rPr lang="ru-RU" smtClean="0"/>
              <a:t>31.08.2020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C4C02EA-E8DE-4C62-8CD1-C721D06D305D}" type="slidenum">
              <a:rPr lang="ru-RU" smtClean="0"/>
              <a:t>‹#›</a:t>
            </a:fld>
            <a:endParaRPr lang="ru-RU"/>
          </a:p>
        </p:txBody>
      </p:sp>
    </p:spTree>
    <p:extLst>
      <p:ext uri="{BB962C8B-B14F-4D97-AF65-F5344CB8AC3E}">
        <p14:creationId xmlns:p14="http://schemas.microsoft.com/office/powerpoint/2010/main" val="589928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5098A3D-B83A-4D21-953B-E82794756433}" type="datetimeFigureOut">
              <a:rPr lang="ru-RU" smtClean="0"/>
              <a:t>31.08.2020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C4C02EA-E8DE-4C62-8CD1-C721D06D305D}" type="slidenum">
              <a:rPr lang="ru-RU" smtClean="0"/>
              <a:t>‹#›</a:t>
            </a:fld>
            <a:endParaRPr lang="ru-RU"/>
          </a:p>
        </p:txBody>
      </p:sp>
    </p:spTree>
    <p:extLst>
      <p:ext uri="{BB962C8B-B14F-4D97-AF65-F5344CB8AC3E}">
        <p14:creationId xmlns:p14="http://schemas.microsoft.com/office/powerpoint/2010/main" val="4226994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75098A3D-B83A-4D21-953B-E82794756433}" type="datetimeFigureOut">
              <a:rPr lang="ru-RU" smtClean="0"/>
              <a:t>31.08.2020</a:t>
            </a:fld>
            <a:endParaRPr lang="ru-RU"/>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C4C02EA-E8DE-4C62-8CD1-C721D06D305D}" type="slidenum">
              <a:rPr lang="ru-RU" smtClean="0"/>
              <a:t>‹#›</a:t>
            </a:fld>
            <a:endParaRPr lang="ru-RU"/>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227816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0.jpeg"/><Relationship Id="rId4" Type="http://schemas.openxmlformats.org/officeDocument/2006/relationships/diagramLayout" Target="../diagrams/layout1.xml"/><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1057;&#1084;&#1072;&#1088;&#1090;%20&#1090;&#1077;&#1093;&#1085;&#1086;&#1083;&#1086;&#1075;&#1080;&#1080;/SMART%20Technologies%20&#8211;%20A%20Magical%20Story.mp4" TargetMode="External"/><Relationship Id="rId2" Type="http://schemas.openxmlformats.org/officeDocument/2006/relationships/hyperlink" Target="&#1057;&#1084;&#1072;&#1088;&#1090;%20&#1090;&#1077;&#1093;&#1085;&#1086;&#1083;&#1086;&#1075;&#1080;&#1080;/Wirelessly%20Connecting%20VIZIO%20Smart%20HDTVs.mp4" TargetMode="External"/><Relationship Id="rId1" Type="http://schemas.openxmlformats.org/officeDocument/2006/relationships/slideLayout" Target="../slideLayouts/slideLayout6.xml"/><Relationship Id="rId5" Type="http://schemas.openxmlformats.org/officeDocument/2006/relationships/image" Target="../media/image1.jpeg"/><Relationship Id="rId4" Type="http://schemas.openxmlformats.org/officeDocument/2006/relationships/hyperlink" Target="&#1057;&#1084;&#1072;&#1088;&#1090;%20&#1090;&#1077;&#1093;&#1085;&#1086;&#1083;&#1086;&#1075;&#1080;&#1080;/Smart%20Energy%20Management_%20Energy%20Savings%20with%20IoT%20&amp;%20Predictive%20Analytics.mp4"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8807" y="0"/>
            <a:ext cx="2823193" cy="916755"/>
          </a:xfrm>
          <a:prstGeom prst="rect">
            <a:avLst/>
          </a:prstGeom>
        </p:spPr>
      </p:pic>
      <p:pic>
        <p:nvPicPr>
          <p:cNvPr id="1026" name="Picture 2" descr="Smart city: умные технологии улучшают жизнь казахстанцев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9364" y="1075765"/>
            <a:ext cx="5122946" cy="4235823"/>
          </a:xfrm>
          <a:prstGeom prst="ellipse">
            <a:avLst/>
          </a:prstGeom>
          <a:noFill/>
          <a:extLst>
            <a:ext uri="{909E8E84-426E-40DD-AFC4-6F175D3DCCD1}">
              <a14:hiddenFill xmlns:a14="http://schemas.microsoft.com/office/drawing/2010/main">
                <a:solidFill>
                  <a:srgbClr val="FFFFFF"/>
                </a:solidFill>
              </a14:hiddenFill>
            </a:ext>
          </a:extLst>
        </p:spPr>
      </p:pic>
      <p:sp>
        <p:nvSpPr>
          <p:cNvPr id="8" name="Заголовок 1"/>
          <p:cNvSpPr txBox="1">
            <a:spLocks/>
          </p:cNvSpPr>
          <p:nvPr/>
        </p:nvSpPr>
        <p:spPr>
          <a:xfrm>
            <a:off x="1009316" y="1510552"/>
            <a:ext cx="10537512" cy="33295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10000" kern="1200" cap="all" spc="800" baseline="0">
                <a:solidFill>
                  <a:schemeClr val="tx2"/>
                </a:solidFill>
                <a:latin typeface="+mj-lt"/>
                <a:ea typeface="+mj-ea"/>
                <a:cs typeface="+mj-cs"/>
              </a:defRPr>
            </a:lvl1pPr>
          </a:lstStyle>
          <a:p>
            <a:r>
              <a:rPr lang="en-US" dirty="0" smtClean="0"/>
              <a:t>SMART TECHNOLOGY</a:t>
            </a:r>
            <a:endParaRPr lang="ru-RU" dirty="0"/>
          </a:p>
        </p:txBody>
      </p:sp>
    </p:spTree>
    <p:extLst>
      <p:ext uri="{BB962C8B-B14F-4D97-AF65-F5344CB8AC3E}">
        <p14:creationId xmlns:p14="http://schemas.microsoft.com/office/powerpoint/2010/main" val="262339052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0" nodeType="clickEffect">
                                  <p:stCondLst>
                                    <p:cond delay="0"/>
                                  </p:stCondLst>
                                  <p:childTnLst>
                                    <p:anim calcmode="lin" valueType="num">
                                      <p:cBhvr additive="base">
                                        <p:cTn id="11" dur="500"/>
                                        <p:tgtEl>
                                          <p:spTgt spid="8"/>
                                        </p:tgtEl>
                                        <p:attrNameLst>
                                          <p:attrName>ppt_x</p:attrName>
                                        </p:attrNameLst>
                                      </p:cBhvr>
                                      <p:tavLst>
                                        <p:tav tm="0">
                                          <p:val>
                                            <p:strVal val="ppt_x"/>
                                          </p:val>
                                        </p:tav>
                                        <p:tav tm="100000">
                                          <p:val>
                                            <p:strVal val="ppt_x"/>
                                          </p:val>
                                        </p:tav>
                                      </p:tavLst>
                                    </p:anim>
                                    <p:anim calcmode="lin" valueType="num">
                                      <p:cBhvr additive="base">
                                        <p:cTn id="12" dur="500"/>
                                        <p:tgtEl>
                                          <p:spTgt spid="8"/>
                                        </p:tgtEl>
                                        <p:attrNameLst>
                                          <p:attrName>ppt_y</p:attrName>
                                        </p:attrNameLst>
                                      </p:cBhvr>
                                      <p:tavLst>
                                        <p:tav tm="0">
                                          <p:val>
                                            <p:strVal val="ppt_y"/>
                                          </p:val>
                                        </p:tav>
                                        <p:tav tm="100000">
                                          <p:val>
                                            <p:strVal val="1+ppt_h/2"/>
                                          </p:val>
                                        </p:tav>
                                      </p:tavLst>
                                    </p:anim>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5501" y="259055"/>
            <a:ext cx="10178322" cy="746066"/>
          </a:xfrm>
        </p:spPr>
        <p:txBody>
          <a:bodyPr>
            <a:noAutofit/>
          </a:bodyPr>
          <a:lstStyle/>
          <a:p>
            <a:r>
              <a:rPr lang="en-US" sz="4000" dirty="0" smtClean="0"/>
              <a:t>Smart</a:t>
            </a:r>
            <a:r>
              <a:rPr lang="ru-RU" sz="4000" dirty="0" smtClean="0"/>
              <a:t>: </a:t>
            </a:r>
            <a:r>
              <a:rPr lang="en-US" sz="4000" dirty="0" smtClean="0"/>
              <a:t>What does it really mean?</a:t>
            </a:r>
            <a:r>
              <a:rPr lang="en-US" sz="4000" dirty="0"/>
              <a:t/>
            </a:r>
            <a:br>
              <a:rPr lang="en-US" sz="4000" dirty="0"/>
            </a:br>
            <a:endParaRPr lang="ru-RU" sz="4000" dirty="0"/>
          </a:p>
        </p:txBody>
      </p:sp>
      <p:sp>
        <p:nvSpPr>
          <p:cNvPr id="3" name="Объект 2"/>
          <p:cNvSpPr>
            <a:spLocks noGrp="1"/>
          </p:cNvSpPr>
          <p:nvPr>
            <p:ph idx="1"/>
          </p:nvPr>
        </p:nvSpPr>
        <p:spPr>
          <a:xfrm>
            <a:off x="8135470" y="3643051"/>
            <a:ext cx="3523130" cy="2757749"/>
          </a:xfrm>
        </p:spPr>
        <p:style>
          <a:lnRef idx="3">
            <a:schemeClr val="lt1"/>
          </a:lnRef>
          <a:fillRef idx="1">
            <a:schemeClr val="accent4"/>
          </a:fillRef>
          <a:effectRef idx="1">
            <a:schemeClr val="accent4"/>
          </a:effectRef>
          <a:fontRef idx="minor">
            <a:schemeClr val="lt1"/>
          </a:fontRef>
        </p:style>
        <p:txBody>
          <a:bodyPr>
            <a:noAutofit/>
          </a:bodyPr>
          <a:lstStyle/>
          <a:p>
            <a:pPr marL="0" indent="0" algn="just">
              <a:buNone/>
            </a:pPr>
            <a:r>
              <a:rPr lang="en-US" sz="2200" dirty="0" smtClean="0">
                <a:solidFill>
                  <a:schemeClr val="tx1"/>
                </a:solidFill>
              </a:rPr>
              <a:t>The true meaning of the word ‘smart’ is likely to be an electronic device or system that can be connected to the internet, used interactively, and is to some extent  intelligent. </a:t>
            </a:r>
            <a:endParaRPr lang="ru-RU" sz="2200" dirty="0">
              <a:solidFill>
                <a:schemeClr val="tx1"/>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9433" y="0"/>
            <a:ext cx="2823193" cy="916755"/>
          </a:xfrm>
          <a:prstGeom prst="rect">
            <a:avLst/>
          </a:prstGeom>
        </p:spPr>
      </p:pic>
      <p:pic>
        <p:nvPicPr>
          <p:cNvPr id="4102" name="Picture 6" descr="Smart · домой · интернет · вещи · дома - Векторная графика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2718" y="1754290"/>
            <a:ext cx="3777522" cy="3777522"/>
          </a:xfrm>
          <a:prstGeom prst="ellipse">
            <a:avLst/>
          </a:prstGeom>
          <a:noFill/>
          <a:ln w="38100">
            <a:solidFill>
              <a:srgbClr val="FFC000"/>
            </a:solidFill>
          </a:ln>
          <a:extLst>
            <a:ext uri="{909E8E84-426E-40DD-AFC4-6F175D3DCCD1}">
              <a14:hiddenFill xmlns:a14="http://schemas.microsoft.com/office/drawing/2010/main">
                <a:solidFill>
                  <a:srgbClr val="FFFFFF"/>
                </a:solidFill>
              </a14:hiddenFill>
            </a:ext>
          </a:extLst>
        </p:spPr>
      </p:pic>
      <p:sp>
        <p:nvSpPr>
          <p:cNvPr id="9" name="Объект 2"/>
          <p:cNvSpPr txBox="1">
            <a:spLocks/>
          </p:cNvSpPr>
          <p:nvPr/>
        </p:nvSpPr>
        <p:spPr>
          <a:xfrm>
            <a:off x="915501" y="1116256"/>
            <a:ext cx="3239640" cy="2151379"/>
          </a:xfrm>
          <a:prstGeom prst="rect">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lt1"/>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lt1"/>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lt1"/>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lt1"/>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lt1"/>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lt1"/>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lt1"/>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lt1"/>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lt1"/>
                </a:solidFill>
                <a:latin typeface="+mn-lt"/>
                <a:ea typeface="+mn-ea"/>
                <a:cs typeface="+mn-cs"/>
              </a:defRPr>
            </a:lvl9pPr>
          </a:lstStyle>
          <a:p>
            <a:pPr marL="0" indent="0" algn="just">
              <a:buFont typeface="Arial" panose="020B0604020202020204" pitchFamily="34" charset="0"/>
              <a:buNone/>
            </a:pPr>
            <a:r>
              <a:rPr lang="en-US" sz="2200" dirty="0" smtClean="0">
                <a:solidFill>
                  <a:schemeClr val="tx1"/>
                </a:solidFill>
              </a:rPr>
              <a:t>The ‘smart’ tag is being applied to an increasing number of  products and services. But what does is really mean? </a:t>
            </a:r>
            <a:endParaRPr lang="ru-RU" sz="2200" dirty="0">
              <a:solidFill>
                <a:schemeClr val="tx1"/>
              </a:solidFill>
            </a:endParaRPr>
          </a:p>
        </p:txBody>
      </p:sp>
      <p:sp>
        <p:nvSpPr>
          <p:cNvPr id="6" name="Выгнутая влево стрелка 5"/>
          <p:cNvSpPr/>
          <p:nvPr/>
        </p:nvSpPr>
        <p:spPr>
          <a:xfrm rot="19267661">
            <a:off x="2051138" y="3724699"/>
            <a:ext cx="1604050" cy="2003612"/>
          </a:xfrm>
          <a:prstGeom prst="curvedRightArrow">
            <a:avLst>
              <a:gd name="adj1" fmla="val 25000"/>
              <a:gd name="adj2" fmla="val 50338"/>
              <a:gd name="adj3" fmla="val 25000"/>
            </a:avLst>
          </a:prstGeom>
        </p:spPr>
        <p:style>
          <a:lnRef idx="3">
            <a:schemeClr val="lt1"/>
          </a:lnRef>
          <a:fillRef idx="1">
            <a:schemeClr val="accent1"/>
          </a:fillRef>
          <a:effectRef idx="1">
            <a:schemeClr val="accent1"/>
          </a:effectRef>
          <a:fontRef idx="minor">
            <a:schemeClr val="lt1"/>
          </a:fontRef>
        </p:style>
        <p:txBody>
          <a:bodyPr vert="horz" lIns="91440" tIns="45720" rIns="91440" bIns="45720" rtlCol="0">
            <a:noAutofit/>
          </a:bodyPr>
          <a:lstStyle/>
          <a:p>
            <a:pPr algn="just">
              <a:lnSpc>
                <a:spcPct val="110000"/>
              </a:lnSpc>
              <a:spcBef>
                <a:spcPts val="700"/>
              </a:spcBef>
              <a:buClr>
                <a:schemeClr val="tx2"/>
              </a:buClr>
              <a:buFont typeface="Arial" panose="020B0604020202020204" pitchFamily="34" charset="0"/>
              <a:buNone/>
            </a:pPr>
            <a:endParaRPr lang="ru-RU" sz="2200">
              <a:solidFill>
                <a:schemeClr val="tx1"/>
              </a:solidFill>
            </a:endParaRPr>
          </a:p>
        </p:txBody>
      </p:sp>
      <p:sp>
        <p:nvSpPr>
          <p:cNvPr id="12" name="Выгнутая влево стрелка 11"/>
          <p:cNvSpPr/>
          <p:nvPr/>
        </p:nvSpPr>
        <p:spPr>
          <a:xfrm rot="19267661" flipH="1">
            <a:off x="8351716" y="1499027"/>
            <a:ext cx="1455433" cy="2003612"/>
          </a:xfrm>
          <a:prstGeom prst="curvedRightArrow">
            <a:avLst>
              <a:gd name="adj1" fmla="val 25000"/>
              <a:gd name="adj2" fmla="val 50338"/>
              <a:gd name="adj3" fmla="val 25000"/>
            </a:avLst>
          </a:prstGeom>
        </p:spPr>
        <p:style>
          <a:lnRef idx="3">
            <a:schemeClr val="lt1"/>
          </a:lnRef>
          <a:fillRef idx="1">
            <a:schemeClr val="accent4"/>
          </a:fillRef>
          <a:effectRef idx="1">
            <a:schemeClr val="accent4"/>
          </a:effectRef>
          <a:fontRef idx="minor">
            <a:schemeClr val="lt1"/>
          </a:fontRef>
        </p:style>
        <p:txBody>
          <a:bodyPr vert="horz" lIns="91440" tIns="45720" rIns="91440" bIns="45720" rtlCol="0">
            <a:noAutofit/>
          </a:bodyPr>
          <a:lstStyle/>
          <a:p>
            <a:pPr algn="just">
              <a:lnSpc>
                <a:spcPct val="110000"/>
              </a:lnSpc>
              <a:spcBef>
                <a:spcPts val="700"/>
              </a:spcBef>
              <a:buClr>
                <a:schemeClr val="tx2"/>
              </a:buClr>
              <a:buFont typeface="Arial" panose="020B0604020202020204" pitchFamily="34" charset="0"/>
              <a:buNone/>
            </a:pPr>
            <a:endParaRPr lang="ru-RU" sz="2200">
              <a:solidFill>
                <a:schemeClr val="tx1"/>
              </a:solidFill>
            </a:endParaRPr>
          </a:p>
        </p:txBody>
      </p:sp>
    </p:spTree>
    <p:extLst>
      <p:ext uri="{BB962C8B-B14F-4D97-AF65-F5344CB8AC3E}">
        <p14:creationId xmlns:p14="http://schemas.microsoft.com/office/powerpoint/2010/main" val="14917871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3">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3">
                                            <p:bg/>
                                          </p:spTgt>
                                        </p:tgtEl>
                                        <p:attrNameLst>
                                          <p:attrName>ppt_x</p:attrName>
                                        </p:attrNameLst>
                                      </p:cBhvr>
                                      <p:tavLst>
                                        <p:tav tm="0">
                                          <p:val>
                                            <p:strVal val="ppt_x"/>
                                          </p:val>
                                        </p:tav>
                                        <p:tav tm="100000">
                                          <p:val>
                                            <p:strVal val="ppt_x"/>
                                          </p:val>
                                        </p:tav>
                                      </p:tavLst>
                                    </p:anim>
                                    <p:anim calcmode="lin" valueType="num">
                                      <p:cBhvr additive="base">
                                        <p:cTn id="13" dur="500"/>
                                        <p:tgtEl>
                                          <p:spTgt spid="3">
                                            <p:bg/>
                                          </p:spTgt>
                                        </p:tgtEl>
                                        <p:attrNameLst>
                                          <p:attrName>ppt_y</p:attrName>
                                        </p:attrNameLst>
                                      </p:cBhvr>
                                      <p:tavLst>
                                        <p:tav tm="0">
                                          <p:val>
                                            <p:strVal val="ppt_y"/>
                                          </p:val>
                                        </p:tav>
                                        <p:tav tm="100000">
                                          <p:val>
                                            <p:strVal val="1+ppt_h/2"/>
                                          </p:val>
                                        </p:tav>
                                      </p:tavLst>
                                    </p:anim>
                                    <p:set>
                                      <p:cBhvr>
                                        <p:cTn id="14" dur="1" fill="hold">
                                          <p:stCondLst>
                                            <p:cond delay="499"/>
                                          </p:stCondLst>
                                        </p:cTn>
                                        <p:tgtEl>
                                          <p:spTgt spid="3">
                                            <p:bg/>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2"/>
                                        </p:tgtEl>
                                        <p:attrNameLst>
                                          <p:attrName>ppt_x</p:attrName>
                                        </p:attrNameLst>
                                      </p:cBhvr>
                                      <p:tavLst>
                                        <p:tav tm="0">
                                          <p:val>
                                            <p:strVal val="ppt_x"/>
                                          </p:val>
                                        </p:tav>
                                        <p:tav tm="100000">
                                          <p:val>
                                            <p:strVal val="ppt_x"/>
                                          </p:val>
                                        </p:tav>
                                      </p:tavLst>
                                    </p:anim>
                                    <p:anim calcmode="lin" valueType="num">
                                      <p:cBhvr additive="base">
                                        <p:cTn id="19" dur="500"/>
                                        <p:tgtEl>
                                          <p:spTgt spid="2"/>
                                        </p:tgtEl>
                                        <p:attrNameLst>
                                          <p:attrName>ppt_y</p:attrName>
                                        </p:attrNameLst>
                                      </p:cBhvr>
                                      <p:tavLst>
                                        <p:tav tm="0">
                                          <p:val>
                                            <p:strVal val="ppt_y"/>
                                          </p:val>
                                        </p:tav>
                                        <p:tav tm="100000">
                                          <p:val>
                                            <p:strVal val="1+ppt_h/2"/>
                                          </p:val>
                                        </p:tav>
                                      </p:tavLst>
                                    </p:anim>
                                    <p:set>
                                      <p:cBhvr>
                                        <p:cTn id="20" dur="1" fill="hold">
                                          <p:stCondLst>
                                            <p:cond delay="499"/>
                                          </p:stCondLst>
                                        </p:cTn>
                                        <p:tgtEl>
                                          <p:spTgt spid="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5" dur="500"/>
                                        <p:tgtEl>
                                          <p:spTgt spid="9">
                                            <p:txEl>
                                              <p:pRg st="0" end="0"/>
                                            </p:txEl>
                                          </p:spTgt>
                                        </p:tgtEl>
                                        <p:attrNameLst>
                                          <p:attrName>ppt_y</p:attrName>
                                        </p:attrNameLst>
                                      </p:cBhvr>
                                      <p:tavLst>
                                        <p:tav tm="0">
                                          <p:val>
                                            <p:strVal val="ppt_y"/>
                                          </p:val>
                                        </p:tav>
                                        <p:tav tm="100000">
                                          <p:val>
                                            <p:strVal val="1+ppt_h/2"/>
                                          </p:val>
                                        </p:tav>
                                      </p:tavLst>
                                    </p:anim>
                                    <p:set>
                                      <p:cBhvr>
                                        <p:cTn id="26" dur="1" fill="hold">
                                          <p:stCondLst>
                                            <p:cond delay="499"/>
                                          </p:stCondLst>
                                        </p:cTn>
                                        <p:tgtEl>
                                          <p:spTgt spid="9">
                                            <p:txEl>
                                              <p:pRg st="0" end="0"/>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9">
                                            <p:bg/>
                                          </p:spTgt>
                                        </p:tgtEl>
                                        <p:attrNameLst>
                                          <p:attrName>ppt_x</p:attrName>
                                        </p:attrNameLst>
                                      </p:cBhvr>
                                      <p:tavLst>
                                        <p:tav tm="0">
                                          <p:val>
                                            <p:strVal val="ppt_x"/>
                                          </p:val>
                                        </p:tav>
                                        <p:tav tm="100000">
                                          <p:val>
                                            <p:strVal val="ppt_x"/>
                                          </p:val>
                                        </p:tav>
                                      </p:tavLst>
                                    </p:anim>
                                    <p:anim calcmode="lin" valueType="num">
                                      <p:cBhvr additive="base">
                                        <p:cTn id="31" dur="500"/>
                                        <p:tgtEl>
                                          <p:spTgt spid="9">
                                            <p:bg/>
                                          </p:spTgt>
                                        </p:tgtEl>
                                        <p:attrNameLst>
                                          <p:attrName>ppt_y</p:attrName>
                                        </p:attrNameLst>
                                      </p:cBhvr>
                                      <p:tavLst>
                                        <p:tav tm="0">
                                          <p:val>
                                            <p:strVal val="ppt_y"/>
                                          </p:val>
                                        </p:tav>
                                        <p:tav tm="100000">
                                          <p:val>
                                            <p:strVal val="1+ppt_h/2"/>
                                          </p:val>
                                        </p:tav>
                                      </p:tavLst>
                                    </p:anim>
                                    <p:set>
                                      <p:cBhvr>
                                        <p:cTn id="32" dur="1" fill="hold">
                                          <p:stCondLst>
                                            <p:cond delay="499"/>
                                          </p:stCondLst>
                                        </p:cTn>
                                        <p:tgtEl>
                                          <p:spTgt spid="9">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9"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7719" y="170689"/>
            <a:ext cx="10178322" cy="1492132"/>
          </a:xfrm>
        </p:spPr>
        <p:txBody>
          <a:bodyPr>
            <a:normAutofit/>
          </a:bodyPr>
          <a:lstStyle/>
          <a:p>
            <a:r>
              <a:rPr lang="en-US" sz="2800" dirty="0" smtClean="0"/>
              <a:t>Smart</a:t>
            </a:r>
            <a:r>
              <a:rPr lang="ru-RU" sz="2800" dirty="0" smtClean="0"/>
              <a:t>: </a:t>
            </a:r>
            <a:r>
              <a:rPr lang="en-US" sz="2800" dirty="0" smtClean="0"/>
              <a:t>What does it really mean?</a:t>
            </a:r>
            <a:r>
              <a:rPr lang="en-US" sz="2800" dirty="0"/>
              <a:t/>
            </a:r>
            <a:br>
              <a:rPr lang="en-US" sz="2800" dirty="0"/>
            </a:br>
            <a:endParaRPr lang="ru-RU" sz="2800" dirty="0"/>
          </a:p>
        </p:txBody>
      </p:sp>
      <p:sp>
        <p:nvSpPr>
          <p:cNvPr id="3" name="Объект 2"/>
          <p:cNvSpPr>
            <a:spLocks noGrp="1"/>
          </p:cNvSpPr>
          <p:nvPr>
            <p:ph idx="1"/>
          </p:nvPr>
        </p:nvSpPr>
        <p:spPr>
          <a:xfrm>
            <a:off x="1063420" y="1378321"/>
            <a:ext cx="4355746" cy="4730422"/>
          </a:xfrm>
          <a:ln w="28575">
            <a:solidFill>
              <a:schemeClr val="accent1">
                <a:lumMod val="50000"/>
              </a:schemeClr>
            </a:solidFill>
          </a:ln>
        </p:spPr>
        <p:txBody>
          <a:bodyPr>
            <a:noAutofit/>
          </a:bodyPr>
          <a:lstStyle/>
          <a:p>
            <a:pPr marL="0" indent="0" algn="just">
              <a:buNone/>
            </a:pPr>
            <a:r>
              <a:rPr lang="en-US" dirty="0">
                <a:solidFill>
                  <a:schemeClr val="tx1"/>
                </a:solidFill>
              </a:rPr>
              <a:t>Internet of things (Internet of things, </a:t>
            </a:r>
            <a:r>
              <a:rPr lang="en-US" dirty="0" err="1">
                <a:solidFill>
                  <a:schemeClr val="tx1"/>
                </a:solidFill>
              </a:rPr>
              <a:t>IoT</a:t>
            </a:r>
            <a:r>
              <a:rPr lang="en-US" dirty="0">
                <a:solidFill>
                  <a:schemeClr val="tx1"/>
                </a:solidFill>
              </a:rPr>
              <a:t>) is a certain concept of the </a:t>
            </a:r>
            <a:r>
              <a:rPr lang="en-US" dirty="0" smtClean="0">
                <a:solidFill>
                  <a:schemeClr val="tx1"/>
                </a:solidFill>
              </a:rPr>
              <a:t>computer</a:t>
            </a:r>
            <a:r>
              <a:rPr lang="ru-RU" dirty="0" smtClean="0">
                <a:solidFill>
                  <a:schemeClr val="tx1"/>
                </a:solidFill>
              </a:rPr>
              <a:t> </a:t>
            </a:r>
            <a:r>
              <a:rPr lang="en-US" dirty="0" smtClean="0">
                <a:solidFill>
                  <a:schemeClr val="tx1"/>
                </a:solidFill>
              </a:rPr>
              <a:t>network </a:t>
            </a:r>
            <a:r>
              <a:rPr lang="en-US" dirty="0">
                <a:solidFill>
                  <a:schemeClr val="tx1"/>
                </a:solidFill>
              </a:rPr>
              <a:t>of physical objects («things»), which are equipped with </a:t>
            </a:r>
            <a:r>
              <a:rPr lang="en-US" dirty="0" smtClean="0">
                <a:solidFill>
                  <a:schemeClr val="tx1"/>
                </a:solidFill>
              </a:rPr>
              <a:t>built-in</a:t>
            </a:r>
            <a:r>
              <a:rPr lang="ru-RU" dirty="0" smtClean="0">
                <a:solidFill>
                  <a:schemeClr val="tx1"/>
                </a:solidFill>
              </a:rPr>
              <a:t> </a:t>
            </a:r>
            <a:r>
              <a:rPr lang="en-US" dirty="0" smtClean="0">
                <a:solidFill>
                  <a:schemeClr val="tx1"/>
                </a:solidFill>
              </a:rPr>
              <a:t>technologies to interact with each other or external environment. «Smart houses»,</a:t>
            </a:r>
            <a:r>
              <a:rPr lang="ru-RU" dirty="0" smtClean="0">
                <a:solidFill>
                  <a:schemeClr val="tx1"/>
                </a:solidFill>
              </a:rPr>
              <a:t> </a:t>
            </a:r>
            <a:r>
              <a:rPr lang="en-US" dirty="0" smtClean="0">
                <a:solidFill>
                  <a:schemeClr val="tx1"/>
                </a:solidFill>
              </a:rPr>
              <a:t>smartphones</a:t>
            </a:r>
            <a:r>
              <a:rPr lang="en-US" dirty="0">
                <a:solidFill>
                  <a:schemeClr val="tx1"/>
                </a:solidFill>
              </a:rPr>
              <a:t>, tablets and almost any «things» can serve as an example of such </a:t>
            </a:r>
            <a:r>
              <a:rPr lang="en-US" dirty="0" smtClean="0">
                <a:solidFill>
                  <a:schemeClr val="tx1"/>
                </a:solidFill>
              </a:rPr>
              <a:t>a</a:t>
            </a:r>
            <a:r>
              <a:rPr lang="ru-RU" dirty="0" smtClean="0">
                <a:solidFill>
                  <a:schemeClr val="tx1"/>
                </a:solidFill>
              </a:rPr>
              <a:t> </a:t>
            </a:r>
            <a:r>
              <a:rPr lang="en-US" dirty="0" smtClean="0">
                <a:solidFill>
                  <a:schemeClr val="tx1"/>
                </a:solidFill>
              </a:rPr>
              <a:t>concept</a:t>
            </a:r>
            <a:r>
              <a:rPr lang="en-US" dirty="0">
                <a:solidFill>
                  <a:schemeClr val="tx1"/>
                </a:solidFill>
              </a:rPr>
              <a:t>. These «things» are equipped with sensors: cars, industrial equipment, jet </a:t>
            </a:r>
            <a:r>
              <a:rPr lang="en-US" dirty="0" smtClean="0">
                <a:solidFill>
                  <a:schemeClr val="tx1"/>
                </a:solidFill>
              </a:rPr>
              <a:t>engines</a:t>
            </a:r>
            <a:r>
              <a:rPr lang="en-US" dirty="0">
                <a:solidFill>
                  <a:schemeClr val="tx1"/>
                </a:solidFill>
              </a:rPr>
              <a:t>, oil derricks, wearable devices and much more. </a:t>
            </a:r>
            <a:r>
              <a:rPr lang="ru-RU" dirty="0" smtClean="0">
                <a:solidFill>
                  <a:schemeClr val="tx1"/>
                </a:solidFill>
              </a:rPr>
              <a:t> </a:t>
            </a:r>
            <a:r>
              <a:rPr lang="en-US" dirty="0" smtClean="0">
                <a:solidFill>
                  <a:schemeClr val="tx1"/>
                </a:solidFill>
              </a:rPr>
              <a:t>All </a:t>
            </a:r>
            <a:r>
              <a:rPr lang="en-US" dirty="0">
                <a:solidFill>
                  <a:schemeClr val="tx1"/>
                </a:solidFill>
              </a:rPr>
              <a:t>these «things» </a:t>
            </a:r>
            <a:r>
              <a:rPr lang="en-US" dirty="0" smtClean="0">
                <a:solidFill>
                  <a:schemeClr val="tx1"/>
                </a:solidFill>
              </a:rPr>
              <a:t>collect</a:t>
            </a:r>
            <a:r>
              <a:rPr lang="ru-RU" dirty="0" smtClean="0">
                <a:solidFill>
                  <a:schemeClr val="tx1"/>
                </a:solidFill>
              </a:rPr>
              <a:t> </a:t>
            </a:r>
            <a:r>
              <a:rPr lang="en-US" dirty="0" smtClean="0">
                <a:solidFill>
                  <a:schemeClr val="tx1"/>
                </a:solidFill>
              </a:rPr>
              <a:t>data </a:t>
            </a:r>
            <a:r>
              <a:rPr lang="en-US" dirty="0">
                <a:solidFill>
                  <a:schemeClr val="tx1"/>
                </a:solidFill>
              </a:rPr>
              <a:t>and exchange them with each other.</a:t>
            </a:r>
            <a:endParaRPr lang="ru-RU" dirty="0">
              <a:solidFill>
                <a:schemeClr val="tx1"/>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9433" y="0"/>
            <a:ext cx="2823193" cy="916755"/>
          </a:xfrm>
          <a:prstGeom prst="rect">
            <a:avLst/>
          </a:prstGeom>
        </p:spPr>
      </p:pic>
      <p:pic>
        <p:nvPicPr>
          <p:cNvPr id="3074" name="Picture 2" descr="Интернет вещей IoT. Перспектива в Украине | SHOP-GSM.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765" y="1378321"/>
            <a:ext cx="6154008" cy="4730422"/>
          </a:xfrm>
          <a:prstGeom prst="rect">
            <a:avLst/>
          </a:prstGeom>
          <a:noFill/>
          <a:ln>
            <a:solidFill>
              <a:schemeClr val="accent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3273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3">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3">
                                            <p:bg/>
                                          </p:spTgt>
                                        </p:tgtEl>
                                        <p:attrNameLst>
                                          <p:attrName>ppt_x</p:attrName>
                                        </p:attrNameLst>
                                      </p:cBhvr>
                                      <p:tavLst>
                                        <p:tav tm="0">
                                          <p:val>
                                            <p:strVal val="ppt_x"/>
                                          </p:val>
                                        </p:tav>
                                        <p:tav tm="100000">
                                          <p:val>
                                            <p:strVal val="ppt_x"/>
                                          </p:val>
                                        </p:tav>
                                      </p:tavLst>
                                    </p:anim>
                                    <p:anim calcmode="lin" valueType="num">
                                      <p:cBhvr additive="base">
                                        <p:cTn id="13" dur="500"/>
                                        <p:tgtEl>
                                          <p:spTgt spid="3">
                                            <p:bg/>
                                          </p:spTgt>
                                        </p:tgtEl>
                                        <p:attrNameLst>
                                          <p:attrName>ppt_y</p:attrName>
                                        </p:attrNameLst>
                                      </p:cBhvr>
                                      <p:tavLst>
                                        <p:tav tm="0">
                                          <p:val>
                                            <p:strVal val="ppt_y"/>
                                          </p:val>
                                        </p:tav>
                                        <p:tav tm="100000">
                                          <p:val>
                                            <p:strVal val="1+ppt_h/2"/>
                                          </p:val>
                                        </p:tav>
                                      </p:tavLst>
                                    </p:anim>
                                    <p:set>
                                      <p:cBhvr>
                                        <p:cTn id="14" dur="1" fill="hold">
                                          <p:stCondLst>
                                            <p:cond delay="499"/>
                                          </p:stCondLst>
                                        </p:cTn>
                                        <p:tgtEl>
                                          <p:spTgt spid="3">
                                            <p:bg/>
                                          </p:spTgt>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2"/>
                                        </p:tgtEl>
                                        <p:attrNameLst>
                                          <p:attrName>ppt_x</p:attrName>
                                        </p:attrNameLst>
                                      </p:cBhvr>
                                      <p:tavLst>
                                        <p:tav tm="0">
                                          <p:val>
                                            <p:strVal val="ppt_x"/>
                                          </p:val>
                                        </p:tav>
                                        <p:tav tm="100000">
                                          <p:val>
                                            <p:strVal val="ppt_x"/>
                                          </p:val>
                                        </p:tav>
                                      </p:tavLst>
                                    </p:anim>
                                    <p:anim calcmode="lin" valueType="num">
                                      <p:cBhvr additive="base">
                                        <p:cTn id="19" dur="500"/>
                                        <p:tgtEl>
                                          <p:spTgt spid="2"/>
                                        </p:tgtEl>
                                        <p:attrNameLst>
                                          <p:attrName>ppt_y</p:attrName>
                                        </p:attrNameLst>
                                      </p:cBhvr>
                                      <p:tavLst>
                                        <p:tav tm="0">
                                          <p:val>
                                            <p:strVal val="ppt_y"/>
                                          </p:val>
                                        </p:tav>
                                        <p:tav tm="100000">
                                          <p:val>
                                            <p:strVal val="1+ppt_h/2"/>
                                          </p:val>
                                        </p:tav>
                                      </p:tavLst>
                                    </p:anim>
                                    <p:set>
                                      <p:cBhvr>
                                        <p:cTn id="20"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8807" y="0"/>
            <a:ext cx="2823193" cy="916755"/>
          </a:xfrm>
          <a:prstGeom prst="rect">
            <a:avLst/>
          </a:prstGeom>
        </p:spPr>
      </p:pic>
      <p:pic>
        <p:nvPicPr>
          <p:cNvPr id="1026" name="Picture 2" descr="Smart city: умные технологии улучшают жизнь казахстанцев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9364" y="1075765"/>
            <a:ext cx="5122946" cy="4235823"/>
          </a:xfrm>
          <a:prstGeom prst="ellipse">
            <a:avLst/>
          </a:prstGeom>
          <a:noFill/>
          <a:extLst>
            <a:ext uri="{909E8E84-426E-40DD-AFC4-6F175D3DCCD1}">
              <a14:hiddenFill xmlns:a14="http://schemas.microsoft.com/office/drawing/2010/main">
                <a:solidFill>
                  <a:srgbClr val="FFFFFF"/>
                </a:solidFill>
              </a14:hiddenFill>
            </a:ext>
          </a:extLst>
        </p:spPr>
      </p:pic>
      <p:sp>
        <p:nvSpPr>
          <p:cNvPr id="8" name="Заголовок 1"/>
          <p:cNvSpPr txBox="1">
            <a:spLocks/>
          </p:cNvSpPr>
          <p:nvPr/>
        </p:nvSpPr>
        <p:spPr>
          <a:xfrm>
            <a:off x="1009316" y="1510552"/>
            <a:ext cx="10537512" cy="33295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10000" kern="1200" cap="all" spc="800" baseline="0">
                <a:solidFill>
                  <a:schemeClr val="tx2"/>
                </a:solidFill>
                <a:latin typeface="+mj-lt"/>
                <a:ea typeface="+mj-ea"/>
                <a:cs typeface="+mj-cs"/>
              </a:defRPr>
            </a:lvl1pPr>
          </a:lstStyle>
          <a:p>
            <a:r>
              <a:rPr lang="en-US" dirty="0" smtClean="0"/>
              <a:t>SMART TECHNOLOGY</a:t>
            </a:r>
            <a:endParaRPr lang="ru-RU" dirty="0"/>
          </a:p>
        </p:txBody>
      </p:sp>
    </p:spTree>
    <p:extLst>
      <p:ext uri="{BB962C8B-B14F-4D97-AF65-F5344CB8AC3E}">
        <p14:creationId xmlns:p14="http://schemas.microsoft.com/office/powerpoint/2010/main" val="350194315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grpId="0" nodeType="clickEffect">
                                  <p:stCondLst>
                                    <p:cond delay="0"/>
                                  </p:stCondLst>
                                  <p:childTnLst>
                                    <p:anim calcmode="lin" valueType="num">
                                      <p:cBhvr additive="base">
                                        <p:cTn id="11" dur="500"/>
                                        <p:tgtEl>
                                          <p:spTgt spid="8"/>
                                        </p:tgtEl>
                                        <p:attrNameLst>
                                          <p:attrName>ppt_x</p:attrName>
                                        </p:attrNameLst>
                                      </p:cBhvr>
                                      <p:tavLst>
                                        <p:tav tm="0">
                                          <p:val>
                                            <p:strVal val="ppt_x"/>
                                          </p:val>
                                        </p:tav>
                                        <p:tav tm="100000">
                                          <p:val>
                                            <p:strVal val="ppt_x"/>
                                          </p:val>
                                        </p:tav>
                                      </p:tavLst>
                                    </p:anim>
                                    <p:anim calcmode="lin" valueType="num">
                                      <p:cBhvr additive="base">
                                        <p:cTn id="12" dur="500"/>
                                        <p:tgtEl>
                                          <p:spTgt spid="8"/>
                                        </p:tgtEl>
                                        <p:attrNameLst>
                                          <p:attrName>ppt_y</p:attrName>
                                        </p:attrNameLst>
                                      </p:cBhvr>
                                      <p:tavLst>
                                        <p:tav tm="0">
                                          <p:val>
                                            <p:strVal val="ppt_y"/>
                                          </p:val>
                                        </p:tav>
                                        <p:tav tm="100000">
                                          <p:val>
                                            <p:strVal val="1+ppt_h/2"/>
                                          </p:val>
                                        </p:tav>
                                      </p:tavLst>
                                    </p:anim>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вал 11"/>
          <p:cNvSpPr/>
          <p:nvPr/>
        </p:nvSpPr>
        <p:spPr>
          <a:xfrm>
            <a:off x="7768468" y="3927433"/>
            <a:ext cx="3293648" cy="2837328"/>
          </a:xfrm>
          <a:prstGeom prst="ellipse">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1915729" y="894435"/>
            <a:ext cx="3095051" cy="2702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454218" y="444585"/>
            <a:ext cx="9353053" cy="769441"/>
          </a:xfrm>
          <a:prstGeom prst="rect">
            <a:avLst/>
          </a:prstGeom>
        </p:spPr>
        <p:txBody>
          <a:bodyPr wrap="square">
            <a:spAutoFit/>
          </a:bodyPr>
          <a:lstStyle/>
          <a:p>
            <a:pPr algn="ctr"/>
            <a:r>
              <a:rPr lang="en-US" sz="2200" b="1" dirty="0"/>
              <a:t>This concept is associated with the development of two technologies: </a:t>
            </a:r>
            <a:endParaRPr lang="ru-RU" sz="2200" b="1" dirty="0" smtClean="0"/>
          </a:p>
          <a:p>
            <a:pPr algn="ctr"/>
            <a:endParaRPr lang="ru-RU" sz="2200" b="1" dirty="0"/>
          </a:p>
        </p:txBody>
      </p:sp>
      <p:sp>
        <p:nvSpPr>
          <p:cNvPr id="5" name="Прямоугольник 4"/>
          <p:cNvSpPr/>
          <p:nvPr/>
        </p:nvSpPr>
        <p:spPr>
          <a:xfrm>
            <a:off x="3694597" y="0"/>
            <a:ext cx="4872296" cy="584775"/>
          </a:xfrm>
          <a:prstGeom prst="rect">
            <a:avLst/>
          </a:prstGeom>
        </p:spPr>
        <p:txBody>
          <a:bodyPr wrap="none">
            <a:spAutoFit/>
          </a:bodyPr>
          <a:lstStyle/>
          <a:p>
            <a:r>
              <a:rPr lang="en-US" sz="3200" b="1" dirty="0">
                <a:solidFill>
                  <a:schemeClr val="accent4">
                    <a:lumMod val="50000"/>
                  </a:schemeClr>
                </a:solidFill>
              </a:rPr>
              <a:t>SMART TECHNOLOGY</a:t>
            </a:r>
            <a:endParaRPr lang="ru-RU" sz="3200" b="1" dirty="0">
              <a:solidFill>
                <a:schemeClr val="accent4">
                  <a:lumMod val="50000"/>
                </a:schemeClr>
              </a:solidFill>
            </a:endParaRPr>
          </a:p>
        </p:txBody>
      </p:sp>
      <p:pic>
        <p:nvPicPr>
          <p:cNvPr id="5122" name="Picture 2" descr="RFID - Radio-frequency identification - Enginee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9973" y="2077701"/>
            <a:ext cx="1703086" cy="921342"/>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8331115" y="4432261"/>
            <a:ext cx="2168351" cy="769441"/>
          </a:xfrm>
          <a:prstGeom prst="rect">
            <a:avLst/>
          </a:prstGeom>
        </p:spPr>
        <p:txBody>
          <a:bodyPr wrap="none">
            <a:spAutoFit/>
          </a:bodyPr>
          <a:lstStyle/>
          <a:p>
            <a:pPr algn="ctr"/>
            <a:r>
              <a:rPr lang="en-US" sz="2200" dirty="0" smtClean="0"/>
              <a:t>wireless </a:t>
            </a:r>
            <a:r>
              <a:rPr lang="en-US" sz="2200" dirty="0"/>
              <a:t>touch </a:t>
            </a:r>
            <a:endParaRPr lang="ru-RU" sz="2200" dirty="0" smtClean="0"/>
          </a:p>
          <a:p>
            <a:pPr algn="ctr"/>
            <a:r>
              <a:rPr lang="en-US" sz="2200" dirty="0" smtClean="0"/>
              <a:t>networks </a:t>
            </a:r>
            <a:r>
              <a:rPr lang="en-US" sz="2200" dirty="0"/>
              <a:t>(WSN</a:t>
            </a:r>
            <a:r>
              <a:rPr lang="en-US" sz="2200" dirty="0" smtClean="0"/>
              <a:t>)</a:t>
            </a:r>
            <a:endParaRPr lang="ru-RU" sz="2200" dirty="0"/>
          </a:p>
        </p:txBody>
      </p:sp>
      <p:sp>
        <p:nvSpPr>
          <p:cNvPr id="8" name="Прямоугольник 7"/>
          <p:cNvSpPr/>
          <p:nvPr/>
        </p:nvSpPr>
        <p:spPr>
          <a:xfrm>
            <a:off x="2115037" y="904443"/>
            <a:ext cx="2654820" cy="1107996"/>
          </a:xfrm>
          <a:prstGeom prst="rect">
            <a:avLst/>
          </a:prstGeom>
        </p:spPr>
        <p:txBody>
          <a:bodyPr wrap="square">
            <a:spAutoFit/>
          </a:bodyPr>
          <a:lstStyle/>
          <a:p>
            <a:pPr algn="ctr"/>
            <a:endParaRPr lang="ru-RU" sz="2200" dirty="0"/>
          </a:p>
          <a:p>
            <a:pPr algn="ctr"/>
            <a:r>
              <a:rPr lang="en-US" sz="2200" dirty="0"/>
              <a:t>radio frequency identification (RFID)</a:t>
            </a:r>
            <a:endParaRPr lang="ru-RU" sz="2200" dirty="0"/>
          </a:p>
        </p:txBody>
      </p:sp>
      <p:pic>
        <p:nvPicPr>
          <p:cNvPr id="5124" name="Picture 4" descr="Wireless Sensor Network (WSN) Market Share, Trends, Segmentat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6241" y="5358800"/>
            <a:ext cx="1578101" cy="1050155"/>
          </a:xfrm>
          <a:prstGeom prst="rect">
            <a:avLst/>
          </a:prstGeom>
          <a:noFill/>
          <a:extLst>
            <a:ext uri="{909E8E84-426E-40DD-AFC4-6F175D3DCCD1}">
              <a14:hiddenFill xmlns:a14="http://schemas.microsoft.com/office/drawing/2010/main">
                <a:solidFill>
                  <a:srgbClr val="FFFFFF"/>
                </a:solidFill>
              </a14:hiddenFill>
            </a:ext>
          </a:extLst>
        </p:spPr>
      </p:pic>
      <p:sp>
        <p:nvSpPr>
          <p:cNvPr id="10" name="Плюс 9"/>
          <p:cNvSpPr/>
          <p:nvPr/>
        </p:nvSpPr>
        <p:spPr>
          <a:xfrm>
            <a:off x="5904080" y="3164767"/>
            <a:ext cx="1080798" cy="1157172"/>
          </a:xfrm>
          <a:prstGeom prst="mathPlus">
            <a:avLst/>
          </a:prstGeom>
          <a:solidFill>
            <a:schemeClr val="tx2">
              <a:lumMod val="90000"/>
              <a:lumOff val="10000"/>
            </a:schemeClr>
          </a:solid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1145391" y="3955218"/>
            <a:ext cx="4635729" cy="2862322"/>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just"/>
            <a:r>
              <a:rPr lang="en-US" dirty="0">
                <a:solidFill>
                  <a:schemeClr val="tx1"/>
                </a:solidFill>
              </a:rPr>
              <a:t>A wireless sensor network is a distributed, self-organizing network of a plurality of sensors (sensors) and actuators interconnected by a radio channel. In addition, the coverage area of such a network can be from several meters to several kilometers due to the ability to relay messages from one element to another. This technology is used to solve many practical problems related to monitoring, management, logistics, etc.</a:t>
            </a:r>
            <a:endParaRPr lang="ru-RU" dirty="0">
              <a:solidFill>
                <a:schemeClr val="tx1"/>
              </a:solidFill>
            </a:endParaRPr>
          </a:p>
        </p:txBody>
      </p:sp>
      <p:sp>
        <p:nvSpPr>
          <p:cNvPr id="13" name="Стрелка вниз 12"/>
          <p:cNvSpPr/>
          <p:nvPr/>
        </p:nvSpPr>
        <p:spPr>
          <a:xfrm>
            <a:off x="3215397" y="3472404"/>
            <a:ext cx="495719" cy="54189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sp>
        <p:nvSpPr>
          <p:cNvPr id="14" name="Прямоугольник 13"/>
          <p:cNvSpPr/>
          <p:nvPr/>
        </p:nvSpPr>
        <p:spPr>
          <a:xfrm>
            <a:off x="7273611" y="1304914"/>
            <a:ext cx="4283362" cy="2308324"/>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pPr algn="just"/>
            <a:r>
              <a:rPr lang="en-US" dirty="0">
                <a:solidFill>
                  <a:schemeClr val="tx1"/>
                </a:solidFill>
              </a:rPr>
              <a:t>RFID (Radio Frequency Identification) – a method of automatic identification of objects in which by means of radio signals the data stored in so-called transponders, or RFID-marks are read or registered. This technology is well suited for tracking the movement of certain objects and obtaining a small amount of information from them. </a:t>
            </a:r>
            <a:endParaRPr lang="ru-RU" dirty="0">
              <a:solidFill>
                <a:schemeClr val="tx1"/>
              </a:solidFill>
            </a:endParaRPr>
          </a:p>
        </p:txBody>
      </p:sp>
      <p:sp>
        <p:nvSpPr>
          <p:cNvPr id="17" name="Стрелка вниз 16"/>
          <p:cNvSpPr/>
          <p:nvPr/>
        </p:nvSpPr>
        <p:spPr>
          <a:xfrm>
            <a:off x="9202167" y="3535101"/>
            <a:ext cx="495719" cy="54189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p>
        </p:txBody>
      </p:sp>
      <p:pic>
        <p:nvPicPr>
          <p:cNvPr id="18" name="Рисунок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70141" y="1"/>
            <a:ext cx="2032485" cy="584774"/>
          </a:xfrm>
          <a:prstGeom prst="rect">
            <a:avLst/>
          </a:prstGeom>
        </p:spPr>
      </p:pic>
    </p:spTree>
    <p:extLst>
      <p:ext uri="{BB962C8B-B14F-4D97-AF65-F5344CB8AC3E}">
        <p14:creationId xmlns:p14="http://schemas.microsoft.com/office/powerpoint/2010/main" val="13894968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94597" y="0"/>
            <a:ext cx="4872296" cy="584775"/>
          </a:xfrm>
          <a:prstGeom prst="rect">
            <a:avLst/>
          </a:prstGeom>
        </p:spPr>
        <p:txBody>
          <a:bodyPr wrap="none">
            <a:spAutoFit/>
          </a:bodyPr>
          <a:lstStyle/>
          <a:p>
            <a:r>
              <a:rPr lang="en-US" sz="3200" b="1" dirty="0">
                <a:solidFill>
                  <a:schemeClr val="accent4">
                    <a:lumMod val="50000"/>
                  </a:schemeClr>
                </a:solidFill>
              </a:rPr>
              <a:t>SMART TECHNOLOGY</a:t>
            </a:r>
            <a:endParaRPr lang="ru-RU" sz="3200" b="1" dirty="0">
              <a:solidFill>
                <a:schemeClr val="accent4">
                  <a:lumMod val="50000"/>
                </a:schemeClr>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9433" y="0"/>
            <a:ext cx="2823193" cy="916755"/>
          </a:xfrm>
          <a:prstGeom prst="rect">
            <a:avLst/>
          </a:prstGeom>
        </p:spPr>
      </p:pic>
      <p:graphicFrame>
        <p:nvGraphicFramePr>
          <p:cNvPr id="6" name="Схема 5"/>
          <p:cNvGraphicFramePr/>
          <p:nvPr>
            <p:extLst>
              <p:ext uri="{D42A27DB-BD31-4B8C-83A1-F6EECF244321}">
                <p14:modId xmlns:p14="http://schemas.microsoft.com/office/powerpoint/2010/main" val="4040426791"/>
              </p:ext>
            </p:extLst>
          </p:nvPr>
        </p:nvGraphicFramePr>
        <p:xfrm>
          <a:off x="2032000" y="719666"/>
          <a:ext cx="8819776" cy="6003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146" name="Picture 2" descr="Big data: что это такое, где и как использовать технологии больших ..."/>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3519"/>
          <a:stretch/>
        </p:blipFill>
        <p:spPr bwMode="auto">
          <a:xfrm>
            <a:off x="3875761" y="995378"/>
            <a:ext cx="1932861" cy="1732316"/>
          </a:xfrm>
          <a:prstGeom prst="hexagon">
            <a:avLst/>
          </a:prstGeom>
          <a:noFill/>
          <a:extLst>
            <a:ext uri="{909E8E84-426E-40DD-AFC4-6F175D3DCCD1}">
              <a14:hiddenFill xmlns:a14="http://schemas.microsoft.com/office/drawing/2010/main">
                <a:solidFill>
                  <a:srgbClr val="FFFFFF"/>
                </a:solidFill>
              </a14:hiddenFill>
            </a:ext>
          </a:extLst>
        </p:spPr>
      </p:pic>
      <p:pic>
        <p:nvPicPr>
          <p:cNvPr id="6150" name="Picture 6" descr="Blockchain: the elections of the future? | à propo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566893" y="2727694"/>
            <a:ext cx="2004437" cy="1775011"/>
          </a:xfrm>
          <a:prstGeom prst="hexagon">
            <a:avLst/>
          </a:prstGeom>
          <a:noFill/>
          <a:extLst>
            <a:ext uri="{909E8E84-426E-40DD-AFC4-6F175D3DCCD1}">
              <a14:hiddenFill xmlns:a14="http://schemas.microsoft.com/office/drawing/2010/main">
                <a:solidFill>
                  <a:srgbClr val="FFFFFF"/>
                </a:solidFill>
              </a14:hiddenFill>
            </a:ext>
          </a:extLst>
        </p:spPr>
      </p:pic>
      <p:pic>
        <p:nvPicPr>
          <p:cNvPr id="6152" name="Picture 8" descr="The possibility of a self-taught Artificial Intelligence | MENAFN.COM"/>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13518" y="4406516"/>
            <a:ext cx="2766060" cy="1764249"/>
          </a:xfrm>
          <a:prstGeom prst="hexagon">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794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1281" y="764888"/>
            <a:ext cx="10197355" cy="1015663"/>
          </a:xfrm>
          <a:prstGeom prst="rect">
            <a:avLst/>
          </a:prstGeom>
        </p:spPr>
        <p:txBody>
          <a:bodyPr wrap="square">
            <a:spAutoFit/>
          </a:bodyPr>
          <a:lstStyle/>
          <a:p>
            <a:pPr algn="ctr"/>
            <a:r>
              <a:rPr lang="en-US" sz="3000" dirty="0" err="1"/>
              <a:t>Blockchain</a:t>
            </a:r>
            <a:r>
              <a:rPr lang="en-US" sz="3000" dirty="0"/>
              <a:t> is a technology of distributed storage of information, which concerns any vital questions. </a:t>
            </a:r>
            <a:endParaRPr lang="ru-RU" sz="3000" dirty="0"/>
          </a:p>
        </p:txBody>
      </p:sp>
      <p:sp>
        <p:nvSpPr>
          <p:cNvPr id="5" name="Прямоугольник 4"/>
          <p:cNvSpPr/>
          <p:nvPr/>
        </p:nvSpPr>
        <p:spPr>
          <a:xfrm>
            <a:off x="2105958" y="1947164"/>
            <a:ext cx="9829800" cy="1015663"/>
          </a:xfrm>
          <a:prstGeom prst="rect">
            <a:avLst/>
          </a:prstGeom>
        </p:spPr>
        <p:txBody>
          <a:bodyPr wrap="square">
            <a:spAutoFit/>
          </a:bodyPr>
          <a:lstStyle/>
          <a:p>
            <a:pPr algn="just"/>
            <a:r>
              <a:rPr lang="en-US" sz="2000" dirty="0" smtClean="0"/>
              <a:t>The </a:t>
            </a:r>
            <a:r>
              <a:rPr lang="en-US" sz="2000" dirty="0"/>
              <a:t>construction of </a:t>
            </a:r>
            <a:r>
              <a:rPr lang="en-US" sz="2000" dirty="0" err="1"/>
              <a:t>Blockchain</a:t>
            </a:r>
            <a:r>
              <a:rPr lang="en-US" sz="2000" dirty="0"/>
              <a:t> chain is based on three main principles: </a:t>
            </a:r>
            <a:endParaRPr lang="ru-RU" sz="2000" dirty="0" smtClean="0"/>
          </a:p>
          <a:p>
            <a:pPr algn="just"/>
            <a:endParaRPr lang="ru-RU" sz="2000" dirty="0"/>
          </a:p>
          <a:p>
            <a:pPr algn="just"/>
            <a:endParaRPr lang="ru-RU" sz="2000" dirty="0" smtClean="0"/>
          </a:p>
        </p:txBody>
      </p:sp>
      <p:sp>
        <p:nvSpPr>
          <p:cNvPr id="6" name="Прямоугольник 5"/>
          <p:cNvSpPr/>
          <p:nvPr/>
        </p:nvSpPr>
        <p:spPr>
          <a:xfrm>
            <a:off x="4579685" y="107769"/>
            <a:ext cx="2659702" cy="646331"/>
          </a:xfrm>
          <a:prstGeom prst="rect">
            <a:avLst/>
          </a:prstGeom>
        </p:spPr>
        <p:txBody>
          <a:bodyPr wrap="none">
            <a:spAutoFit/>
          </a:bodyPr>
          <a:lstStyle/>
          <a:p>
            <a:pPr lvl="0"/>
            <a:r>
              <a:rPr lang="en-US" sz="3600" b="1" dirty="0" err="1">
                <a:solidFill>
                  <a:schemeClr val="tx2">
                    <a:lumMod val="90000"/>
                    <a:lumOff val="10000"/>
                  </a:schemeClr>
                </a:solidFill>
              </a:rPr>
              <a:t>Blockchain</a:t>
            </a:r>
            <a:r>
              <a:rPr lang="en-US" sz="3600" b="1" dirty="0">
                <a:solidFill>
                  <a:schemeClr val="tx2">
                    <a:lumMod val="90000"/>
                    <a:lumOff val="10000"/>
                  </a:schemeClr>
                </a:solidFill>
              </a:rPr>
              <a:t> </a:t>
            </a:r>
            <a:endParaRPr lang="ru-RU" sz="3600" dirty="0">
              <a:solidFill>
                <a:schemeClr val="tx2">
                  <a:lumMod val="90000"/>
                  <a:lumOff val="10000"/>
                </a:schemeClr>
              </a:solidFill>
            </a:endParaRPr>
          </a:p>
        </p:txBody>
      </p:sp>
      <p:graphicFrame>
        <p:nvGraphicFramePr>
          <p:cNvPr id="8" name="Схема 7"/>
          <p:cNvGraphicFramePr/>
          <p:nvPr>
            <p:extLst>
              <p:ext uri="{D42A27DB-BD31-4B8C-83A1-F6EECF244321}">
                <p14:modId xmlns:p14="http://schemas.microsoft.com/office/powerpoint/2010/main" val="91674672"/>
              </p:ext>
            </p:extLst>
          </p:nvPr>
        </p:nvGraphicFramePr>
        <p:xfrm>
          <a:off x="2701364" y="2435731"/>
          <a:ext cx="8128000" cy="44030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4688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64518" y="111170"/>
            <a:ext cx="4657685" cy="646331"/>
          </a:xfrm>
          <a:prstGeom prst="rect">
            <a:avLst/>
          </a:prstGeom>
        </p:spPr>
        <p:txBody>
          <a:bodyPr wrap="none">
            <a:spAutoFit/>
          </a:bodyPr>
          <a:lstStyle/>
          <a:p>
            <a:pPr lvl="0"/>
            <a:r>
              <a:rPr lang="en-US" sz="3600" b="1" dirty="0">
                <a:solidFill>
                  <a:schemeClr val="tx2">
                    <a:lumMod val="90000"/>
                    <a:lumOff val="10000"/>
                  </a:schemeClr>
                </a:solidFill>
              </a:rPr>
              <a:t>Artificial intelligence</a:t>
            </a:r>
            <a:endParaRPr lang="ru-RU" sz="3600" b="1" dirty="0">
              <a:solidFill>
                <a:schemeClr val="tx2">
                  <a:lumMod val="90000"/>
                  <a:lumOff val="10000"/>
                </a:schemeClr>
              </a:solidFill>
            </a:endParaRPr>
          </a:p>
        </p:txBody>
      </p:sp>
      <p:sp>
        <p:nvSpPr>
          <p:cNvPr id="5" name="Прямоугольник 4"/>
          <p:cNvSpPr/>
          <p:nvPr/>
        </p:nvSpPr>
        <p:spPr>
          <a:xfrm>
            <a:off x="1151964" y="874984"/>
            <a:ext cx="10345270" cy="1569660"/>
          </a:xfrm>
          <a:prstGeom prst="rect">
            <a:avLst/>
          </a:prstGeom>
        </p:spPr>
        <p:txBody>
          <a:bodyPr wrap="square">
            <a:spAutoFit/>
          </a:bodyPr>
          <a:lstStyle/>
          <a:p>
            <a:pPr algn="just"/>
            <a:r>
              <a:rPr lang="en-US" sz="2400" dirty="0"/>
              <a:t>Artificial intelligence is one of the sections of informatics, within the framework of which the problems of hardware and software modeling are posed and solved. These problems concern those types of human activity that are traditionally considered intellectual (creative).</a:t>
            </a:r>
            <a:endParaRPr lang="ru-RU" sz="2400" dirty="0"/>
          </a:p>
        </p:txBody>
      </p:sp>
      <p:sp>
        <p:nvSpPr>
          <p:cNvPr id="6" name="Прямоугольник 5"/>
          <p:cNvSpPr/>
          <p:nvPr/>
        </p:nvSpPr>
        <p:spPr>
          <a:xfrm>
            <a:off x="1151964" y="2444644"/>
            <a:ext cx="10345270" cy="4154984"/>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just"/>
            <a:r>
              <a:rPr lang="en-US" sz="2200" dirty="0">
                <a:solidFill>
                  <a:schemeClr val="tx1"/>
                </a:solidFill>
              </a:rPr>
              <a:t>In researches on artificial intelligence, it is possible to determine two main directions: </a:t>
            </a:r>
            <a:endParaRPr lang="ru-RU" sz="2200" dirty="0" smtClean="0">
              <a:solidFill>
                <a:schemeClr val="tx1"/>
              </a:solidFill>
            </a:endParaRPr>
          </a:p>
          <a:p>
            <a:pPr algn="just"/>
            <a:r>
              <a:rPr lang="en-US" sz="2200" dirty="0" smtClean="0">
                <a:solidFill>
                  <a:schemeClr val="tx1"/>
                </a:solidFill>
              </a:rPr>
              <a:t>1) </a:t>
            </a:r>
            <a:r>
              <a:rPr lang="en-US" sz="2200" dirty="0">
                <a:solidFill>
                  <a:schemeClr val="tx1"/>
                </a:solidFill>
              </a:rPr>
              <a:t>Software-pragmatic - is engaged in the creation of programs with the help of which it is possible to solve those problems, the solution of which was previously considered to be exclusively prerogative of a person. This includes recognizing and game programs, programs for solving logical problems, searching, classifying, etc. This direction is focused on finding algorithms for solving intellectual problems on existing computer models. </a:t>
            </a:r>
            <a:endParaRPr lang="ru-RU" sz="2200" dirty="0" smtClean="0">
              <a:solidFill>
                <a:schemeClr val="tx1"/>
              </a:solidFill>
            </a:endParaRPr>
          </a:p>
          <a:p>
            <a:pPr algn="just"/>
            <a:endParaRPr lang="ru-RU" sz="2200" dirty="0">
              <a:solidFill>
                <a:schemeClr val="tx1"/>
              </a:solidFill>
            </a:endParaRPr>
          </a:p>
          <a:p>
            <a:pPr algn="just"/>
            <a:r>
              <a:rPr lang="en-US" sz="2200" dirty="0" smtClean="0">
                <a:solidFill>
                  <a:schemeClr val="tx1"/>
                </a:solidFill>
              </a:rPr>
              <a:t>2</a:t>
            </a:r>
            <a:r>
              <a:rPr lang="en-US" sz="2200" dirty="0">
                <a:solidFill>
                  <a:schemeClr val="tx1"/>
                </a:solidFill>
              </a:rPr>
              <a:t>) Bionic - deals with the problems of artificial reproduction of those structures and processes that are characteristic for the living human brain and which are at the base of solving human problems. Within the framework of the bionic approach to the problem of artificial intelligence, a new science of </a:t>
            </a:r>
            <a:r>
              <a:rPr lang="en-US" sz="2200" dirty="0" err="1">
                <a:solidFill>
                  <a:schemeClr val="tx1"/>
                </a:solidFill>
              </a:rPr>
              <a:t>neuroinformatics</a:t>
            </a:r>
            <a:r>
              <a:rPr lang="en-US" sz="2200" dirty="0">
                <a:solidFill>
                  <a:schemeClr val="tx1"/>
                </a:solidFill>
              </a:rPr>
              <a:t> was formed, the practical output of which was the development of a neurocomputer, sixth generation computers.</a:t>
            </a:r>
            <a:endParaRPr lang="ru-RU" sz="2200" dirty="0">
              <a:solidFill>
                <a:schemeClr val="tx1"/>
              </a:solidFill>
            </a:endParaRPr>
          </a:p>
        </p:txBody>
      </p:sp>
    </p:spTree>
    <p:extLst>
      <p:ext uri="{BB962C8B-B14F-4D97-AF65-F5344CB8AC3E}">
        <p14:creationId xmlns:p14="http://schemas.microsoft.com/office/powerpoint/2010/main" val="466533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532965" y="1040599"/>
            <a:ext cx="9404723" cy="1400530"/>
          </a:xfrm>
        </p:spPr>
        <p:txBody>
          <a:bodyPr>
            <a:noAutofit/>
          </a:bodyPr>
          <a:lstStyle/>
          <a:p>
            <a:pPr algn="ctr"/>
            <a:r>
              <a:rPr lang="en-US" sz="2200" b="1" dirty="0">
                <a:solidFill>
                  <a:schemeClr val="tx2">
                    <a:lumMod val="90000"/>
                    <a:lumOff val="10000"/>
                  </a:schemeClr>
                </a:solidFill>
                <a:latin typeface="+mn-lt"/>
                <a:ea typeface="+mn-ea"/>
                <a:cs typeface="+mn-cs"/>
              </a:rPr>
              <a:t>‘smart’ products and technologies. Here are some examples grouped by their technological capabilities and innovations</a:t>
            </a:r>
            <a:endParaRPr lang="ru-RU" sz="2200" b="1" dirty="0">
              <a:solidFill>
                <a:schemeClr val="tx2">
                  <a:lumMod val="90000"/>
                  <a:lumOff val="10000"/>
                </a:schemeClr>
              </a:solidFill>
              <a:latin typeface="+mn-lt"/>
              <a:ea typeface="+mn-ea"/>
              <a:cs typeface="+mn-cs"/>
            </a:endParaRPr>
          </a:p>
        </p:txBody>
      </p:sp>
      <p:graphicFrame>
        <p:nvGraphicFramePr>
          <p:cNvPr id="4" name="Объект 3"/>
          <p:cNvGraphicFramePr>
            <a:graphicFrameLocks noGrp="1"/>
          </p:cNvGraphicFramePr>
          <p:nvPr>
            <p:ph idx="4294967295"/>
            <p:extLst>
              <p:ext uri="{D42A27DB-BD31-4B8C-83A1-F6EECF244321}">
                <p14:modId xmlns:p14="http://schemas.microsoft.com/office/powerpoint/2010/main" val="3714282607"/>
              </p:ext>
            </p:extLst>
          </p:nvPr>
        </p:nvGraphicFramePr>
        <p:xfrm>
          <a:off x="1143001" y="2183280"/>
          <a:ext cx="10467976" cy="4480560"/>
        </p:xfrm>
        <a:graphic>
          <a:graphicData uri="http://schemas.openxmlformats.org/drawingml/2006/table">
            <a:tbl>
              <a:tblPr firstRow="1" bandRow="1">
                <a:tableStyleId>{D03447BB-5D67-496B-8E87-E561075AD55C}</a:tableStyleId>
              </a:tblPr>
              <a:tblGrid>
                <a:gridCol w="2616994"/>
                <a:gridCol w="2632923"/>
                <a:gridCol w="2601065"/>
                <a:gridCol w="2616994"/>
              </a:tblGrid>
              <a:tr h="756581">
                <a:tc>
                  <a:txBody>
                    <a:bodyPr/>
                    <a:lstStyle/>
                    <a:p>
                      <a:pPr algn="ctr"/>
                      <a:r>
                        <a:rPr lang="en-US" dirty="0" smtClean="0">
                          <a:hlinkClick r:id="rId2" action="ppaction://hlinkfile"/>
                        </a:rPr>
                        <a:t>Wirelessly</a:t>
                      </a:r>
                      <a:r>
                        <a:rPr lang="en-US" baseline="0" dirty="0" smtClean="0">
                          <a:hlinkClick r:id="rId2" action="ppaction://hlinkfile"/>
                        </a:rPr>
                        <a:t> connected</a:t>
                      </a:r>
                      <a:endParaRPr lang="en-US" baseline="0" dirty="0" smtClean="0"/>
                    </a:p>
                  </a:txBody>
                  <a:tcPr/>
                </a:tc>
                <a:tc>
                  <a:txBody>
                    <a:bodyPr/>
                    <a:lstStyle/>
                    <a:p>
                      <a:pPr algn="ctr"/>
                      <a:r>
                        <a:rPr lang="en-US" dirty="0" smtClean="0">
                          <a:hlinkClick r:id="rId3" action="ppaction://hlinkfile"/>
                        </a:rPr>
                        <a:t>Interactive </a:t>
                      </a:r>
                      <a:endParaRPr lang="ru-RU" dirty="0"/>
                    </a:p>
                  </a:txBody>
                  <a:tcPr/>
                </a:tc>
                <a:tc>
                  <a:txBody>
                    <a:bodyPr/>
                    <a:lstStyle/>
                    <a:p>
                      <a:pPr algn="ctr"/>
                      <a:r>
                        <a:rPr lang="en-US" dirty="0" smtClean="0">
                          <a:hlinkClick r:id="rId4" action="ppaction://hlinkfile"/>
                        </a:rPr>
                        <a:t>Predictive </a:t>
                      </a:r>
                      <a:endParaRPr lang="ru-RU" dirty="0"/>
                    </a:p>
                  </a:txBody>
                  <a:tcPr/>
                </a:tc>
                <a:tc>
                  <a:txBody>
                    <a:bodyPr/>
                    <a:lstStyle/>
                    <a:p>
                      <a:pPr algn="ctr"/>
                      <a:r>
                        <a:rPr lang="en-US" dirty="0" smtClean="0"/>
                        <a:t>Innovative ideas</a:t>
                      </a:r>
                    </a:p>
                    <a:p>
                      <a:pPr algn="ctr"/>
                      <a:r>
                        <a:rPr lang="en-US" dirty="0" smtClean="0"/>
                        <a:t>(that</a:t>
                      </a:r>
                      <a:r>
                        <a:rPr lang="en-US" baseline="0" dirty="0" smtClean="0"/>
                        <a:t> use the term ‘smart’)</a:t>
                      </a:r>
                      <a:endParaRPr lang="ru-RU" dirty="0"/>
                    </a:p>
                  </a:txBody>
                  <a:tcPr/>
                </a:tc>
              </a:tr>
              <a:tr h="340552">
                <a:tc>
                  <a:txBody>
                    <a:bodyPr/>
                    <a:lstStyle/>
                    <a:p>
                      <a:r>
                        <a:rPr lang="en-US" dirty="0" smtClean="0"/>
                        <a:t>Smart TV</a:t>
                      </a:r>
                      <a:endParaRPr lang="ru-RU" dirty="0"/>
                    </a:p>
                  </a:txBody>
                  <a:tcPr/>
                </a:tc>
                <a:tc>
                  <a:txBody>
                    <a:bodyPr/>
                    <a:lstStyle/>
                    <a:p>
                      <a:r>
                        <a:rPr lang="en-US" dirty="0" smtClean="0"/>
                        <a:t>Smart table </a:t>
                      </a:r>
                      <a:endParaRPr lang="ru-RU" dirty="0"/>
                    </a:p>
                  </a:txBody>
                  <a:tcPr/>
                </a:tc>
                <a:tc>
                  <a:txBody>
                    <a:bodyPr/>
                    <a:lstStyle/>
                    <a:p>
                      <a:r>
                        <a:rPr lang="en-US" dirty="0" smtClean="0"/>
                        <a:t>Smart hard drive</a:t>
                      </a:r>
                      <a:endParaRPr lang="ru-RU" dirty="0"/>
                    </a:p>
                  </a:txBody>
                  <a:tcPr/>
                </a:tc>
                <a:tc>
                  <a:txBody>
                    <a:bodyPr/>
                    <a:lstStyle/>
                    <a:p>
                      <a:r>
                        <a:rPr lang="en-US" dirty="0" smtClean="0"/>
                        <a:t>Smart</a:t>
                      </a:r>
                      <a:r>
                        <a:rPr lang="en-US" baseline="0" dirty="0" smtClean="0"/>
                        <a:t> </a:t>
                      </a:r>
                      <a:r>
                        <a:rPr lang="en-US" baseline="0" dirty="0" err="1" smtClean="0"/>
                        <a:t>wi-fi</a:t>
                      </a:r>
                      <a:endParaRPr lang="ru-RU" dirty="0"/>
                    </a:p>
                  </a:txBody>
                  <a:tcPr/>
                </a:tc>
              </a:tr>
              <a:tr h="340552">
                <a:tc>
                  <a:txBody>
                    <a:bodyPr/>
                    <a:lstStyle/>
                    <a:p>
                      <a:r>
                        <a:rPr lang="en-US" dirty="0" smtClean="0"/>
                        <a:t>Smart baby monitor</a:t>
                      </a:r>
                      <a:endParaRPr lang="ru-RU" dirty="0"/>
                    </a:p>
                  </a:txBody>
                  <a:tcPr/>
                </a:tc>
                <a:tc>
                  <a:txBody>
                    <a:bodyPr/>
                    <a:lstStyle/>
                    <a:p>
                      <a:r>
                        <a:rPr lang="en-US" dirty="0" smtClean="0"/>
                        <a:t>Smart board</a:t>
                      </a:r>
                      <a:endParaRPr lang="ru-RU" dirty="0"/>
                    </a:p>
                  </a:txBody>
                  <a:tcPr/>
                </a:tc>
                <a:tc>
                  <a:txBody>
                    <a:bodyPr/>
                    <a:lstStyle/>
                    <a:p>
                      <a:r>
                        <a:rPr lang="en-US" dirty="0" smtClean="0"/>
                        <a:t>Smart connected vehicles</a:t>
                      </a:r>
                      <a:endParaRPr lang="ru-RU" dirty="0"/>
                    </a:p>
                  </a:txBody>
                  <a:tcPr/>
                </a:tc>
                <a:tc>
                  <a:txBody>
                    <a:bodyPr/>
                    <a:lstStyle/>
                    <a:p>
                      <a:r>
                        <a:rPr lang="en-US" dirty="0" smtClean="0"/>
                        <a:t>Smart(internet connection</a:t>
                      </a:r>
                      <a:r>
                        <a:rPr lang="en-US" baseline="0" dirty="0" smtClean="0"/>
                        <a:t>) services</a:t>
                      </a:r>
                      <a:endParaRPr lang="ru-RU" dirty="0"/>
                    </a:p>
                  </a:txBody>
                  <a:tcPr/>
                </a:tc>
              </a:tr>
              <a:tr h="340552">
                <a:tc>
                  <a:txBody>
                    <a:bodyPr/>
                    <a:lstStyle/>
                    <a:p>
                      <a:r>
                        <a:rPr lang="en-US" dirty="0" smtClean="0"/>
                        <a:t>Smart phone </a:t>
                      </a:r>
                    </a:p>
                  </a:txBody>
                  <a:tcPr/>
                </a:tc>
                <a:tc>
                  <a:txBody>
                    <a:bodyPr/>
                    <a:lstStyle/>
                    <a:p>
                      <a:r>
                        <a:rPr lang="en-US" dirty="0" smtClean="0"/>
                        <a:t>Smart</a:t>
                      </a:r>
                      <a:r>
                        <a:rPr lang="en-US" baseline="0" dirty="0" smtClean="0"/>
                        <a:t> response XE</a:t>
                      </a:r>
                      <a:endParaRPr lang="ru-RU" dirty="0"/>
                    </a:p>
                  </a:txBody>
                  <a:tcPr/>
                </a:tc>
                <a:tc>
                  <a:txBody>
                    <a:bodyPr/>
                    <a:lstStyle/>
                    <a:p>
                      <a:r>
                        <a:rPr lang="en-US" dirty="0" smtClean="0"/>
                        <a:t>Smart buildings</a:t>
                      </a:r>
                      <a:endParaRPr lang="ru-RU" dirty="0"/>
                    </a:p>
                  </a:txBody>
                  <a:tcPr/>
                </a:tc>
                <a:tc>
                  <a:txBody>
                    <a:bodyPr/>
                    <a:lstStyle/>
                    <a:p>
                      <a:r>
                        <a:rPr lang="en-US" dirty="0" smtClean="0"/>
                        <a:t>Smart glass</a:t>
                      </a:r>
                      <a:endParaRPr lang="ru-RU" dirty="0"/>
                    </a:p>
                  </a:txBody>
                  <a:tcPr/>
                </a:tc>
              </a:tr>
              <a:tr h="340552">
                <a:tc>
                  <a:txBody>
                    <a:bodyPr/>
                    <a:lstStyle/>
                    <a:p>
                      <a:r>
                        <a:rPr lang="en-US" dirty="0" smtClean="0"/>
                        <a:t>Smart</a:t>
                      </a:r>
                      <a:r>
                        <a:rPr lang="en-US" baseline="0" dirty="0" smtClean="0"/>
                        <a:t> wallet </a:t>
                      </a:r>
                      <a:endParaRPr lang="ru-RU" dirty="0"/>
                    </a:p>
                  </a:txBody>
                  <a:tcPr/>
                </a:tc>
                <a:tc>
                  <a:txBody>
                    <a:bodyPr/>
                    <a:lstStyle/>
                    <a:p>
                      <a:r>
                        <a:rPr lang="en-US" dirty="0" smtClean="0"/>
                        <a:t>Smart burglar alarm </a:t>
                      </a:r>
                      <a:endParaRPr lang="ru-RU" dirty="0"/>
                    </a:p>
                  </a:txBody>
                  <a:tcPr/>
                </a:tc>
                <a:tc>
                  <a:txBody>
                    <a:bodyPr/>
                    <a:lstStyle/>
                    <a:p>
                      <a:r>
                        <a:rPr lang="en-US" dirty="0" smtClean="0"/>
                        <a:t>Smart traffic light </a:t>
                      </a:r>
                      <a:endParaRPr lang="ru-RU" dirty="0"/>
                    </a:p>
                  </a:txBody>
                  <a:tcPr/>
                </a:tc>
                <a:tc>
                  <a:txBody>
                    <a:bodyPr/>
                    <a:lstStyle/>
                    <a:p>
                      <a:r>
                        <a:rPr lang="en-US" dirty="0" smtClean="0"/>
                        <a:t> Smart</a:t>
                      </a:r>
                      <a:r>
                        <a:rPr lang="en-US" baseline="0" dirty="0" smtClean="0"/>
                        <a:t> restart </a:t>
                      </a:r>
                    </a:p>
                  </a:txBody>
                  <a:tcPr/>
                </a:tc>
              </a:tr>
              <a:tr h="340552">
                <a:tc>
                  <a:txBody>
                    <a:bodyPr/>
                    <a:lstStyle/>
                    <a:p>
                      <a:r>
                        <a:rPr lang="en-US" dirty="0" smtClean="0"/>
                        <a:t>Smart monitor sensor</a:t>
                      </a:r>
                      <a:endParaRPr lang="ru-RU" dirty="0"/>
                    </a:p>
                  </a:txBody>
                  <a:tcPr/>
                </a:tc>
                <a:tc>
                  <a:txBody>
                    <a:bodyPr/>
                    <a:lstStyle/>
                    <a:p>
                      <a:r>
                        <a:rPr lang="en-US" dirty="0" smtClean="0"/>
                        <a:t>Smart fridge </a:t>
                      </a:r>
                      <a:endParaRPr lang="ru-RU" dirty="0"/>
                    </a:p>
                  </a:txBody>
                  <a:tcPr/>
                </a:tc>
                <a:tc>
                  <a:txBody>
                    <a:bodyPr/>
                    <a:lstStyle/>
                    <a:p>
                      <a:r>
                        <a:rPr lang="en-US" dirty="0" smtClean="0"/>
                        <a:t>Smart shelf</a:t>
                      </a:r>
                      <a:endParaRPr lang="ru-RU" dirty="0"/>
                    </a:p>
                  </a:txBody>
                  <a:tcPr/>
                </a:tc>
                <a:tc>
                  <a:txBody>
                    <a:bodyPr/>
                    <a:lstStyle/>
                    <a:p>
                      <a:r>
                        <a:rPr lang="en-US" dirty="0" smtClean="0"/>
                        <a:t>Smart travel card</a:t>
                      </a:r>
                      <a:endParaRPr lang="ru-RU" dirty="0"/>
                    </a:p>
                  </a:txBody>
                  <a:tcPr/>
                </a:tc>
              </a:tr>
              <a:tr h="340552">
                <a:tc>
                  <a:txBody>
                    <a:bodyPr/>
                    <a:lstStyle/>
                    <a:p>
                      <a:r>
                        <a:rPr lang="en-US" dirty="0" smtClean="0"/>
                        <a:t>Smart</a:t>
                      </a:r>
                      <a:r>
                        <a:rPr lang="en-US" baseline="0" dirty="0" smtClean="0"/>
                        <a:t> smoke alarm</a:t>
                      </a:r>
                      <a:endParaRPr lang="ru-RU" dirty="0"/>
                    </a:p>
                  </a:txBody>
                  <a:tcPr/>
                </a:tc>
                <a:tc>
                  <a:txBody>
                    <a:bodyPr/>
                    <a:lstStyle/>
                    <a:p>
                      <a:r>
                        <a:rPr lang="en-US" dirty="0" smtClean="0"/>
                        <a:t>Smart Cooker</a:t>
                      </a:r>
                      <a:endParaRPr lang="ru-RU" dirty="0"/>
                    </a:p>
                  </a:txBody>
                  <a:tcPr/>
                </a:tc>
                <a:tc>
                  <a:txBody>
                    <a:bodyPr/>
                    <a:lstStyle/>
                    <a:p>
                      <a:r>
                        <a:rPr lang="en-US" dirty="0" smtClean="0"/>
                        <a:t>Smart grind</a:t>
                      </a:r>
                      <a:endParaRPr lang="ru-RU" dirty="0"/>
                    </a:p>
                  </a:txBody>
                  <a:tcPr/>
                </a:tc>
                <a:tc>
                  <a:txBody>
                    <a:bodyPr/>
                    <a:lstStyle/>
                    <a:p>
                      <a:r>
                        <a:rPr lang="en-US" dirty="0" smtClean="0"/>
                        <a:t>Smart wheelchair</a:t>
                      </a:r>
                      <a:endParaRPr lang="ru-RU" dirty="0"/>
                    </a:p>
                  </a:txBody>
                  <a:tcPr/>
                </a:tc>
              </a:tr>
              <a:tr h="340552">
                <a:tc>
                  <a:txBody>
                    <a:bodyPr/>
                    <a:lstStyle/>
                    <a:p>
                      <a:r>
                        <a:rPr lang="en-US" dirty="0" smtClean="0"/>
                        <a:t>Smart body analyzer</a:t>
                      </a:r>
                      <a:endParaRPr lang="ru-RU" dirty="0"/>
                    </a:p>
                  </a:txBody>
                  <a:tcPr/>
                </a:tc>
                <a:tc>
                  <a:txBody>
                    <a:bodyPr/>
                    <a:lstStyle/>
                    <a:p>
                      <a:r>
                        <a:rPr lang="en-US" dirty="0" smtClean="0"/>
                        <a:t>Smart light bulb</a:t>
                      </a:r>
                      <a:endParaRPr lang="ru-RU" dirty="0"/>
                    </a:p>
                  </a:txBody>
                  <a:tcPr/>
                </a:tc>
                <a:tc>
                  <a:txBody>
                    <a:bodyPr/>
                    <a:lstStyle/>
                    <a:p>
                      <a:r>
                        <a:rPr lang="en-US" dirty="0" smtClean="0"/>
                        <a:t>Smart farm</a:t>
                      </a:r>
                      <a:endParaRPr lang="ru-RU" dirty="0"/>
                    </a:p>
                  </a:txBody>
                  <a:tcPr/>
                </a:tc>
                <a:tc>
                  <a:txBody>
                    <a:bodyPr/>
                    <a:lstStyle/>
                    <a:p>
                      <a:r>
                        <a:rPr lang="en-US" dirty="0" err="1" smtClean="0"/>
                        <a:t>Zoopla</a:t>
                      </a:r>
                      <a:r>
                        <a:rPr lang="en-US" baseline="0" dirty="0" smtClean="0"/>
                        <a:t> smart search </a:t>
                      </a:r>
                      <a:endParaRPr lang="ru-RU" dirty="0"/>
                    </a:p>
                  </a:txBody>
                  <a:tcPr/>
                </a:tc>
              </a:tr>
              <a:tr h="340552">
                <a:tc>
                  <a:txBody>
                    <a:bodyPr/>
                    <a:lstStyle/>
                    <a:p>
                      <a:r>
                        <a:rPr lang="en-US" dirty="0" smtClean="0"/>
                        <a:t>Smart watch </a:t>
                      </a:r>
                      <a:endParaRPr lang="ru-RU" dirty="0"/>
                    </a:p>
                  </a:txBody>
                  <a:tcPr/>
                </a:tc>
                <a:tc>
                  <a:txBody>
                    <a:bodyPr/>
                    <a:lstStyle/>
                    <a:p>
                      <a:r>
                        <a:rPr lang="en-US" dirty="0" smtClean="0"/>
                        <a:t>Smart meter</a:t>
                      </a:r>
                      <a:endParaRPr lang="ru-RU" dirty="0"/>
                    </a:p>
                  </a:txBody>
                  <a:tcPr/>
                </a:tc>
                <a:tc>
                  <a:txBody>
                    <a:bodyPr/>
                    <a:lstStyle/>
                    <a:p>
                      <a:r>
                        <a:rPr lang="en-US" dirty="0" smtClean="0"/>
                        <a:t>Smart</a:t>
                      </a:r>
                      <a:r>
                        <a:rPr lang="en-US" baseline="0" dirty="0" smtClean="0"/>
                        <a:t> wig</a:t>
                      </a:r>
                      <a:endParaRPr lang="ru-RU" dirty="0"/>
                    </a:p>
                  </a:txBody>
                  <a:tcPr/>
                </a:tc>
                <a:tc>
                  <a:txBody>
                    <a:bodyPr/>
                    <a:lstStyle/>
                    <a:p>
                      <a:r>
                        <a:rPr lang="en-US" dirty="0" smtClean="0"/>
                        <a:t>Smart</a:t>
                      </a:r>
                      <a:r>
                        <a:rPr lang="en-US" baseline="0" dirty="0" smtClean="0"/>
                        <a:t> pajamas</a:t>
                      </a:r>
                      <a:endParaRPr lang="ru-RU" dirty="0"/>
                    </a:p>
                  </a:txBody>
                  <a:tcPr/>
                </a:tc>
              </a:tr>
              <a:tr h="340552">
                <a:tc>
                  <a:txBody>
                    <a:bodyPr/>
                    <a:lstStyle/>
                    <a:p>
                      <a:r>
                        <a:rPr lang="en-US" dirty="0" smtClean="0"/>
                        <a:t>Smart thermostat</a:t>
                      </a:r>
                      <a:endParaRPr lang="ru-RU" dirty="0"/>
                    </a:p>
                  </a:txBody>
                  <a:tcPr/>
                </a:tc>
                <a:tc>
                  <a:txBody>
                    <a:bodyPr/>
                    <a:lstStyle/>
                    <a:p>
                      <a:r>
                        <a:rPr lang="en-US" dirty="0" smtClean="0"/>
                        <a:t>Smart</a:t>
                      </a:r>
                      <a:r>
                        <a:rPr lang="en-US" baseline="0" dirty="0" smtClean="0"/>
                        <a:t> plug</a:t>
                      </a:r>
                      <a:endParaRPr lang="ru-RU" dirty="0"/>
                    </a:p>
                  </a:txBody>
                  <a:tcPr/>
                </a:tc>
                <a:tc>
                  <a:txBody>
                    <a:bodyPr/>
                    <a:lstStyle/>
                    <a:p>
                      <a:r>
                        <a:rPr lang="en-US" dirty="0" smtClean="0"/>
                        <a:t>Smart toilet</a:t>
                      </a:r>
                      <a:endParaRPr lang="ru-RU" dirty="0"/>
                    </a:p>
                  </a:txBody>
                  <a:tcPr/>
                </a:tc>
                <a:tc>
                  <a:txBody>
                    <a:bodyPr/>
                    <a:lstStyle/>
                    <a:p>
                      <a:r>
                        <a:rPr lang="en-US" dirty="0" smtClean="0"/>
                        <a:t>Smart vacuum cleaner</a:t>
                      </a:r>
                      <a:endParaRPr lang="ru-RU" dirty="0"/>
                    </a:p>
                  </a:txBody>
                  <a:tcPr/>
                </a:tc>
              </a:tr>
            </a:tbl>
          </a:graphicData>
        </a:graphic>
      </p:graphicFrame>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79433" y="0"/>
            <a:ext cx="2823193" cy="916755"/>
          </a:xfrm>
          <a:prstGeom prst="rect">
            <a:avLst/>
          </a:prstGeom>
        </p:spPr>
      </p:pic>
    </p:spTree>
    <p:extLst>
      <p:ext uri="{BB962C8B-B14F-4D97-AF65-F5344CB8AC3E}">
        <p14:creationId xmlns:p14="http://schemas.microsoft.com/office/powerpoint/2010/main" val="356185907"/>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45107" y="458377"/>
            <a:ext cx="2944906" cy="1400530"/>
          </a:xfrm>
        </p:spPr>
        <p:txBody>
          <a:bodyPr/>
          <a:lstStyle/>
          <a:p>
            <a:pPr algn="ctr"/>
            <a:r>
              <a:rPr lang="en-US" dirty="0" smtClean="0"/>
              <a:t>History</a:t>
            </a:r>
            <a:endParaRPr lang="ru-RU" dirty="0"/>
          </a:p>
        </p:txBody>
      </p:sp>
      <p:sp>
        <p:nvSpPr>
          <p:cNvPr id="5" name="Объект 4"/>
          <p:cNvSpPr>
            <a:spLocks noGrp="1"/>
          </p:cNvSpPr>
          <p:nvPr>
            <p:ph idx="1"/>
          </p:nvPr>
        </p:nvSpPr>
        <p:spPr>
          <a:xfrm>
            <a:off x="1237130" y="1158642"/>
            <a:ext cx="10058399" cy="3508664"/>
          </a:xfrm>
        </p:spPr>
        <p:txBody>
          <a:bodyPr vert="horz" lIns="91440" tIns="45720" rIns="91440" bIns="45720" rtlCol="0">
            <a:normAutofit lnSpcReduction="10000"/>
          </a:bodyPr>
          <a:lstStyle/>
          <a:p>
            <a:pPr algn="just">
              <a:buFont typeface="Wingdings" panose="05000000000000000000" pitchFamily="2" charset="2"/>
              <a:buChar char="ü"/>
            </a:pPr>
            <a:r>
              <a:rPr lang="en-US" sz="2400" dirty="0"/>
              <a:t>1968 German inventor </a:t>
            </a:r>
            <a:r>
              <a:rPr lang="en-US" sz="2400" dirty="0" err="1"/>
              <a:t>Jurgen</a:t>
            </a:r>
            <a:r>
              <a:rPr lang="en-US" sz="2400" dirty="0"/>
              <a:t> </a:t>
            </a:r>
            <a:r>
              <a:rPr lang="en-US" sz="2400" dirty="0" err="1"/>
              <a:t>Dethloff</a:t>
            </a:r>
            <a:r>
              <a:rPr lang="en-US" sz="2400" dirty="0"/>
              <a:t> along with Helmet </a:t>
            </a:r>
            <a:r>
              <a:rPr lang="en-US" sz="2400" dirty="0" err="1"/>
              <a:t>Grotrupp</a:t>
            </a:r>
            <a:r>
              <a:rPr lang="en-US" sz="2400" dirty="0"/>
              <a:t> filed a patent for using plastic as a carrier for microchips.</a:t>
            </a:r>
          </a:p>
          <a:p>
            <a:pPr algn="just">
              <a:buFont typeface="Wingdings" panose="05000000000000000000" pitchFamily="2" charset="2"/>
              <a:buChar char="ü"/>
            </a:pPr>
            <a:r>
              <a:rPr lang="en-US" sz="2400" dirty="0"/>
              <a:t>1970 Dr. </a:t>
            </a:r>
            <a:r>
              <a:rPr lang="en-US" sz="2400" dirty="0" err="1"/>
              <a:t>Kuntaka</a:t>
            </a:r>
            <a:r>
              <a:rPr lang="en-US" sz="2400" dirty="0"/>
              <a:t> </a:t>
            </a:r>
            <a:r>
              <a:rPr lang="en-US" sz="2400" dirty="0" err="1"/>
              <a:t>Arimura</a:t>
            </a:r>
            <a:r>
              <a:rPr lang="en-US" sz="2400" dirty="0"/>
              <a:t> of Japan filed the first and only patent on the smart card concept</a:t>
            </a:r>
          </a:p>
          <a:p>
            <a:pPr algn="just">
              <a:buFont typeface="Wingdings" panose="05000000000000000000" pitchFamily="2" charset="2"/>
              <a:buChar char="ü"/>
            </a:pPr>
            <a:r>
              <a:rPr lang="en-US" sz="2400" dirty="0"/>
              <a:t>1974 Roland Moreno of </a:t>
            </a:r>
            <a:r>
              <a:rPr lang="en-US" sz="2400" dirty="0" err="1"/>
              <a:t>Francefiles</a:t>
            </a:r>
            <a:r>
              <a:rPr lang="en-US" sz="2400" dirty="0"/>
              <a:t> the original patent for the IC card, later dubbed  the ‘smart card’</a:t>
            </a:r>
          </a:p>
          <a:p>
            <a:pPr algn="just">
              <a:buFont typeface="Wingdings" panose="05000000000000000000" pitchFamily="2" charset="2"/>
              <a:buChar char="ü"/>
            </a:pPr>
            <a:r>
              <a:rPr lang="en-US" sz="2400" dirty="0"/>
              <a:t>1977 Three commercial </a:t>
            </a:r>
            <a:r>
              <a:rPr lang="en-US" sz="2400" dirty="0" smtClean="0"/>
              <a:t>manufacturers, </a:t>
            </a:r>
            <a:r>
              <a:rPr lang="en-US" sz="2400" dirty="0"/>
              <a:t>Bull CP8, SGS Thomson, and Schlumberger began developing the IC card product</a:t>
            </a:r>
            <a:endParaRPr lang="ru-RU" sz="2400"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9433" y="0"/>
            <a:ext cx="2823193" cy="916755"/>
          </a:xfrm>
          <a:prstGeom prst="rect">
            <a:avLst/>
          </a:prstGeom>
        </p:spPr>
      </p:pic>
      <p:sp>
        <p:nvSpPr>
          <p:cNvPr id="7" name="Объект 2"/>
          <p:cNvSpPr txBox="1">
            <a:spLocks/>
          </p:cNvSpPr>
          <p:nvPr/>
        </p:nvSpPr>
        <p:spPr>
          <a:xfrm>
            <a:off x="1196787" y="4501675"/>
            <a:ext cx="10098742" cy="19663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algn="just">
              <a:buFont typeface="Wingdings" panose="05000000000000000000" pitchFamily="2" charset="2"/>
              <a:buChar char="ü"/>
            </a:pPr>
            <a:r>
              <a:rPr lang="en-US" sz="2400" smtClean="0"/>
              <a:t>1979 Motorola developed first single chip Microcontroller for French Banking </a:t>
            </a:r>
          </a:p>
          <a:p>
            <a:pPr algn="just">
              <a:buFont typeface="Wingdings" panose="05000000000000000000" pitchFamily="2" charset="2"/>
              <a:buChar char="ü"/>
            </a:pPr>
            <a:r>
              <a:rPr lang="en-US" sz="2400" smtClean="0"/>
              <a:t>1982 World’s first major IC card testing </a:t>
            </a:r>
          </a:p>
          <a:p>
            <a:pPr algn="just">
              <a:buFont typeface="Wingdings" panose="05000000000000000000" pitchFamily="2" charset="2"/>
              <a:buChar char="ü"/>
            </a:pPr>
            <a:r>
              <a:rPr lang="en-US" sz="2400" smtClean="0"/>
              <a:t>1992 Nationwide prepaid card project started in Denmark </a:t>
            </a:r>
          </a:p>
          <a:p>
            <a:pPr algn="just">
              <a:buFont typeface="Wingdings" panose="05000000000000000000" pitchFamily="2" charset="2"/>
              <a:buChar char="ü"/>
            </a:pPr>
            <a:r>
              <a:rPr lang="en-US" sz="2400" smtClean="0"/>
              <a:t>1999 Federal Government began f Federal employee smart card  identification </a:t>
            </a:r>
            <a:endParaRPr lang="ru-RU" sz="2400" dirty="0"/>
          </a:p>
        </p:txBody>
      </p:sp>
    </p:spTree>
    <p:extLst>
      <p:ext uri="{BB962C8B-B14F-4D97-AF65-F5344CB8AC3E}">
        <p14:creationId xmlns:p14="http://schemas.microsoft.com/office/powerpoint/2010/main" val="2574392307"/>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Скругленный прямоугольник 13"/>
          <p:cNvSpPr/>
          <p:nvPr/>
        </p:nvSpPr>
        <p:spPr>
          <a:xfrm>
            <a:off x="5047956" y="4547944"/>
            <a:ext cx="2420471" cy="550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кругленный прямоугольник 14"/>
          <p:cNvSpPr/>
          <p:nvPr/>
        </p:nvSpPr>
        <p:spPr>
          <a:xfrm>
            <a:off x="6556057" y="5243632"/>
            <a:ext cx="2420471" cy="550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кругленный прямоугольник 15"/>
          <p:cNvSpPr/>
          <p:nvPr/>
        </p:nvSpPr>
        <p:spPr>
          <a:xfrm>
            <a:off x="8070558" y="5916824"/>
            <a:ext cx="2983702" cy="550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3030070" y="3885853"/>
            <a:ext cx="3088342" cy="550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кругленный прямоугольник 11"/>
          <p:cNvSpPr/>
          <p:nvPr/>
        </p:nvSpPr>
        <p:spPr>
          <a:xfrm>
            <a:off x="1586753" y="3223762"/>
            <a:ext cx="2420471" cy="5500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125301" y="0"/>
            <a:ext cx="3933211" cy="953564"/>
          </a:xfrm>
        </p:spPr>
        <p:txBody>
          <a:bodyPr/>
          <a:lstStyle/>
          <a:p>
            <a:r>
              <a:rPr lang="en-US" sz="3600" b="1" dirty="0">
                <a:solidFill>
                  <a:schemeClr val="tx2">
                    <a:lumMod val="90000"/>
                    <a:lumOff val="10000"/>
                  </a:schemeClr>
                </a:solidFill>
                <a:latin typeface="+mn-lt"/>
                <a:ea typeface="+mn-ea"/>
                <a:cs typeface="+mn-cs"/>
              </a:rPr>
              <a:t>Conclusion</a:t>
            </a:r>
            <a:endParaRPr lang="ru-RU" sz="3600" b="1" dirty="0">
              <a:solidFill>
                <a:schemeClr val="tx2">
                  <a:lumMod val="90000"/>
                  <a:lumOff val="10000"/>
                </a:schemeClr>
              </a:solidFill>
              <a:latin typeface="+mn-lt"/>
              <a:ea typeface="+mn-ea"/>
              <a:cs typeface="+mn-cs"/>
            </a:endParaRPr>
          </a:p>
        </p:txBody>
      </p:sp>
      <p:sp>
        <p:nvSpPr>
          <p:cNvPr id="3" name="Объект 2"/>
          <p:cNvSpPr>
            <a:spLocks noGrp="1"/>
          </p:cNvSpPr>
          <p:nvPr>
            <p:ph idx="1"/>
          </p:nvPr>
        </p:nvSpPr>
        <p:spPr>
          <a:xfrm>
            <a:off x="1129551" y="953564"/>
            <a:ext cx="9924709" cy="2233389"/>
          </a:xfrm>
        </p:spPr>
        <p:txBody>
          <a:bodyPr>
            <a:normAutofit/>
          </a:bodyPr>
          <a:lstStyle/>
          <a:p>
            <a:pPr algn="just"/>
            <a:r>
              <a:rPr lang="en-US" sz="2200" dirty="0">
                <a:solidFill>
                  <a:schemeClr val="tx1">
                    <a:lumMod val="95000"/>
                    <a:lumOff val="5000"/>
                  </a:schemeClr>
                </a:solidFill>
              </a:rPr>
              <a:t>It is a technology that uses artificial intelligence, machine learning, and big data analysis to provide cognitive awareness to objects that were in the past considered inanimate.</a:t>
            </a:r>
            <a:endParaRPr lang="ru-RU" sz="2200" dirty="0">
              <a:solidFill>
                <a:schemeClr val="tx1">
                  <a:lumMod val="95000"/>
                  <a:lumOff val="5000"/>
                </a:schemeClr>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9433" y="0"/>
            <a:ext cx="2823193" cy="916755"/>
          </a:xfrm>
          <a:prstGeom prst="rect">
            <a:avLst/>
          </a:prstGeom>
        </p:spPr>
      </p:pic>
      <p:sp>
        <p:nvSpPr>
          <p:cNvPr id="5" name="Прямоугольник 4"/>
          <p:cNvSpPr/>
          <p:nvPr/>
        </p:nvSpPr>
        <p:spPr>
          <a:xfrm>
            <a:off x="4125301" y="2353235"/>
            <a:ext cx="4265783" cy="430887"/>
          </a:xfrm>
          <a:prstGeom prst="rect">
            <a:avLst/>
          </a:prstGeom>
        </p:spPr>
        <p:txBody>
          <a:bodyPr wrap="none">
            <a:spAutoFit/>
          </a:bodyPr>
          <a:lstStyle/>
          <a:p>
            <a:r>
              <a:rPr lang="en-US" sz="2200" b="1" dirty="0"/>
              <a:t>5 Benefits of Smart Technology</a:t>
            </a:r>
            <a:endParaRPr lang="ru-RU" sz="2200" b="1" dirty="0"/>
          </a:p>
        </p:txBody>
      </p:sp>
      <p:sp>
        <p:nvSpPr>
          <p:cNvPr id="6" name="Прямоугольник 5"/>
          <p:cNvSpPr/>
          <p:nvPr/>
        </p:nvSpPr>
        <p:spPr>
          <a:xfrm>
            <a:off x="1842892" y="3284893"/>
            <a:ext cx="1890261" cy="369332"/>
          </a:xfrm>
          <a:prstGeom prst="rect">
            <a:avLst/>
          </a:prstGeom>
        </p:spPr>
        <p:txBody>
          <a:bodyPr wrap="none">
            <a:spAutoFit/>
          </a:bodyPr>
          <a:lstStyle/>
          <a:p>
            <a:r>
              <a:rPr lang="en-US" b="1" dirty="0">
                <a:solidFill>
                  <a:srgbClr val="333333"/>
                </a:solidFill>
                <a:latin typeface="Montserrat"/>
              </a:rPr>
              <a:t>1) Convenience</a:t>
            </a:r>
            <a:endParaRPr lang="en-US" b="1" i="0" dirty="0">
              <a:solidFill>
                <a:srgbClr val="333333"/>
              </a:solidFill>
              <a:effectLst/>
              <a:latin typeface="Montserrat"/>
            </a:endParaRPr>
          </a:p>
        </p:txBody>
      </p:sp>
      <p:sp>
        <p:nvSpPr>
          <p:cNvPr id="7" name="Прямоугольник 6"/>
          <p:cNvSpPr/>
          <p:nvPr/>
        </p:nvSpPr>
        <p:spPr>
          <a:xfrm>
            <a:off x="3030070" y="3915777"/>
            <a:ext cx="2929007" cy="369332"/>
          </a:xfrm>
          <a:prstGeom prst="rect">
            <a:avLst/>
          </a:prstGeom>
        </p:spPr>
        <p:txBody>
          <a:bodyPr wrap="none">
            <a:spAutoFit/>
          </a:bodyPr>
          <a:lstStyle/>
          <a:p>
            <a:r>
              <a:rPr lang="en-US" b="1" dirty="0">
                <a:solidFill>
                  <a:srgbClr val="333333"/>
                </a:solidFill>
                <a:latin typeface="Montserrat"/>
              </a:rPr>
              <a:t>2) Ensures Sustainability</a:t>
            </a:r>
            <a:endParaRPr lang="en-US" b="1" i="0" dirty="0">
              <a:solidFill>
                <a:srgbClr val="333333"/>
              </a:solidFill>
              <a:effectLst/>
              <a:latin typeface="Montserrat"/>
            </a:endParaRPr>
          </a:p>
        </p:txBody>
      </p:sp>
      <p:sp>
        <p:nvSpPr>
          <p:cNvPr id="8" name="Прямоугольник 7"/>
          <p:cNvSpPr/>
          <p:nvPr/>
        </p:nvSpPr>
        <p:spPr>
          <a:xfrm>
            <a:off x="5135763" y="4586624"/>
            <a:ext cx="1364476" cy="369332"/>
          </a:xfrm>
          <a:prstGeom prst="rect">
            <a:avLst/>
          </a:prstGeom>
        </p:spPr>
        <p:txBody>
          <a:bodyPr wrap="none">
            <a:spAutoFit/>
          </a:bodyPr>
          <a:lstStyle/>
          <a:p>
            <a:r>
              <a:rPr lang="en-US" b="1" dirty="0">
                <a:solidFill>
                  <a:srgbClr val="333333"/>
                </a:solidFill>
                <a:latin typeface="Montserrat"/>
              </a:rPr>
              <a:t>3) Security</a:t>
            </a:r>
            <a:endParaRPr lang="en-US" b="1" i="0" dirty="0">
              <a:solidFill>
                <a:srgbClr val="333333"/>
              </a:solidFill>
              <a:effectLst/>
              <a:latin typeface="Montserrat"/>
            </a:endParaRPr>
          </a:p>
        </p:txBody>
      </p:sp>
      <p:sp>
        <p:nvSpPr>
          <p:cNvPr id="9" name="Прямоугольник 8"/>
          <p:cNvSpPr/>
          <p:nvPr/>
        </p:nvSpPr>
        <p:spPr>
          <a:xfrm>
            <a:off x="6627600" y="5235002"/>
            <a:ext cx="1544012" cy="369332"/>
          </a:xfrm>
          <a:prstGeom prst="rect">
            <a:avLst/>
          </a:prstGeom>
        </p:spPr>
        <p:txBody>
          <a:bodyPr wrap="none">
            <a:spAutoFit/>
          </a:bodyPr>
          <a:lstStyle/>
          <a:p>
            <a:r>
              <a:rPr lang="en-US" b="1" dirty="0">
                <a:solidFill>
                  <a:srgbClr val="333333"/>
                </a:solidFill>
                <a:latin typeface="Montserrat"/>
              </a:rPr>
              <a:t>4) Efficiency</a:t>
            </a:r>
            <a:endParaRPr lang="en-US" b="1" i="0" dirty="0">
              <a:solidFill>
                <a:srgbClr val="333333"/>
              </a:solidFill>
              <a:effectLst/>
              <a:latin typeface="Montserrat"/>
            </a:endParaRPr>
          </a:p>
        </p:txBody>
      </p:sp>
      <p:sp>
        <p:nvSpPr>
          <p:cNvPr id="10" name="Прямоугольник 9"/>
          <p:cNvSpPr/>
          <p:nvPr/>
        </p:nvSpPr>
        <p:spPr>
          <a:xfrm>
            <a:off x="8065300" y="6007165"/>
            <a:ext cx="2988960" cy="369332"/>
          </a:xfrm>
          <a:prstGeom prst="rect">
            <a:avLst/>
          </a:prstGeom>
        </p:spPr>
        <p:txBody>
          <a:bodyPr wrap="none">
            <a:spAutoFit/>
          </a:bodyPr>
          <a:lstStyle/>
          <a:p>
            <a:r>
              <a:rPr lang="en-US" b="1" dirty="0">
                <a:solidFill>
                  <a:srgbClr val="333333"/>
                </a:solidFill>
                <a:latin typeface="Montserrat"/>
              </a:rPr>
              <a:t>5) Saves Money and Time</a:t>
            </a:r>
            <a:endParaRPr lang="en-US" b="1" i="0" dirty="0">
              <a:solidFill>
                <a:srgbClr val="333333"/>
              </a:solidFill>
              <a:effectLst/>
              <a:latin typeface="Montserrat"/>
            </a:endParaRPr>
          </a:p>
        </p:txBody>
      </p:sp>
      <p:sp>
        <p:nvSpPr>
          <p:cNvPr id="11" name="Прямоугольник 10"/>
          <p:cNvSpPr/>
          <p:nvPr/>
        </p:nvSpPr>
        <p:spPr>
          <a:xfrm>
            <a:off x="2538617" y="2777547"/>
            <a:ext cx="8515643" cy="369332"/>
          </a:xfrm>
          <a:prstGeom prst="rect">
            <a:avLst/>
          </a:prstGeom>
        </p:spPr>
        <p:txBody>
          <a:bodyPr wrap="square">
            <a:spAutoFit/>
          </a:bodyPr>
          <a:lstStyle/>
          <a:p>
            <a:pPr algn="just"/>
            <a:r>
              <a:rPr lang="en-US" dirty="0">
                <a:solidFill>
                  <a:srgbClr val="0E1120"/>
                </a:solidFill>
                <a:latin typeface="Montserrat"/>
              </a:rPr>
              <a:t>Some of the key benefits of using smart technology are as follows:</a:t>
            </a:r>
            <a:endParaRPr lang="ru-RU" dirty="0"/>
          </a:p>
        </p:txBody>
      </p:sp>
    </p:spTree>
    <p:extLst>
      <p:ext uri="{BB962C8B-B14F-4D97-AF65-F5344CB8AC3E}">
        <p14:creationId xmlns:p14="http://schemas.microsoft.com/office/powerpoint/2010/main" val="4175312305"/>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92453" y="2908158"/>
            <a:ext cx="8182561" cy="877163"/>
          </a:xfrm>
          <a:prstGeom prst="rect">
            <a:avLst/>
          </a:prstGeom>
        </p:spPr>
        <p:txBody>
          <a:bodyPr wrap="none">
            <a:spAutoFit/>
          </a:bodyPr>
          <a:lstStyle/>
          <a:p>
            <a:r>
              <a:rPr lang="ru-RU" sz="5100" cap="all" spc="200" dirty="0" err="1" smtClean="0">
                <a:solidFill>
                  <a:schemeClr val="tx2"/>
                </a:solidFill>
                <a:latin typeface="+mj-lt"/>
                <a:ea typeface="+mj-ea"/>
                <a:cs typeface="+mj-cs"/>
              </a:rPr>
              <a:t>Thanks</a:t>
            </a:r>
            <a:r>
              <a:rPr lang="ru-RU" dirty="0" smtClean="0"/>
              <a:t> </a:t>
            </a:r>
            <a:r>
              <a:rPr lang="ru-RU" sz="5100" cap="all" spc="200" dirty="0" err="1">
                <a:solidFill>
                  <a:schemeClr val="tx2"/>
                </a:solidFill>
                <a:latin typeface="+mj-lt"/>
                <a:ea typeface="+mj-ea"/>
                <a:cs typeface="+mj-cs"/>
              </a:rPr>
              <a:t>for</a:t>
            </a:r>
            <a:r>
              <a:rPr lang="ru-RU" sz="5100" cap="all" spc="200" dirty="0">
                <a:solidFill>
                  <a:schemeClr val="tx2"/>
                </a:solidFill>
                <a:latin typeface="+mj-lt"/>
                <a:ea typeface="+mj-ea"/>
                <a:cs typeface="+mj-cs"/>
              </a:rPr>
              <a:t> </a:t>
            </a:r>
            <a:r>
              <a:rPr lang="ru-RU" sz="5100" cap="all" spc="200" dirty="0" err="1">
                <a:solidFill>
                  <a:schemeClr val="tx2"/>
                </a:solidFill>
                <a:latin typeface="+mj-lt"/>
                <a:ea typeface="+mj-ea"/>
                <a:cs typeface="+mj-cs"/>
              </a:rPr>
              <a:t>your</a:t>
            </a:r>
            <a:r>
              <a:rPr lang="ru-RU" sz="5100" cap="all" spc="200" dirty="0">
                <a:solidFill>
                  <a:schemeClr val="tx2"/>
                </a:solidFill>
                <a:latin typeface="+mj-lt"/>
                <a:ea typeface="+mj-ea"/>
                <a:cs typeface="+mj-cs"/>
              </a:rPr>
              <a:t> </a:t>
            </a:r>
            <a:r>
              <a:rPr lang="ru-RU" sz="5100" cap="all" spc="200" dirty="0" err="1">
                <a:solidFill>
                  <a:schemeClr val="tx2"/>
                </a:solidFill>
                <a:latin typeface="+mj-lt"/>
                <a:ea typeface="+mj-ea"/>
                <a:cs typeface="+mj-cs"/>
              </a:rPr>
              <a:t>attention</a:t>
            </a:r>
            <a:endParaRPr lang="ru-RU" sz="5100" cap="all" spc="200" dirty="0">
              <a:solidFill>
                <a:schemeClr val="tx2"/>
              </a:solidFill>
              <a:latin typeface="+mj-lt"/>
              <a:ea typeface="+mj-ea"/>
              <a:cs typeface="+mj-cs"/>
            </a:endParaRPr>
          </a:p>
        </p:txBody>
      </p:sp>
    </p:spTree>
    <p:extLst>
      <p:ext uri="{BB962C8B-B14F-4D97-AF65-F5344CB8AC3E}">
        <p14:creationId xmlns:p14="http://schemas.microsoft.com/office/powerpoint/2010/main" val="2331691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Эмблема</Template>
  <TotalTime>671</TotalTime>
  <Words>892</Words>
  <Application>Microsoft Office PowerPoint</Application>
  <PresentationFormat>Широкоэкранный</PresentationFormat>
  <Paragraphs>92</Paragraphs>
  <Slides>12</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Corbel</vt:lpstr>
      <vt:lpstr>Gill Sans MT</vt:lpstr>
      <vt:lpstr>Impact</vt:lpstr>
      <vt:lpstr>Montserrat</vt:lpstr>
      <vt:lpstr>Wingdings</vt:lpstr>
      <vt:lpstr>Badge</vt:lpstr>
      <vt:lpstr>Презентация PowerPoint</vt:lpstr>
      <vt:lpstr>Smart: What does it really mean? </vt:lpstr>
      <vt:lpstr>Smart: What does it really mean? </vt:lpstr>
      <vt:lpstr>Презентация PowerPoint</vt:lpstr>
      <vt:lpstr>Презентация PowerPoint</vt:lpstr>
      <vt:lpstr>Презентация PowerPoint</vt:lpstr>
      <vt:lpstr>Презентация PowerPoint</vt:lpstr>
      <vt:lpstr>Презентация PowerPoint</vt:lpstr>
      <vt:lpstr>‘smart’ products and technologies. Here are some examples grouped by their technological capabilities and innovations</vt:lpstr>
      <vt:lpstr>History</vt:lpstr>
      <vt:lpstr>Conclusion</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SMATR TECHNOLOGY</dc:title>
  <dc:creator>Алекс</dc:creator>
  <cp:lastModifiedBy>Учетная запись Майкрософт</cp:lastModifiedBy>
  <cp:revision>34</cp:revision>
  <dcterms:created xsi:type="dcterms:W3CDTF">2017-11-13T11:27:32Z</dcterms:created>
  <dcterms:modified xsi:type="dcterms:W3CDTF">2020-08-31T10:45:06Z</dcterms:modified>
</cp:coreProperties>
</file>