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311" r:id="rId3"/>
    <p:sldId id="310" r:id="rId4"/>
    <p:sldId id="276" r:id="rId5"/>
    <p:sldId id="273" r:id="rId6"/>
    <p:sldId id="312" r:id="rId7"/>
    <p:sldId id="313" r:id="rId8"/>
    <p:sldId id="314" r:id="rId9"/>
    <p:sldId id="315" r:id="rId10"/>
    <p:sldId id="316" r:id="rId11"/>
    <p:sldId id="317"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15" autoAdjust="0"/>
    <p:restoredTop sz="90494" autoAdjust="0"/>
  </p:normalViewPr>
  <p:slideViewPr>
    <p:cSldViewPr snapToGrid="0">
      <p:cViewPr varScale="1">
        <p:scale>
          <a:sx n="43" d="100"/>
          <a:sy n="43" d="100"/>
        </p:scale>
        <p:origin x="60" y="5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E7AEF6-A407-4ECE-B6EE-15FFC6264177}"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ru-RU"/>
        </a:p>
      </dgm:t>
    </dgm:pt>
    <dgm:pt modelId="{6E586C7A-CFCE-4DF8-9A65-4580F46CC3E8}">
      <dgm:prSet phldrT="[Текст]" custT="1"/>
      <dgm:spPr/>
      <dgm:t>
        <a:bodyPr/>
        <a:lstStyle/>
        <a:p>
          <a:r>
            <a:rPr lang="en-US" sz="2000" dirty="0">
              <a:effectLst/>
              <a:latin typeface="Times New Roman" panose="02020603050405020304" pitchFamily="18" charset="0"/>
            </a:rPr>
            <a:t>Computational science begins to play an important role in research and development. Nowadays modern scientific research initially based on experiment and its theoretical interpretation, which is become a triad of experiment, theory and computer simulation.</a:t>
          </a:r>
          <a:r>
            <a:rPr lang="ru-RU" sz="2000" dirty="0">
              <a:effectLst/>
              <a:latin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dgm:t>
    </dgm:pt>
    <dgm:pt modelId="{5CE05CD4-2A8D-4EF7-83E7-4DC7419C1272}" type="parTrans" cxnId="{F34998DB-868A-4D70-A852-D4AF460AC656}">
      <dgm:prSet/>
      <dgm:spPr/>
      <dgm:t>
        <a:bodyPr/>
        <a:lstStyle/>
        <a:p>
          <a:endParaRPr lang="ru-RU"/>
        </a:p>
      </dgm:t>
    </dgm:pt>
    <dgm:pt modelId="{59F53B74-96D8-4823-A6FD-A28327D890B7}" type="sibTrans" cxnId="{F34998DB-868A-4D70-A852-D4AF460AC656}">
      <dgm:prSet/>
      <dgm:spPr/>
      <dgm:t>
        <a:bodyPr/>
        <a:lstStyle/>
        <a:p>
          <a:endParaRPr lang="ru-RU"/>
        </a:p>
      </dgm:t>
    </dgm:pt>
    <dgm:pt modelId="{2093B295-EED8-49CD-8F1D-EC93A7CB0650}">
      <dgm:prSet phldrT="[Текст]" custT="1"/>
      <dgm:spPr/>
      <dgm:t>
        <a:bodyPr/>
        <a:lstStyle/>
        <a:p>
          <a:r>
            <a:rPr lang="en-US" sz="2000" dirty="0">
              <a:effectLst/>
              <a:latin typeface="Times New Roman" panose="02020603050405020304" pitchFamily="18" charset="0"/>
              <a:cs typeface="Times New Roman" panose="02020603050405020304" pitchFamily="18" charset="0"/>
            </a:rPr>
            <a:t>At this time computer modeling has such interchangeable terms as computer modeling and simulations, which are successfully used in the following areas of science and technology: design, production management, business, science, technology, architecture, entertainment, government, military and logistics/transportation.</a:t>
          </a:r>
          <a:endParaRPr lang="ru-RU" sz="2000" dirty="0">
            <a:latin typeface="Times New Roman" panose="02020603050405020304" pitchFamily="18" charset="0"/>
            <a:cs typeface="Times New Roman" panose="02020603050405020304" pitchFamily="18" charset="0"/>
          </a:endParaRPr>
        </a:p>
      </dgm:t>
    </dgm:pt>
    <dgm:pt modelId="{5C40E05F-C67E-4CCB-9FC0-4921B8A3D23D}" type="parTrans" cxnId="{5DDF26A8-5370-4A87-98CD-E4E59FF811FC}">
      <dgm:prSet/>
      <dgm:spPr/>
      <dgm:t>
        <a:bodyPr/>
        <a:lstStyle/>
        <a:p>
          <a:endParaRPr lang="ru-RU"/>
        </a:p>
      </dgm:t>
    </dgm:pt>
    <dgm:pt modelId="{FF550C6E-B95F-4B62-B285-79D4228FE6FF}" type="sibTrans" cxnId="{5DDF26A8-5370-4A87-98CD-E4E59FF811FC}">
      <dgm:prSet/>
      <dgm:spPr/>
      <dgm:t>
        <a:bodyPr/>
        <a:lstStyle/>
        <a:p>
          <a:endParaRPr lang="ru-RU"/>
        </a:p>
      </dgm:t>
    </dgm:pt>
    <dgm:pt modelId="{A8AD2014-0DEA-4793-8317-8F26E5122C2E}">
      <dgm:prSet phldrT="[Текст]" custT="1"/>
      <dgm:spPr/>
      <dgm:t>
        <a:bodyPr/>
        <a:lstStyle/>
        <a:p>
          <a:r>
            <a:rPr lang="en-US" sz="2000" dirty="0">
              <a:effectLst/>
              <a:latin typeface="Times New Roman" panose="02020603050405020304" pitchFamily="18" charset="0"/>
            </a:rPr>
            <a:t>Computer modeling is used to reduce the risk associated with creating new systems or making changes to existing ones. More than ever, modern organizations want to be sure that investment will lead to expected results. </a:t>
          </a:r>
          <a:endParaRPr lang="ru-RU" sz="2000" dirty="0">
            <a:effectLst/>
            <a:latin typeface="Times New Roman" panose="02020603050405020304" pitchFamily="18" charset="0"/>
          </a:endParaRPr>
        </a:p>
      </dgm:t>
    </dgm:pt>
    <dgm:pt modelId="{044E9CA5-C018-4144-8064-9AEF59AFF9E7}" type="parTrans" cxnId="{05687EA6-0389-43E1-814B-9737F9C97F4E}">
      <dgm:prSet/>
      <dgm:spPr/>
      <dgm:t>
        <a:bodyPr/>
        <a:lstStyle/>
        <a:p>
          <a:endParaRPr lang="ru-RU"/>
        </a:p>
      </dgm:t>
    </dgm:pt>
    <dgm:pt modelId="{0A11A994-AC14-49C9-AA30-51EB310B9A34}" type="sibTrans" cxnId="{05687EA6-0389-43E1-814B-9737F9C97F4E}">
      <dgm:prSet/>
      <dgm:spPr/>
      <dgm:t>
        <a:bodyPr/>
        <a:lstStyle/>
        <a:p>
          <a:endParaRPr lang="ru-RU"/>
        </a:p>
      </dgm:t>
    </dgm:pt>
    <dgm:pt modelId="{06CB86CD-028D-4C55-AB71-8B334305C9E3}" type="pres">
      <dgm:prSet presAssocID="{20E7AEF6-A407-4ECE-B6EE-15FFC6264177}" presName="Name0" presStyleCnt="0">
        <dgm:presLayoutVars>
          <dgm:chMax val="7"/>
          <dgm:chPref val="7"/>
          <dgm:dir/>
        </dgm:presLayoutVars>
      </dgm:prSet>
      <dgm:spPr/>
    </dgm:pt>
    <dgm:pt modelId="{A7321499-DB84-426F-9C3E-FCD32E6F999D}" type="pres">
      <dgm:prSet presAssocID="{20E7AEF6-A407-4ECE-B6EE-15FFC6264177}" presName="Name1" presStyleCnt="0"/>
      <dgm:spPr/>
    </dgm:pt>
    <dgm:pt modelId="{8C0B3E56-2D36-4CD5-83E1-FB2F3B912A14}" type="pres">
      <dgm:prSet presAssocID="{20E7AEF6-A407-4ECE-B6EE-15FFC6264177}" presName="cycle" presStyleCnt="0"/>
      <dgm:spPr/>
    </dgm:pt>
    <dgm:pt modelId="{88F12A1F-5543-4EA5-AEB2-C0DD4CB61668}" type="pres">
      <dgm:prSet presAssocID="{20E7AEF6-A407-4ECE-B6EE-15FFC6264177}" presName="srcNode" presStyleLbl="node1" presStyleIdx="0" presStyleCnt="3"/>
      <dgm:spPr/>
    </dgm:pt>
    <dgm:pt modelId="{25130A9B-3786-4B1D-92B3-540DD2124CB1}" type="pres">
      <dgm:prSet presAssocID="{20E7AEF6-A407-4ECE-B6EE-15FFC6264177}" presName="conn" presStyleLbl="parChTrans1D2" presStyleIdx="0" presStyleCnt="1"/>
      <dgm:spPr/>
    </dgm:pt>
    <dgm:pt modelId="{BFEB8864-F8B8-495A-959C-B45EB1528090}" type="pres">
      <dgm:prSet presAssocID="{20E7AEF6-A407-4ECE-B6EE-15FFC6264177}" presName="extraNode" presStyleLbl="node1" presStyleIdx="0" presStyleCnt="3"/>
      <dgm:spPr/>
    </dgm:pt>
    <dgm:pt modelId="{9D2652C4-968B-4F2C-9C0D-2DBE11A3DB9A}" type="pres">
      <dgm:prSet presAssocID="{20E7AEF6-A407-4ECE-B6EE-15FFC6264177}" presName="dstNode" presStyleLbl="node1" presStyleIdx="0" presStyleCnt="3"/>
      <dgm:spPr/>
    </dgm:pt>
    <dgm:pt modelId="{2EFDE457-DBB7-43A6-BAC0-72477EE38887}" type="pres">
      <dgm:prSet presAssocID="{6E586C7A-CFCE-4DF8-9A65-4580F46CC3E8}" presName="text_1" presStyleLbl="node1" presStyleIdx="0" presStyleCnt="3" custScaleX="101623" custScaleY="148286">
        <dgm:presLayoutVars>
          <dgm:bulletEnabled val="1"/>
        </dgm:presLayoutVars>
      </dgm:prSet>
      <dgm:spPr/>
    </dgm:pt>
    <dgm:pt modelId="{A4ACE624-E081-4096-91A7-CCFFBF9D94B0}" type="pres">
      <dgm:prSet presAssocID="{6E586C7A-CFCE-4DF8-9A65-4580F46CC3E8}" presName="accent_1" presStyleCnt="0"/>
      <dgm:spPr/>
    </dgm:pt>
    <dgm:pt modelId="{732ECED6-977B-4551-B4C3-437F3F06A766}" type="pres">
      <dgm:prSet presAssocID="{6E586C7A-CFCE-4DF8-9A65-4580F46CC3E8}" presName="accentRepeatNode" presStyleLbl="solidFgAcc1" presStyleIdx="0" presStyleCnt="3"/>
      <dgm:spPr/>
    </dgm:pt>
    <dgm:pt modelId="{3D4511DE-C605-486A-969F-37EBB75C43ED}" type="pres">
      <dgm:prSet presAssocID="{2093B295-EED8-49CD-8F1D-EC93A7CB0650}" presName="text_2" presStyleLbl="node1" presStyleIdx="1" presStyleCnt="3" custScaleY="109558" custLinFactNeighborY="2661">
        <dgm:presLayoutVars>
          <dgm:bulletEnabled val="1"/>
        </dgm:presLayoutVars>
      </dgm:prSet>
      <dgm:spPr/>
    </dgm:pt>
    <dgm:pt modelId="{8053FCEE-C9D4-4141-9552-7479068C3D22}" type="pres">
      <dgm:prSet presAssocID="{2093B295-EED8-49CD-8F1D-EC93A7CB0650}" presName="accent_2" presStyleCnt="0"/>
      <dgm:spPr/>
    </dgm:pt>
    <dgm:pt modelId="{39F12CFA-E80D-4761-82AA-433D9CA80873}" type="pres">
      <dgm:prSet presAssocID="{2093B295-EED8-49CD-8F1D-EC93A7CB0650}" presName="accentRepeatNode" presStyleLbl="solidFgAcc1" presStyleIdx="1" presStyleCnt="3"/>
      <dgm:spPr/>
    </dgm:pt>
    <dgm:pt modelId="{E1142F85-ECE0-4774-85D1-313E474D074E}" type="pres">
      <dgm:prSet presAssocID="{A8AD2014-0DEA-4793-8317-8F26E5122C2E}" presName="text_3" presStyleLbl="node1" presStyleIdx="2" presStyleCnt="3" custScaleY="79777" custLinFactNeighborX="1012" custLinFactNeighborY="4754">
        <dgm:presLayoutVars>
          <dgm:bulletEnabled val="1"/>
        </dgm:presLayoutVars>
      </dgm:prSet>
      <dgm:spPr/>
    </dgm:pt>
    <dgm:pt modelId="{EBFBD636-CFA2-4E5B-B5AC-268F07636371}" type="pres">
      <dgm:prSet presAssocID="{A8AD2014-0DEA-4793-8317-8F26E5122C2E}" presName="accent_3" presStyleCnt="0"/>
      <dgm:spPr/>
    </dgm:pt>
    <dgm:pt modelId="{E2D6CCD9-FB85-46AE-948F-3C90C2AC5E46}" type="pres">
      <dgm:prSet presAssocID="{A8AD2014-0DEA-4793-8317-8F26E5122C2E}" presName="accentRepeatNode" presStyleLbl="solidFgAcc1" presStyleIdx="2" presStyleCnt="3"/>
      <dgm:spPr/>
    </dgm:pt>
  </dgm:ptLst>
  <dgm:cxnLst>
    <dgm:cxn modelId="{D41D912D-CFB3-4135-A0E6-E6A0D870A786}" type="presOf" srcId="{6E586C7A-CFCE-4DF8-9A65-4580F46CC3E8}" destId="{2EFDE457-DBB7-43A6-BAC0-72477EE38887}" srcOrd="0" destOrd="0" presId="urn:microsoft.com/office/officeart/2008/layout/VerticalCurvedList"/>
    <dgm:cxn modelId="{A740245E-28B7-42F2-9E43-01A803F47B96}" type="presOf" srcId="{59F53B74-96D8-4823-A6FD-A28327D890B7}" destId="{25130A9B-3786-4B1D-92B3-540DD2124CB1}" srcOrd="0" destOrd="0" presId="urn:microsoft.com/office/officeart/2008/layout/VerticalCurvedList"/>
    <dgm:cxn modelId="{D2236DA0-3BEB-41C5-A7D3-9F4A1F726F40}" type="presOf" srcId="{20E7AEF6-A407-4ECE-B6EE-15FFC6264177}" destId="{06CB86CD-028D-4C55-AB71-8B334305C9E3}" srcOrd="0" destOrd="0" presId="urn:microsoft.com/office/officeart/2008/layout/VerticalCurvedList"/>
    <dgm:cxn modelId="{C8E9B0A0-76A3-4B38-9CCF-924B575114F6}" type="presOf" srcId="{A8AD2014-0DEA-4793-8317-8F26E5122C2E}" destId="{E1142F85-ECE0-4774-85D1-313E474D074E}" srcOrd="0" destOrd="0" presId="urn:microsoft.com/office/officeart/2008/layout/VerticalCurvedList"/>
    <dgm:cxn modelId="{05687EA6-0389-43E1-814B-9737F9C97F4E}" srcId="{20E7AEF6-A407-4ECE-B6EE-15FFC6264177}" destId="{A8AD2014-0DEA-4793-8317-8F26E5122C2E}" srcOrd="2" destOrd="0" parTransId="{044E9CA5-C018-4144-8064-9AEF59AFF9E7}" sibTransId="{0A11A994-AC14-49C9-AA30-51EB310B9A34}"/>
    <dgm:cxn modelId="{5DDF26A8-5370-4A87-98CD-E4E59FF811FC}" srcId="{20E7AEF6-A407-4ECE-B6EE-15FFC6264177}" destId="{2093B295-EED8-49CD-8F1D-EC93A7CB0650}" srcOrd="1" destOrd="0" parTransId="{5C40E05F-C67E-4CCB-9FC0-4921B8A3D23D}" sibTransId="{FF550C6E-B95F-4B62-B285-79D4228FE6FF}"/>
    <dgm:cxn modelId="{F34998DB-868A-4D70-A852-D4AF460AC656}" srcId="{20E7AEF6-A407-4ECE-B6EE-15FFC6264177}" destId="{6E586C7A-CFCE-4DF8-9A65-4580F46CC3E8}" srcOrd="0" destOrd="0" parTransId="{5CE05CD4-2A8D-4EF7-83E7-4DC7419C1272}" sibTransId="{59F53B74-96D8-4823-A6FD-A28327D890B7}"/>
    <dgm:cxn modelId="{DD588BEB-D613-4DAE-857A-E908DAA7BED6}" type="presOf" srcId="{2093B295-EED8-49CD-8F1D-EC93A7CB0650}" destId="{3D4511DE-C605-486A-969F-37EBB75C43ED}" srcOrd="0" destOrd="0" presId="urn:microsoft.com/office/officeart/2008/layout/VerticalCurvedList"/>
    <dgm:cxn modelId="{2439A233-5791-4CFF-9407-E1339E625B65}" type="presParOf" srcId="{06CB86CD-028D-4C55-AB71-8B334305C9E3}" destId="{A7321499-DB84-426F-9C3E-FCD32E6F999D}" srcOrd="0" destOrd="0" presId="urn:microsoft.com/office/officeart/2008/layout/VerticalCurvedList"/>
    <dgm:cxn modelId="{A335191C-E039-4034-8298-09E98E80D9A3}" type="presParOf" srcId="{A7321499-DB84-426F-9C3E-FCD32E6F999D}" destId="{8C0B3E56-2D36-4CD5-83E1-FB2F3B912A14}" srcOrd="0" destOrd="0" presId="urn:microsoft.com/office/officeart/2008/layout/VerticalCurvedList"/>
    <dgm:cxn modelId="{D4A3CF39-FCB2-4F02-BE7B-C2EC9B8BFE25}" type="presParOf" srcId="{8C0B3E56-2D36-4CD5-83E1-FB2F3B912A14}" destId="{88F12A1F-5543-4EA5-AEB2-C0DD4CB61668}" srcOrd="0" destOrd="0" presId="urn:microsoft.com/office/officeart/2008/layout/VerticalCurvedList"/>
    <dgm:cxn modelId="{23C3DAD6-61C0-4015-825F-008B62A99FEE}" type="presParOf" srcId="{8C0B3E56-2D36-4CD5-83E1-FB2F3B912A14}" destId="{25130A9B-3786-4B1D-92B3-540DD2124CB1}" srcOrd="1" destOrd="0" presId="urn:microsoft.com/office/officeart/2008/layout/VerticalCurvedList"/>
    <dgm:cxn modelId="{64174C5C-42A5-42AF-88FE-4F8C91D40BD7}" type="presParOf" srcId="{8C0B3E56-2D36-4CD5-83E1-FB2F3B912A14}" destId="{BFEB8864-F8B8-495A-959C-B45EB1528090}" srcOrd="2" destOrd="0" presId="urn:microsoft.com/office/officeart/2008/layout/VerticalCurvedList"/>
    <dgm:cxn modelId="{67CE23CD-8BC2-4250-AEF8-D4171AC11B3A}" type="presParOf" srcId="{8C0B3E56-2D36-4CD5-83E1-FB2F3B912A14}" destId="{9D2652C4-968B-4F2C-9C0D-2DBE11A3DB9A}" srcOrd="3" destOrd="0" presId="urn:microsoft.com/office/officeart/2008/layout/VerticalCurvedList"/>
    <dgm:cxn modelId="{0D98E105-7C46-4301-9E58-4F7C3E5EE260}" type="presParOf" srcId="{A7321499-DB84-426F-9C3E-FCD32E6F999D}" destId="{2EFDE457-DBB7-43A6-BAC0-72477EE38887}" srcOrd="1" destOrd="0" presId="urn:microsoft.com/office/officeart/2008/layout/VerticalCurvedList"/>
    <dgm:cxn modelId="{BCCAFA0A-E0F2-434D-9AE6-0202E64967CB}" type="presParOf" srcId="{A7321499-DB84-426F-9C3E-FCD32E6F999D}" destId="{A4ACE624-E081-4096-91A7-CCFFBF9D94B0}" srcOrd="2" destOrd="0" presId="urn:microsoft.com/office/officeart/2008/layout/VerticalCurvedList"/>
    <dgm:cxn modelId="{188A9B2E-AE24-4DCD-A278-910AAA8F97F1}" type="presParOf" srcId="{A4ACE624-E081-4096-91A7-CCFFBF9D94B0}" destId="{732ECED6-977B-4551-B4C3-437F3F06A766}" srcOrd="0" destOrd="0" presId="urn:microsoft.com/office/officeart/2008/layout/VerticalCurvedList"/>
    <dgm:cxn modelId="{F33556A8-C82E-4A43-8830-C98274A6A90D}" type="presParOf" srcId="{A7321499-DB84-426F-9C3E-FCD32E6F999D}" destId="{3D4511DE-C605-486A-969F-37EBB75C43ED}" srcOrd="3" destOrd="0" presId="urn:microsoft.com/office/officeart/2008/layout/VerticalCurvedList"/>
    <dgm:cxn modelId="{67DA4659-232B-4D8A-B446-9E1C85E410BC}" type="presParOf" srcId="{A7321499-DB84-426F-9C3E-FCD32E6F999D}" destId="{8053FCEE-C9D4-4141-9552-7479068C3D22}" srcOrd="4" destOrd="0" presId="urn:microsoft.com/office/officeart/2008/layout/VerticalCurvedList"/>
    <dgm:cxn modelId="{611CF97E-C152-4C40-BAC9-89FC1EAEFD0E}" type="presParOf" srcId="{8053FCEE-C9D4-4141-9552-7479068C3D22}" destId="{39F12CFA-E80D-4761-82AA-433D9CA80873}" srcOrd="0" destOrd="0" presId="urn:microsoft.com/office/officeart/2008/layout/VerticalCurvedList"/>
    <dgm:cxn modelId="{E7F8665A-AB7A-493C-B443-66DEF8EC0CD3}" type="presParOf" srcId="{A7321499-DB84-426F-9C3E-FCD32E6F999D}" destId="{E1142F85-ECE0-4774-85D1-313E474D074E}" srcOrd="5" destOrd="0" presId="urn:microsoft.com/office/officeart/2008/layout/VerticalCurvedList"/>
    <dgm:cxn modelId="{84EF4D7A-41B4-4EA1-B990-3890500F2B31}" type="presParOf" srcId="{A7321499-DB84-426F-9C3E-FCD32E6F999D}" destId="{EBFBD636-CFA2-4E5B-B5AC-268F07636371}" srcOrd="6" destOrd="0" presId="urn:microsoft.com/office/officeart/2008/layout/VerticalCurvedList"/>
    <dgm:cxn modelId="{F7A7B1BF-77AE-4CB4-93D1-8FF7C2BAB9F6}" type="presParOf" srcId="{EBFBD636-CFA2-4E5B-B5AC-268F07636371}" destId="{E2D6CCD9-FB85-46AE-948F-3C90C2AC5E4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4620FF-DB1C-48D3-8F0E-F09FF9E6369F}"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ru-RU"/>
        </a:p>
      </dgm:t>
    </dgm:pt>
    <dgm:pt modelId="{08283343-3E5C-4DC8-9FF6-2AC60453005F}">
      <dgm:prSet phldrT="[Текст]" custT="1"/>
      <dgm:spPr/>
      <dgm:t>
        <a:bodyPr/>
        <a:lstStyle/>
        <a:p>
          <a:r>
            <a:rPr lang="en-US" sz="2400" b="1" dirty="0">
              <a:latin typeface="Times New Roman" panose="02020603050405020304" pitchFamily="18" charset="0"/>
              <a:cs typeface="Times New Roman" panose="02020603050405020304" pitchFamily="18" charset="0"/>
            </a:rPr>
            <a:t>- allows to experiment without failures in existing systems, new ideas that are difficult, costly or impossible, as well as develop a model and compare it with the system to ensure that it accurately reflects current work.</a:t>
          </a:r>
          <a:endParaRPr lang="ru-RU" sz="2400" b="1" dirty="0">
            <a:latin typeface="Times New Roman" panose="02020603050405020304" pitchFamily="18" charset="0"/>
            <a:cs typeface="Times New Roman" panose="02020603050405020304" pitchFamily="18" charset="0"/>
          </a:endParaRPr>
        </a:p>
      </dgm:t>
    </dgm:pt>
    <dgm:pt modelId="{729D3B73-3453-4A2C-9BDD-39F0C32DED62}" type="parTrans" cxnId="{2C00B5B3-D239-4582-9F4E-537664D233B8}">
      <dgm:prSet/>
      <dgm:spPr/>
      <dgm:t>
        <a:bodyPr/>
        <a:lstStyle/>
        <a:p>
          <a:endParaRPr lang="ru-RU"/>
        </a:p>
      </dgm:t>
    </dgm:pt>
    <dgm:pt modelId="{5C153C26-E8B3-4186-8E48-1FD1A1925384}" type="sibTrans" cxnId="{2C00B5B3-D239-4582-9F4E-537664D233B8}">
      <dgm:prSet/>
      <dgm:spPr/>
      <dgm:t>
        <a:bodyPr/>
        <a:lstStyle/>
        <a:p>
          <a:endParaRPr lang="ru-RU"/>
        </a:p>
      </dgm:t>
    </dgm:pt>
    <dgm:pt modelId="{F0031914-5D44-4F8D-A93B-9B1C46F8999B}">
      <dgm:prSet phldrT="[Текст]" custT="1"/>
      <dgm:spPr/>
      <dgm:t>
        <a:bodyPr/>
        <a:lstStyle/>
        <a:p>
          <a:r>
            <a:rPr lang="en-US" sz="2400" b="1" dirty="0">
              <a:latin typeface="Times New Roman" panose="02020603050405020304" pitchFamily="18" charset="0"/>
              <a:cs typeface="Times New Roman" panose="02020603050405020304" pitchFamily="18" charset="0"/>
            </a:rPr>
            <a:t>- the next advantage is the speed in the analysis in the simulation. The advantages of this process are that after developing a model, you can run a simulated system at speeds far exceeding those achievable in the real world. </a:t>
          </a:r>
          <a:endParaRPr lang="ru-RU" sz="2400" b="1" dirty="0">
            <a:latin typeface="Times New Roman" panose="02020603050405020304" pitchFamily="18" charset="0"/>
            <a:cs typeface="Times New Roman" panose="02020603050405020304" pitchFamily="18" charset="0"/>
          </a:endParaRPr>
        </a:p>
      </dgm:t>
    </dgm:pt>
    <dgm:pt modelId="{5CBA3209-436D-487F-8B1E-1DEA69665D1F}" type="parTrans" cxnId="{FABA02C7-5036-4277-B020-88640CC614CE}">
      <dgm:prSet/>
      <dgm:spPr/>
      <dgm:t>
        <a:bodyPr/>
        <a:lstStyle/>
        <a:p>
          <a:endParaRPr lang="ru-RU"/>
        </a:p>
      </dgm:t>
    </dgm:pt>
    <dgm:pt modelId="{4AF36A1B-DC24-4F4D-9DEA-152888C4708B}" type="sibTrans" cxnId="{FABA02C7-5036-4277-B020-88640CC614CE}">
      <dgm:prSet/>
      <dgm:spPr/>
      <dgm:t>
        <a:bodyPr/>
        <a:lstStyle/>
        <a:p>
          <a:endParaRPr lang="ru-RU"/>
        </a:p>
      </dgm:t>
    </dgm:pt>
    <dgm:pt modelId="{0198C08D-E1C3-416C-9C19-B66DC8AE7066}">
      <dgm:prSet phldrT="[Текст]" custT="1"/>
      <dgm:spPr/>
      <dgm:t>
        <a:bodyPr/>
        <a:lstStyle/>
        <a:p>
          <a:r>
            <a:rPr lang="en-US" sz="2400" b="1" dirty="0">
              <a:latin typeface="Times New Roman" panose="02020603050405020304" pitchFamily="18" charset="0"/>
              <a:cs typeface="Times New Roman" panose="02020603050405020304" pitchFamily="18" charset="0"/>
            </a:rPr>
            <a:t>- using computer simulation it is possible to, check an advanced idea before setting, which allows identifying unexpected disadvantages in the construction and these disadvantages useful for improvement construct as instructions</a:t>
          </a:r>
          <a:endParaRPr lang="ru-RU" sz="2400" b="1" dirty="0">
            <a:latin typeface="Times New Roman" panose="02020603050405020304" pitchFamily="18" charset="0"/>
            <a:cs typeface="Times New Roman" panose="02020603050405020304" pitchFamily="18" charset="0"/>
          </a:endParaRPr>
        </a:p>
      </dgm:t>
    </dgm:pt>
    <dgm:pt modelId="{5685733C-B242-4046-8A96-7247E223BF19}" type="parTrans" cxnId="{44D597D9-1DD2-4AA8-9D19-22EFCE4E6808}">
      <dgm:prSet/>
      <dgm:spPr/>
      <dgm:t>
        <a:bodyPr/>
        <a:lstStyle/>
        <a:p>
          <a:endParaRPr lang="ru-RU"/>
        </a:p>
      </dgm:t>
    </dgm:pt>
    <dgm:pt modelId="{F6182456-35DE-4493-B7D5-6A55F3621C89}" type="sibTrans" cxnId="{44D597D9-1DD2-4AA8-9D19-22EFCE4E6808}">
      <dgm:prSet/>
      <dgm:spPr/>
      <dgm:t>
        <a:bodyPr/>
        <a:lstStyle/>
        <a:p>
          <a:endParaRPr lang="ru-RU"/>
        </a:p>
      </dgm:t>
    </dgm:pt>
    <dgm:pt modelId="{BA849657-AF95-4721-AB3B-AA484A31C50E}" type="pres">
      <dgm:prSet presAssocID="{CE4620FF-DB1C-48D3-8F0E-F09FF9E6369F}" presName="cycle" presStyleCnt="0">
        <dgm:presLayoutVars>
          <dgm:dir/>
          <dgm:resizeHandles val="exact"/>
        </dgm:presLayoutVars>
      </dgm:prSet>
      <dgm:spPr/>
    </dgm:pt>
    <dgm:pt modelId="{16910629-51DD-4156-98A7-54F5FEACA752}" type="pres">
      <dgm:prSet presAssocID="{08283343-3E5C-4DC8-9FF6-2AC60453005F}" presName="node" presStyleLbl="node1" presStyleIdx="0" presStyleCnt="3" custScaleX="409389" custScaleY="93985" custRadScaleRad="102313" custRadScaleInc="23220">
        <dgm:presLayoutVars>
          <dgm:bulletEnabled val="1"/>
        </dgm:presLayoutVars>
      </dgm:prSet>
      <dgm:spPr/>
    </dgm:pt>
    <dgm:pt modelId="{7F7BAF7F-4171-4031-AAA3-B5B9A2FCAA7F}" type="pres">
      <dgm:prSet presAssocID="{08283343-3E5C-4DC8-9FF6-2AC60453005F}" presName="spNode" presStyleCnt="0"/>
      <dgm:spPr/>
    </dgm:pt>
    <dgm:pt modelId="{BF1EB493-D0D5-4732-8003-69FE274CAFF9}" type="pres">
      <dgm:prSet presAssocID="{5C153C26-E8B3-4186-8E48-1FD1A1925384}" presName="sibTrans" presStyleLbl="sibTrans1D1" presStyleIdx="0" presStyleCnt="3"/>
      <dgm:spPr/>
    </dgm:pt>
    <dgm:pt modelId="{8200CF71-7F23-4D4A-BA3C-F119DBD20FE8}" type="pres">
      <dgm:prSet presAssocID="{F0031914-5D44-4F8D-A93B-9B1C46F8999B}" presName="node" presStyleLbl="node1" presStyleIdx="1" presStyleCnt="3" custScaleX="405198" custScaleY="103262" custRadScaleRad="85273" custRadScaleInc="83985">
        <dgm:presLayoutVars>
          <dgm:bulletEnabled val="1"/>
        </dgm:presLayoutVars>
      </dgm:prSet>
      <dgm:spPr/>
    </dgm:pt>
    <dgm:pt modelId="{C21B804F-C33E-4338-A5E2-535A79E63F2E}" type="pres">
      <dgm:prSet presAssocID="{F0031914-5D44-4F8D-A93B-9B1C46F8999B}" presName="spNode" presStyleCnt="0"/>
      <dgm:spPr/>
    </dgm:pt>
    <dgm:pt modelId="{4C2F55AA-0C67-459E-974C-724C7529A389}" type="pres">
      <dgm:prSet presAssocID="{4AF36A1B-DC24-4F4D-9DEA-152888C4708B}" presName="sibTrans" presStyleLbl="sibTrans1D1" presStyleIdx="1" presStyleCnt="3"/>
      <dgm:spPr/>
    </dgm:pt>
    <dgm:pt modelId="{CAB6E038-AABA-4583-9A20-BD84D9F338F7}" type="pres">
      <dgm:prSet presAssocID="{0198C08D-E1C3-416C-9C19-B66DC8AE7066}" presName="node" presStyleLbl="node1" presStyleIdx="2" presStyleCnt="3" custScaleX="357272" custScaleY="87368" custRadScaleRad="44833" custRadScaleInc="102576">
        <dgm:presLayoutVars>
          <dgm:bulletEnabled val="1"/>
        </dgm:presLayoutVars>
      </dgm:prSet>
      <dgm:spPr/>
    </dgm:pt>
    <dgm:pt modelId="{E05BE4B4-94C5-42C9-AA43-EB63393F7F95}" type="pres">
      <dgm:prSet presAssocID="{0198C08D-E1C3-416C-9C19-B66DC8AE7066}" presName="spNode" presStyleCnt="0"/>
      <dgm:spPr/>
    </dgm:pt>
    <dgm:pt modelId="{D80BB322-7FAC-4146-95D1-B01453FC607B}" type="pres">
      <dgm:prSet presAssocID="{F6182456-35DE-4493-B7D5-6A55F3621C89}" presName="sibTrans" presStyleLbl="sibTrans1D1" presStyleIdx="2" presStyleCnt="3"/>
      <dgm:spPr/>
    </dgm:pt>
  </dgm:ptLst>
  <dgm:cxnLst>
    <dgm:cxn modelId="{D594EC61-1D39-4711-B931-2CF70DE85F10}" type="presOf" srcId="{08283343-3E5C-4DC8-9FF6-2AC60453005F}" destId="{16910629-51DD-4156-98A7-54F5FEACA752}" srcOrd="0" destOrd="0" presId="urn:microsoft.com/office/officeart/2005/8/layout/cycle5"/>
    <dgm:cxn modelId="{567D176A-234D-4833-893B-C56B7F02D629}" type="presOf" srcId="{0198C08D-E1C3-416C-9C19-B66DC8AE7066}" destId="{CAB6E038-AABA-4583-9A20-BD84D9F338F7}" srcOrd="0" destOrd="0" presId="urn:microsoft.com/office/officeart/2005/8/layout/cycle5"/>
    <dgm:cxn modelId="{CC82D04C-9C04-45E4-A593-1EBDBD6AF78C}" type="presOf" srcId="{CE4620FF-DB1C-48D3-8F0E-F09FF9E6369F}" destId="{BA849657-AF95-4721-AB3B-AA484A31C50E}" srcOrd="0" destOrd="0" presId="urn:microsoft.com/office/officeart/2005/8/layout/cycle5"/>
    <dgm:cxn modelId="{18D8B072-C9C6-4327-9AAC-4ACA989052D7}" type="presOf" srcId="{F6182456-35DE-4493-B7D5-6A55F3621C89}" destId="{D80BB322-7FAC-4146-95D1-B01453FC607B}" srcOrd="0" destOrd="0" presId="urn:microsoft.com/office/officeart/2005/8/layout/cycle5"/>
    <dgm:cxn modelId="{7E55F4A6-50D0-436C-8A56-9C7981C9CD67}" type="presOf" srcId="{F0031914-5D44-4F8D-A93B-9B1C46F8999B}" destId="{8200CF71-7F23-4D4A-BA3C-F119DBD20FE8}" srcOrd="0" destOrd="0" presId="urn:microsoft.com/office/officeart/2005/8/layout/cycle5"/>
    <dgm:cxn modelId="{2C00B5B3-D239-4582-9F4E-537664D233B8}" srcId="{CE4620FF-DB1C-48D3-8F0E-F09FF9E6369F}" destId="{08283343-3E5C-4DC8-9FF6-2AC60453005F}" srcOrd="0" destOrd="0" parTransId="{729D3B73-3453-4A2C-9BDD-39F0C32DED62}" sibTransId="{5C153C26-E8B3-4186-8E48-1FD1A1925384}"/>
    <dgm:cxn modelId="{FABA02C7-5036-4277-B020-88640CC614CE}" srcId="{CE4620FF-DB1C-48D3-8F0E-F09FF9E6369F}" destId="{F0031914-5D44-4F8D-A93B-9B1C46F8999B}" srcOrd="1" destOrd="0" parTransId="{5CBA3209-436D-487F-8B1E-1DEA69665D1F}" sibTransId="{4AF36A1B-DC24-4F4D-9DEA-152888C4708B}"/>
    <dgm:cxn modelId="{44D597D9-1DD2-4AA8-9D19-22EFCE4E6808}" srcId="{CE4620FF-DB1C-48D3-8F0E-F09FF9E6369F}" destId="{0198C08D-E1C3-416C-9C19-B66DC8AE7066}" srcOrd="2" destOrd="0" parTransId="{5685733C-B242-4046-8A96-7247E223BF19}" sibTransId="{F6182456-35DE-4493-B7D5-6A55F3621C89}"/>
    <dgm:cxn modelId="{33E4EAE6-6940-4E91-AB75-75FCF411B7B6}" type="presOf" srcId="{4AF36A1B-DC24-4F4D-9DEA-152888C4708B}" destId="{4C2F55AA-0C67-459E-974C-724C7529A389}" srcOrd="0" destOrd="0" presId="urn:microsoft.com/office/officeart/2005/8/layout/cycle5"/>
    <dgm:cxn modelId="{C5A71DF1-5D4A-43A5-B000-8B8FD37164C7}" type="presOf" srcId="{5C153C26-E8B3-4186-8E48-1FD1A1925384}" destId="{BF1EB493-D0D5-4732-8003-69FE274CAFF9}" srcOrd="0" destOrd="0" presId="urn:microsoft.com/office/officeart/2005/8/layout/cycle5"/>
    <dgm:cxn modelId="{FADCD823-6467-4E32-80E4-40F50150DCD5}" type="presParOf" srcId="{BA849657-AF95-4721-AB3B-AA484A31C50E}" destId="{16910629-51DD-4156-98A7-54F5FEACA752}" srcOrd="0" destOrd="0" presId="urn:microsoft.com/office/officeart/2005/8/layout/cycle5"/>
    <dgm:cxn modelId="{C1587511-3717-455F-82D1-A7C25E23974E}" type="presParOf" srcId="{BA849657-AF95-4721-AB3B-AA484A31C50E}" destId="{7F7BAF7F-4171-4031-AAA3-B5B9A2FCAA7F}" srcOrd="1" destOrd="0" presId="urn:microsoft.com/office/officeart/2005/8/layout/cycle5"/>
    <dgm:cxn modelId="{33452D3D-9CA9-4E74-954F-505EC7074BE2}" type="presParOf" srcId="{BA849657-AF95-4721-AB3B-AA484A31C50E}" destId="{BF1EB493-D0D5-4732-8003-69FE274CAFF9}" srcOrd="2" destOrd="0" presId="urn:microsoft.com/office/officeart/2005/8/layout/cycle5"/>
    <dgm:cxn modelId="{5BCE6395-B928-4397-8033-701A6712A7FB}" type="presParOf" srcId="{BA849657-AF95-4721-AB3B-AA484A31C50E}" destId="{8200CF71-7F23-4D4A-BA3C-F119DBD20FE8}" srcOrd="3" destOrd="0" presId="urn:microsoft.com/office/officeart/2005/8/layout/cycle5"/>
    <dgm:cxn modelId="{9C1AF16F-2C0B-4B6F-AB6B-638385C00AED}" type="presParOf" srcId="{BA849657-AF95-4721-AB3B-AA484A31C50E}" destId="{C21B804F-C33E-4338-A5E2-535A79E63F2E}" srcOrd="4" destOrd="0" presId="urn:microsoft.com/office/officeart/2005/8/layout/cycle5"/>
    <dgm:cxn modelId="{556E1B7C-79A2-4947-AD3C-AB879850C434}" type="presParOf" srcId="{BA849657-AF95-4721-AB3B-AA484A31C50E}" destId="{4C2F55AA-0C67-459E-974C-724C7529A389}" srcOrd="5" destOrd="0" presId="urn:microsoft.com/office/officeart/2005/8/layout/cycle5"/>
    <dgm:cxn modelId="{7F8732C3-E4A4-4053-BEAB-D6CD02862781}" type="presParOf" srcId="{BA849657-AF95-4721-AB3B-AA484A31C50E}" destId="{CAB6E038-AABA-4583-9A20-BD84D9F338F7}" srcOrd="6" destOrd="0" presId="urn:microsoft.com/office/officeart/2005/8/layout/cycle5"/>
    <dgm:cxn modelId="{018F7DA9-1ED9-4558-A8BF-858D3E71D930}" type="presParOf" srcId="{BA849657-AF95-4721-AB3B-AA484A31C50E}" destId="{E05BE4B4-94C5-42C9-AA43-EB63393F7F95}" srcOrd="7" destOrd="0" presId="urn:microsoft.com/office/officeart/2005/8/layout/cycle5"/>
    <dgm:cxn modelId="{BF059340-B14C-4A22-8F71-13E7970E7DFE}" type="presParOf" srcId="{BA849657-AF95-4721-AB3B-AA484A31C50E}" destId="{D80BB322-7FAC-4146-95D1-B01453FC607B}" srcOrd="8"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FCB4797-DE5D-4F34-B2AF-AD9FD17E47CD}"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ru-RU"/>
        </a:p>
      </dgm:t>
    </dgm:pt>
    <dgm:pt modelId="{54357161-29F6-4DDB-977A-F3993DC3EA4C}">
      <dgm:prSet phldrT="[Текст]" custT="1"/>
      <dgm:spPr/>
      <dgm:t>
        <a:bodyPr/>
        <a:lstStyle/>
        <a:p>
          <a:r>
            <a:rPr lang="en-US" sz="2200" b="1" dirty="0">
              <a:latin typeface="Times New Roman" panose="02020603050405020304" pitchFamily="18" charset="0"/>
              <a:cs typeface="Times New Roman" panose="02020603050405020304" pitchFamily="18" charset="0"/>
            </a:rPr>
            <a:t>- one of the flaws is an expensive analysis method for creating a computer model, but, despite this drawback, low-cost modeling packages are available, and most of the large-scale modeling work is the main enclosure in training, software, hardware, analysis.</a:t>
          </a:r>
          <a:endParaRPr lang="ru-RU" sz="2200" b="1" dirty="0">
            <a:latin typeface="Times New Roman" panose="02020603050405020304" pitchFamily="18" charset="0"/>
            <a:cs typeface="Times New Roman" panose="02020603050405020304" pitchFamily="18" charset="0"/>
          </a:endParaRPr>
        </a:p>
      </dgm:t>
    </dgm:pt>
    <dgm:pt modelId="{021EB344-E4F9-4E99-A7C6-E936A34361B5}" type="parTrans" cxnId="{ACF4AC86-1A1A-4E70-8B08-44E97DE1036F}">
      <dgm:prSet/>
      <dgm:spPr/>
      <dgm:t>
        <a:bodyPr/>
        <a:lstStyle/>
        <a:p>
          <a:endParaRPr lang="ru-RU"/>
        </a:p>
      </dgm:t>
    </dgm:pt>
    <dgm:pt modelId="{E22D0AF9-5A7F-4693-B889-FB37BE9923E4}" type="sibTrans" cxnId="{ACF4AC86-1A1A-4E70-8B08-44E97DE1036F}">
      <dgm:prSet/>
      <dgm:spPr/>
      <dgm:t>
        <a:bodyPr/>
        <a:lstStyle/>
        <a:p>
          <a:endParaRPr lang="ru-RU"/>
        </a:p>
      </dgm:t>
    </dgm:pt>
    <dgm:pt modelId="{2858BB02-571D-4FC1-849F-1F5095BEFF3F}" type="asst">
      <dgm:prSet phldrT="[Текст]" custT="1"/>
      <dgm:spPr/>
      <dgm:t>
        <a:bodyPr/>
        <a:lstStyle/>
        <a:p>
          <a:r>
            <a:rPr lang="en-US" sz="2200" b="1" dirty="0">
              <a:latin typeface="Times New Roman" panose="02020603050405020304" pitchFamily="18" charset="0"/>
              <a:cs typeface="Times New Roman" panose="02020603050405020304" pitchFamily="18" charset="0"/>
            </a:rPr>
            <a:t>- the next disadvantage is laboriousness (labor intensity), which does not always give a quick answer to the questions, in most cases, data collection, model development, analysis and report generation take considerable time. </a:t>
          </a:r>
          <a:endParaRPr lang="ru-RU" sz="2200" b="1" dirty="0">
            <a:latin typeface="Times New Roman" panose="02020603050405020304" pitchFamily="18" charset="0"/>
            <a:cs typeface="Times New Roman" panose="02020603050405020304" pitchFamily="18" charset="0"/>
          </a:endParaRPr>
        </a:p>
      </dgm:t>
    </dgm:pt>
    <dgm:pt modelId="{244A86BB-B0E8-4987-AFA6-D7630DB7B87A}" type="parTrans" cxnId="{CA44F1AE-BC92-430A-BEF6-AD2035F47A4D}">
      <dgm:prSet/>
      <dgm:spPr/>
      <dgm:t>
        <a:bodyPr/>
        <a:lstStyle/>
        <a:p>
          <a:endParaRPr lang="ru-RU"/>
        </a:p>
      </dgm:t>
    </dgm:pt>
    <dgm:pt modelId="{1E076700-2432-4E43-96FC-3590B1FC9B98}" type="sibTrans" cxnId="{CA44F1AE-BC92-430A-BEF6-AD2035F47A4D}">
      <dgm:prSet/>
      <dgm:spPr/>
      <dgm:t>
        <a:bodyPr/>
        <a:lstStyle/>
        <a:p>
          <a:endParaRPr lang="ru-RU"/>
        </a:p>
      </dgm:t>
    </dgm:pt>
    <dgm:pt modelId="{83DAA659-E675-4A03-BC77-2468EE0E9E2A}">
      <dgm:prSet phldrT="[Текст]" custT="1"/>
      <dgm:spPr/>
      <dgm:t>
        <a:bodyPr/>
        <a:lstStyle/>
        <a:p>
          <a:r>
            <a:rPr lang="en-US" sz="2200" b="1" dirty="0">
              <a:latin typeface="Times New Roman" panose="02020603050405020304" pitchFamily="18" charset="0"/>
              <a:cs typeface="Times New Roman" panose="02020603050405020304" pitchFamily="18" charset="0"/>
            </a:rPr>
            <a:t>- gives only approximate answers when modeling discrete events, which is based on the use of random number generators and in the process of modeling, the input has a random element, some uncertainty is also associated with the output</a:t>
          </a:r>
          <a:endParaRPr lang="ru-RU" sz="2200" b="1" dirty="0">
            <a:latin typeface="Times New Roman" panose="02020603050405020304" pitchFamily="18" charset="0"/>
            <a:cs typeface="Times New Roman" panose="02020603050405020304" pitchFamily="18" charset="0"/>
          </a:endParaRPr>
        </a:p>
      </dgm:t>
    </dgm:pt>
    <dgm:pt modelId="{3B2B40A1-C66C-4546-B134-BE424C8F39D0}" type="parTrans" cxnId="{2D0EC463-A652-4754-897B-4D829B84E6EC}">
      <dgm:prSet/>
      <dgm:spPr/>
      <dgm:t>
        <a:bodyPr/>
        <a:lstStyle/>
        <a:p>
          <a:endParaRPr lang="ru-RU"/>
        </a:p>
      </dgm:t>
    </dgm:pt>
    <dgm:pt modelId="{23017394-46BA-40D8-8EC6-45ED9DDACEB5}" type="sibTrans" cxnId="{2D0EC463-A652-4754-897B-4D829B84E6EC}">
      <dgm:prSet/>
      <dgm:spPr/>
      <dgm:t>
        <a:bodyPr/>
        <a:lstStyle/>
        <a:p>
          <a:endParaRPr lang="ru-RU"/>
        </a:p>
      </dgm:t>
    </dgm:pt>
    <dgm:pt modelId="{2445ED92-7DB2-4743-BC8E-FD0801F8EF58}" type="pres">
      <dgm:prSet presAssocID="{7FCB4797-DE5D-4F34-B2AF-AD9FD17E47CD}" presName="hierChild1" presStyleCnt="0">
        <dgm:presLayoutVars>
          <dgm:orgChart val="1"/>
          <dgm:chPref val="1"/>
          <dgm:dir/>
          <dgm:animOne val="branch"/>
          <dgm:animLvl val="lvl"/>
          <dgm:resizeHandles/>
        </dgm:presLayoutVars>
      </dgm:prSet>
      <dgm:spPr/>
    </dgm:pt>
    <dgm:pt modelId="{50C9A6E2-9BD3-43A6-9649-F5E65589120F}" type="pres">
      <dgm:prSet presAssocID="{54357161-29F6-4DDB-977A-F3993DC3EA4C}" presName="hierRoot1" presStyleCnt="0">
        <dgm:presLayoutVars>
          <dgm:hierBranch val="init"/>
        </dgm:presLayoutVars>
      </dgm:prSet>
      <dgm:spPr/>
    </dgm:pt>
    <dgm:pt modelId="{9569468D-0B1C-4410-891C-BF0DF75E593A}" type="pres">
      <dgm:prSet presAssocID="{54357161-29F6-4DDB-977A-F3993DC3EA4C}" presName="rootComposite1" presStyleCnt="0"/>
      <dgm:spPr/>
    </dgm:pt>
    <dgm:pt modelId="{9CECE9F7-CF7D-4090-8747-97A70CBD0D29}" type="pres">
      <dgm:prSet presAssocID="{54357161-29F6-4DDB-977A-F3993DC3EA4C}" presName="rootText1" presStyleLbl="node0" presStyleIdx="0" presStyleCnt="1" custScaleX="302731" custLinFactNeighborX="155" custLinFactNeighborY="31435">
        <dgm:presLayoutVars>
          <dgm:chPref val="3"/>
        </dgm:presLayoutVars>
      </dgm:prSet>
      <dgm:spPr/>
    </dgm:pt>
    <dgm:pt modelId="{6FE4C49B-A2E9-4DC3-B0E2-B462ADFAD36E}" type="pres">
      <dgm:prSet presAssocID="{54357161-29F6-4DDB-977A-F3993DC3EA4C}" presName="rootConnector1" presStyleLbl="node1" presStyleIdx="0" presStyleCnt="0"/>
      <dgm:spPr/>
    </dgm:pt>
    <dgm:pt modelId="{3D114E22-9B12-4CA2-B62A-D12631C44D3B}" type="pres">
      <dgm:prSet presAssocID="{54357161-29F6-4DDB-977A-F3993DC3EA4C}" presName="hierChild2" presStyleCnt="0"/>
      <dgm:spPr/>
    </dgm:pt>
    <dgm:pt modelId="{F4359D81-A7C9-4358-B51A-54BA9B56EB2F}" type="pres">
      <dgm:prSet presAssocID="{3B2B40A1-C66C-4546-B134-BE424C8F39D0}" presName="Name37" presStyleLbl="parChTrans1D2" presStyleIdx="0" presStyleCnt="2"/>
      <dgm:spPr/>
    </dgm:pt>
    <dgm:pt modelId="{5B0E028E-4F28-43B0-9FFB-282D78338295}" type="pres">
      <dgm:prSet presAssocID="{83DAA659-E675-4A03-BC77-2468EE0E9E2A}" presName="hierRoot2" presStyleCnt="0">
        <dgm:presLayoutVars>
          <dgm:hierBranch val="init"/>
        </dgm:presLayoutVars>
      </dgm:prSet>
      <dgm:spPr/>
    </dgm:pt>
    <dgm:pt modelId="{40BD7C30-6173-4695-A2FB-2DB9B25EDFF6}" type="pres">
      <dgm:prSet presAssocID="{83DAA659-E675-4A03-BC77-2468EE0E9E2A}" presName="rootComposite" presStyleCnt="0"/>
      <dgm:spPr/>
    </dgm:pt>
    <dgm:pt modelId="{DD5CBC80-3453-40EA-BE0C-B33C0DC5B730}" type="pres">
      <dgm:prSet presAssocID="{83DAA659-E675-4A03-BC77-2468EE0E9E2A}" presName="rootText" presStyleLbl="node2" presStyleIdx="0" presStyleCnt="1" custScaleX="273017" custScaleY="95528" custLinFactNeighborX="20298" custLinFactNeighborY="-9747">
        <dgm:presLayoutVars>
          <dgm:chPref val="3"/>
        </dgm:presLayoutVars>
      </dgm:prSet>
      <dgm:spPr/>
    </dgm:pt>
    <dgm:pt modelId="{E5EFE5C3-7468-4C55-B160-F43CE841ADD1}" type="pres">
      <dgm:prSet presAssocID="{83DAA659-E675-4A03-BC77-2468EE0E9E2A}" presName="rootConnector" presStyleLbl="node2" presStyleIdx="0" presStyleCnt="1"/>
      <dgm:spPr/>
    </dgm:pt>
    <dgm:pt modelId="{23B05C77-7C7D-44DD-AFFD-3491C76ECA6C}" type="pres">
      <dgm:prSet presAssocID="{83DAA659-E675-4A03-BC77-2468EE0E9E2A}" presName="hierChild4" presStyleCnt="0"/>
      <dgm:spPr/>
    </dgm:pt>
    <dgm:pt modelId="{EBBF01E7-386E-48D5-85C0-F35E9F000E32}" type="pres">
      <dgm:prSet presAssocID="{83DAA659-E675-4A03-BC77-2468EE0E9E2A}" presName="hierChild5" presStyleCnt="0"/>
      <dgm:spPr/>
    </dgm:pt>
    <dgm:pt modelId="{346AD065-D305-45F5-A65E-B21381C05002}" type="pres">
      <dgm:prSet presAssocID="{54357161-29F6-4DDB-977A-F3993DC3EA4C}" presName="hierChild3" presStyleCnt="0"/>
      <dgm:spPr/>
    </dgm:pt>
    <dgm:pt modelId="{8CB128FB-5D47-411A-ADD7-1E218A9115A3}" type="pres">
      <dgm:prSet presAssocID="{244A86BB-B0E8-4987-AFA6-D7630DB7B87A}" presName="Name111" presStyleLbl="parChTrans1D2" presStyleIdx="1" presStyleCnt="2"/>
      <dgm:spPr/>
    </dgm:pt>
    <dgm:pt modelId="{55931EC2-D070-4EFA-AD15-5996EE3D409E}" type="pres">
      <dgm:prSet presAssocID="{2858BB02-571D-4FC1-849F-1F5095BEFF3F}" presName="hierRoot3" presStyleCnt="0">
        <dgm:presLayoutVars>
          <dgm:hierBranch val="init"/>
        </dgm:presLayoutVars>
      </dgm:prSet>
      <dgm:spPr/>
    </dgm:pt>
    <dgm:pt modelId="{AACB07DD-6B7B-4D53-ACBA-4EAB7EF36BB2}" type="pres">
      <dgm:prSet presAssocID="{2858BB02-571D-4FC1-849F-1F5095BEFF3F}" presName="rootComposite3" presStyleCnt="0"/>
      <dgm:spPr/>
    </dgm:pt>
    <dgm:pt modelId="{1A1F8B6B-6A50-4619-85AD-E41F50014CB0}" type="pres">
      <dgm:prSet presAssocID="{2858BB02-571D-4FC1-849F-1F5095BEFF3F}" presName="rootText3" presStyleLbl="asst1" presStyleIdx="0" presStyleCnt="1" custScaleX="197123" custScaleY="123475" custLinFactNeighborX="-2990" custLinFactNeighborY="14396">
        <dgm:presLayoutVars>
          <dgm:chPref val="3"/>
        </dgm:presLayoutVars>
      </dgm:prSet>
      <dgm:spPr/>
    </dgm:pt>
    <dgm:pt modelId="{B6FDD3EA-7268-4925-853C-A6755540DF12}" type="pres">
      <dgm:prSet presAssocID="{2858BB02-571D-4FC1-849F-1F5095BEFF3F}" presName="rootConnector3" presStyleLbl="asst1" presStyleIdx="0" presStyleCnt="1"/>
      <dgm:spPr/>
    </dgm:pt>
    <dgm:pt modelId="{DE636AD4-51F0-47CF-8CC0-B8F20DEB24B4}" type="pres">
      <dgm:prSet presAssocID="{2858BB02-571D-4FC1-849F-1F5095BEFF3F}" presName="hierChild6" presStyleCnt="0"/>
      <dgm:spPr/>
    </dgm:pt>
    <dgm:pt modelId="{E4D3C50F-2DF2-464E-83E2-A89FDA6760E6}" type="pres">
      <dgm:prSet presAssocID="{2858BB02-571D-4FC1-849F-1F5095BEFF3F}" presName="hierChild7" presStyleCnt="0"/>
      <dgm:spPr/>
    </dgm:pt>
  </dgm:ptLst>
  <dgm:cxnLst>
    <dgm:cxn modelId="{4321DB01-AB53-40DA-93B7-A7477B180915}" type="presOf" srcId="{2858BB02-571D-4FC1-849F-1F5095BEFF3F}" destId="{B6FDD3EA-7268-4925-853C-A6755540DF12}" srcOrd="1" destOrd="0" presId="urn:microsoft.com/office/officeart/2005/8/layout/orgChart1"/>
    <dgm:cxn modelId="{B8F3BF31-423B-4A32-8722-D61BE0C4819B}" type="presOf" srcId="{7FCB4797-DE5D-4F34-B2AF-AD9FD17E47CD}" destId="{2445ED92-7DB2-4743-BC8E-FD0801F8EF58}" srcOrd="0" destOrd="0" presId="urn:microsoft.com/office/officeart/2005/8/layout/orgChart1"/>
    <dgm:cxn modelId="{0010EB31-4461-4B49-B415-D933A2E0B036}" type="presOf" srcId="{244A86BB-B0E8-4987-AFA6-D7630DB7B87A}" destId="{8CB128FB-5D47-411A-ADD7-1E218A9115A3}" srcOrd="0" destOrd="0" presId="urn:microsoft.com/office/officeart/2005/8/layout/orgChart1"/>
    <dgm:cxn modelId="{2D0EC463-A652-4754-897B-4D829B84E6EC}" srcId="{54357161-29F6-4DDB-977A-F3993DC3EA4C}" destId="{83DAA659-E675-4A03-BC77-2468EE0E9E2A}" srcOrd="1" destOrd="0" parTransId="{3B2B40A1-C66C-4546-B134-BE424C8F39D0}" sibTransId="{23017394-46BA-40D8-8EC6-45ED9DDACEB5}"/>
    <dgm:cxn modelId="{E46ECB54-64FB-4859-BF85-B8DF073E3C26}" type="presOf" srcId="{2858BB02-571D-4FC1-849F-1F5095BEFF3F}" destId="{1A1F8B6B-6A50-4619-85AD-E41F50014CB0}" srcOrd="0" destOrd="0" presId="urn:microsoft.com/office/officeart/2005/8/layout/orgChart1"/>
    <dgm:cxn modelId="{2264E075-2DE6-4143-A0EF-8417B3984506}" type="presOf" srcId="{54357161-29F6-4DDB-977A-F3993DC3EA4C}" destId="{9CECE9F7-CF7D-4090-8747-97A70CBD0D29}" srcOrd="0" destOrd="0" presId="urn:microsoft.com/office/officeart/2005/8/layout/orgChart1"/>
    <dgm:cxn modelId="{B2C3A682-7133-4B88-9103-C62263867F01}" type="presOf" srcId="{54357161-29F6-4DDB-977A-F3993DC3EA4C}" destId="{6FE4C49B-A2E9-4DC3-B0E2-B462ADFAD36E}" srcOrd="1" destOrd="0" presId="urn:microsoft.com/office/officeart/2005/8/layout/orgChart1"/>
    <dgm:cxn modelId="{ACF4AC86-1A1A-4E70-8B08-44E97DE1036F}" srcId="{7FCB4797-DE5D-4F34-B2AF-AD9FD17E47CD}" destId="{54357161-29F6-4DDB-977A-F3993DC3EA4C}" srcOrd="0" destOrd="0" parTransId="{021EB344-E4F9-4E99-A7C6-E936A34361B5}" sibTransId="{E22D0AF9-5A7F-4693-B889-FB37BE9923E4}"/>
    <dgm:cxn modelId="{0185419B-0217-4245-9BB6-EC5CADB122CD}" type="presOf" srcId="{83DAA659-E675-4A03-BC77-2468EE0E9E2A}" destId="{DD5CBC80-3453-40EA-BE0C-B33C0DC5B730}" srcOrd="0" destOrd="0" presId="urn:microsoft.com/office/officeart/2005/8/layout/orgChart1"/>
    <dgm:cxn modelId="{CA44F1AE-BC92-430A-BEF6-AD2035F47A4D}" srcId="{54357161-29F6-4DDB-977A-F3993DC3EA4C}" destId="{2858BB02-571D-4FC1-849F-1F5095BEFF3F}" srcOrd="0" destOrd="0" parTransId="{244A86BB-B0E8-4987-AFA6-D7630DB7B87A}" sibTransId="{1E076700-2432-4E43-96FC-3590B1FC9B98}"/>
    <dgm:cxn modelId="{B2E6C8BF-5612-4611-8C3C-AB53BC0BE995}" type="presOf" srcId="{3B2B40A1-C66C-4546-B134-BE424C8F39D0}" destId="{F4359D81-A7C9-4358-B51A-54BA9B56EB2F}" srcOrd="0" destOrd="0" presId="urn:microsoft.com/office/officeart/2005/8/layout/orgChart1"/>
    <dgm:cxn modelId="{FCADA3F7-4A45-4660-9537-380DCAEA4612}" type="presOf" srcId="{83DAA659-E675-4A03-BC77-2468EE0E9E2A}" destId="{E5EFE5C3-7468-4C55-B160-F43CE841ADD1}" srcOrd="1" destOrd="0" presId="urn:microsoft.com/office/officeart/2005/8/layout/orgChart1"/>
    <dgm:cxn modelId="{C6E53E7A-E37C-418B-B830-73FF3F587B91}" type="presParOf" srcId="{2445ED92-7DB2-4743-BC8E-FD0801F8EF58}" destId="{50C9A6E2-9BD3-43A6-9649-F5E65589120F}" srcOrd="0" destOrd="0" presId="urn:microsoft.com/office/officeart/2005/8/layout/orgChart1"/>
    <dgm:cxn modelId="{6D9EDE14-774A-42F0-BF79-DA03B7ECA12A}" type="presParOf" srcId="{50C9A6E2-9BD3-43A6-9649-F5E65589120F}" destId="{9569468D-0B1C-4410-891C-BF0DF75E593A}" srcOrd="0" destOrd="0" presId="urn:microsoft.com/office/officeart/2005/8/layout/orgChart1"/>
    <dgm:cxn modelId="{FFC2DE5D-ACA8-47CE-87CC-78113BD98FF2}" type="presParOf" srcId="{9569468D-0B1C-4410-891C-BF0DF75E593A}" destId="{9CECE9F7-CF7D-4090-8747-97A70CBD0D29}" srcOrd="0" destOrd="0" presId="urn:microsoft.com/office/officeart/2005/8/layout/orgChart1"/>
    <dgm:cxn modelId="{254FED4D-7310-4216-ADC5-90B67D1597B1}" type="presParOf" srcId="{9569468D-0B1C-4410-891C-BF0DF75E593A}" destId="{6FE4C49B-A2E9-4DC3-B0E2-B462ADFAD36E}" srcOrd="1" destOrd="0" presId="urn:microsoft.com/office/officeart/2005/8/layout/orgChart1"/>
    <dgm:cxn modelId="{3DC92886-824E-4364-96D3-3533F0164B34}" type="presParOf" srcId="{50C9A6E2-9BD3-43A6-9649-F5E65589120F}" destId="{3D114E22-9B12-4CA2-B62A-D12631C44D3B}" srcOrd="1" destOrd="0" presId="urn:microsoft.com/office/officeart/2005/8/layout/orgChart1"/>
    <dgm:cxn modelId="{B3C51E1F-7641-463C-9262-247F874EDF2E}" type="presParOf" srcId="{3D114E22-9B12-4CA2-B62A-D12631C44D3B}" destId="{F4359D81-A7C9-4358-B51A-54BA9B56EB2F}" srcOrd="0" destOrd="0" presId="urn:microsoft.com/office/officeart/2005/8/layout/orgChart1"/>
    <dgm:cxn modelId="{5EEC5FC7-C7E1-4E19-8200-4C6E9C579EB2}" type="presParOf" srcId="{3D114E22-9B12-4CA2-B62A-D12631C44D3B}" destId="{5B0E028E-4F28-43B0-9FFB-282D78338295}" srcOrd="1" destOrd="0" presId="urn:microsoft.com/office/officeart/2005/8/layout/orgChart1"/>
    <dgm:cxn modelId="{489C07FA-9483-4947-8240-C7F590205BF2}" type="presParOf" srcId="{5B0E028E-4F28-43B0-9FFB-282D78338295}" destId="{40BD7C30-6173-4695-A2FB-2DB9B25EDFF6}" srcOrd="0" destOrd="0" presId="urn:microsoft.com/office/officeart/2005/8/layout/orgChart1"/>
    <dgm:cxn modelId="{BB5635B6-D433-4055-AA68-87AE1A33FABB}" type="presParOf" srcId="{40BD7C30-6173-4695-A2FB-2DB9B25EDFF6}" destId="{DD5CBC80-3453-40EA-BE0C-B33C0DC5B730}" srcOrd="0" destOrd="0" presId="urn:microsoft.com/office/officeart/2005/8/layout/orgChart1"/>
    <dgm:cxn modelId="{26FA978A-20EC-44A1-894B-84418DB7DDA4}" type="presParOf" srcId="{40BD7C30-6173-4695-A2FB-2DB9B25EDFF6}" destId="{E5EFE5C3-7468-4C55-B160-F43CE841ADD1}" srcOrd="1" destOrd="0" presId="urn:microsoft.com/office/officeart/2005/8/layout/orgChart1"/>
    <dgm:cxn modelId="{84D92AD4-56CE-446E-836C-207CF020102F}" type="presParOf" srcId="{5B0E028E-4F28-43B0-9FFB-282D78338295}" destId="{23B05C77-7C7D-44DD-AFFD-3491C76ECA6C}" srcOrd="1" destOrd="0" presId="urn:microsoft.com/office/officeart/2005/8/layout/orgChart1"/>
    <dgm:cxn modelId="{A3EB59E9-A1F2-41DE-A53D-532C230CB774}" type="presParOf" srcId="{5B0E028E-4F28-43B0-9FFB-282D78338295}" destId="{EBBF01E7-386E-48D5-85C0-F35E9F000E32}" srcOrd="2" destOrd="0" presId="urn:microsoft.com/office/officeart/2005/8/layout/orgChart1"/>
    <dgm:cxn modelId="{4528DE17-ECE7-4621-9C9C-476DD4FECF88}" type="presParOf" srcId="{50C9A6E2-9BD3-43A6-9649-F5E65589120F}" destId="{346AD065-D305-45F5-A65E-B21381C05002}" srcOrd="2" destOrd="0" presId="urn:microsoft.com/office/officeart/2005/8/layout/orgChart1"/>
    <dgm:cxn modelId="{29A45480-B795-4ACA-9758-BB328A0C90C2}" type="presParOf" srcId="{346AD065-D305-45F5-A65E-B21381C05002}" destId="{8CB128FB-5D47-411A-ADD7-1E218A9115A3}" srcOrd="0" destOrd="0" presId="urn:microsoft.com/office/officeart/2005/8/layout/orgChart1"/>
    <dgm:cxn modelId="{B0ADD480-CA39-4B84-B371-0AEB94D6FF0E}" type="presParOf" srcId="{346AD065-D305-45F5-A65E-B21381C05002}" destId="{55931EC2-D070-4EFA-AD15-5996EE3D409E}" srcOrd="1" destOrd="0" presId="urn:microsoft.com/office/officeart/2005/8/layout/orgChart1"/>
    <dgm:cxn modelId="{329FE195-C2F6-4344-808D-720969C8024E}" type="presParOf" srcId="{55931EC2-D070-4EFA-AD15-5996EE3D409E}" destId="{AACB07DD-6B7B-4D53-ACBA-4EAB7EF36BB2}" srcOrd="0" destOrd="0" presId="urn:microsoft.com/office/officeart/2005/8/layout/orgChart1"/>
    <dgm:cxn modelId="{C1A3BC67-1AD5-4E04-870F-0C803C2ADB98}" type="presParOf" srcId="{AACB07DD-6B7B-4D53-ACBA-4EAB7EF36BB2}" destId="{1A1F8B6B-6A50-4619-85AD-E41F50014CB0}" srcOrd="0" destOrd="0" presId="urn:microsoft.com/office/officeart/2005/8/layout/orgChart1"/>
    <dgm:cxn modelId="{5099DC7D-8B16-4781-A763-E4BE2747E863}" type="presParOf" srcId="{AACB07DD-6B7B-4D53-ACBA-4EAB7EF36BB2}" destId="{B6FDD3EA-7268-4925-853C-A6755540DF12}" srcOrd="1" destOrd="0" presId="urn:microsoft.com/office/officeart/2005/8/layout/orgChart1"/>
    <dgm:cxn modelId="{F97906A8-2700-4DDB-A5B9-0CCF59F27D8A}" type="presParOf" srcId="{55931EC2-D070-4EFA-AD15-5996EE3D409E}" destId="{DE636AD4-51F0-47CF-8CC0-B8F20DEB24B4}" srcOrd="1" destOrd="0" presId="urn:microsoft.com/office/officeart/2005/8/layout/orgChart1"/>
    <dgm:cxn modelId="{3BC97A7F-EB02-4B86-8356-3750C405E470}" type="presParOf" srcId="{55931EC2-D070-4EFA-AD15-5996EE3D409E}" destId="{E4D3C50F-2DF2-464E-83E2-A89FDA6760E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130A9B-3786-4B1D-92B3-540DD2124CB1}">
      <dsp:nvSpPr>
        <dsp:cNvPr id="0" name=""/>
        <dsp:cNvSpPr/>
      </dsp:nvSpPr>
      <dsp:spPr>
        <a:xfrm>
          <a:off x="-6974329" y="-1060292"/>
          <a:ext cx="8253683" cy="8253683"/>
        </a:xfrm>
        <a:prstGeom prst="blockArc">
          <a:avLst>
            <a:gd name="adj1" fmla="val 18900000"/>
            <a:gd name="adj2" fmla="val 2700000"/>
            <a:gd name="adj3" fmla="val 262"/>
          </a:avLst>
        </a:pr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FDE457-DBB7-43A6-BAC0-72477EE38887}">
      <dsp:nvSpPr>
        <dsp:cNvPr id="0" name=""/>
        <dsp:cNvSpPr/>
      </dsp:nvSpPr>
      <dsp:spPr>
        <a:xfrm>
          <a:off x="724425" y="317167"/>
          <a:ext cx="10590069" cy="1818905"/>
        </a:xfrm>
        <a:prstGeom prst="rect">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3629"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effectLst/>
              <a:latin typeface="Times New Roman" panose="02020603050405020304" pitchFamily="18" charset="0"/>
            </a:rPr>
            <a:t>Computational science begins to play an important role in research and development. Nowadays modern scientific research initially based on experiment and its theoretical interpretation, which is become a triad of experiment, theory and computer simulation.</a:t>
          </a:r>
          <a:r>
            <a:rPr lang="ru-RU" sz="2000" kern="1200" dirty="0">
              <a:effectLst/>
              <a:latin typeface="Times New Roman" panose="02020603050405020304" pitchFamily="18" charset="0"/>
            </a:rPr>
            <a:t> </a:t>
          </a:r>
          <a:endParaRPr lang="ru-RU" sz="2000" kern="1200" dirty="0">
            <a:latin typeface="Times New Roman" panose="02020603050405020304" pitchFamily="18" charset="0"/>
            <a:cs typeface="Times New Roman" panose="02020603050405020304" pitchFamily="18" charset="0"/>
          </a:endParaRPr>
        </a:p>
      </dsp:txBody>
      <dsp:txXfrm>
        <a:off x="724425" y="317167"/>
        <a:ext cx="10590069" cy="1818905"/>
      </dsp:txXfrm>
    </dsp:sp>
    <dsp:sp modelId="{732ECED6-977B-4551-B4C3-437F3F06A766}">
      <dsp:nvSpPr>
        <dsp:cNvPr id="0" name=""/>
        <dsp:cNvSpPr/>
      </dsp:nvSpPr>
      <dsp:spPr>
        <a:xfrm>
          <a:off x="42353" y="459982"/>
          <a:ext cx="1533274" cy="1533274"/>
        </a:xfrm>
        <a:prstGeom prst="ellipse">
          <a:avLst/>
        </a:prstGeom>
        <a:solidFill>
          <a:schemeClr val="lt1">
            <a:hueOff val="0"/>
            <a:satOff val="0"/>
            <a:lumOff val="0"/>
            <a:alphaOff val="0"/>
          </a:schemeClr>
        </a:solidFill>
        <a:ln w="1587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D4511DE-C605-486A-969F-37EBB75C43ED}">
      <dsp:nvSpPr>
        <dsp:cNvPr id="0" name=""/>
        <dsp:cNvSpPr/>
      </dsp:nvSpPr>
      <dsp:spPr>
        <a:xfrm>
          <a:off x="1254867" y="2427259"/>
          <a:ext cx="9975061" cy="1343859"/>
        </a:xfrm>
        <a:prstGeom prst="rect">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3629"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effectLst/>
              <a:latin typeface="Times New Roman" panose="02020603050405020304" pitchFamily="18" charset="0"/>
              <a:cs typeface="Times New Roman" panose="02020603050405020304" pitchFamily="18" charset="0"/>
            </a:rPr>
            <a:t>At this time computer modeling has such interchangeable terms as computer modeling and simulations, which are successfully used in the following areas of science and technology: design, production management, business, science, technology, architecture, entertainment, government, military and logistics/transportation.</a:t>
          </a:r>
          <a:endParaRPr lang="ru-RU" sz="2000" kern="1200" dirty="0">
            <a:latin typeface="Times New Roman" panose="02020603050405020304" pitchFamily="18" charset="0"/>
            <a:cs typeface="Times New Roman" panose="02020603050405020304" pitchFamily="18" charset="0"/>
          </a:endParaRPr>
        </a:p>
      </dsp:txBody>
      <dsp:txXfrm>
        <a:off x="1254867" y="2427259"/>
        <a:ext cx="9975061" cy="1343859"/>
      </dsp:txXfrm>
    </dsp:sp>
    <dsp:sp modelId="{39F12CFA-E80D-4761-82AA-433D9CA80873}">
      <dsp:nvSpPr>
        <dsp:cNvPr id="0" name=""/>
        <dsp:cNvSpPr/>
      </dsp:nvSpPr>
      <dsp:spPr>
        <a:xfrm>
          <a:off x="488230" y="2299911"/>
          <a:ext cx="1533274" cy="1533274"/>
        </a:xfrm>
        <a:prstGeom prst="ellipse">
          <a:avLst/>
        </a:prstGeom>
        <a:solidFill>
          <a:schemeClr val="lt1">
            <a:hueOff val="0"/>
            <a:satOff val="0"/>
            <a:lumOff val="0"/>
            <a:alphaOff val="0"/>
          </a:schemeClr>
        </a:solidFill>
        <a:ln w="1587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142F85-ECE0-4774-85D1-313E474D074E}">
      <dsp:nvSpPr>
        <dsp:cNvPr id="0" name=""/>
        <dsp:cNvSpPr/>
      </dsp:nvSpPr>
      <dsp:spPr>
        <a:xfrm>
          <a:off x="914450" y="4475511"/>
          <a:ext cx="10420937" cy="978560"/>
        </a:xfrm>
        <a:prstGeom prst="rect">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73629"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effectLst/>
              <a:latin typeface="Times New Roman" panose="02020603050405020304" pitchFamily="18" charset="0"/>
            </a:rPr>
            <a:t>Computer modeling is used to reduce the risk associated with creating new systems or making changes to existing ones. More than ever, modern organizations want to be sure that investment will lead to expected results. </a:t>
          </a:r>
          <a:endParaRPr lang="ru-RU" sz="2000" kern="1200" dirty="0">
            <a:effectLst/>
            <a:latin typeface="Times New Roman" panose="02020603050405020304" pitchFamily="18" charset="0"/>
          </a:endParaRPr>
        </a:p>
      </dsp:txBody>
      <dsp:txXfrm>
        <a:off x="914450" y="4475511"/>
        <a:ext cx="10420937" cy="978560"/>
      </dsp:txXfrm>
    </dsp:sp>
    <dsp:sp modelId="{E2D6CCD9-FB85-46AE-948F-3C90C2AC5E46}">
      <dsp:nvSpPr>
        <dsp:cNvPr id="0" name=""/>
        <dsp:cNvSpPr/>
      </dsp:nvSpPr>
      <dsp:spPr>
        <a:xfrm>
          <a:off x="42353" y="4139841"/>
          <a:ext cx="1533274" cy="1533274"/>
        </a:xfrm>
        <a:prstGeom prst="ellipse">
          <a:avLst/>
        </a:prstGeom>
        <a:solidFill>
          <a:schemeClr val="lt1">
            <a:hueOff val="0"/>
            <a:satOff val="0"/>
            <a:lumOff val="0"/>
            <a:alphaOff val="0"/>
          </a:schemeClr>
        </a:solidFill>
        <a:ln w="15875" cap="rnd"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910629-51DD-4156-98A7-54F5FEACA752}">
      <dsp:nvSpPr>
        <dsp:cNvPr id="0" name=""/>
        <dsp:cNvSpPr/>
      </dsp:nvSpPr>
      <dsp:spPr>
        <a:xfrm>
          <a:off x="504808" y="6229"/>
          <a:ext cx="10585806" cy="157964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Times New Roman" panose="02020603050405020304" pitchFamily="18" charset="0"/>
              <a:cs typeface="Times New Roman" panose="02020603050405020304" pitchFamily="18" charset="0"/>
            </a:rPr>
            <a:t>- allows to experiment without failures in existing systems, new ideas that are difficult, costly or impossible, as well as develop a model and compare it with the system to ensure that it accurately reflects current work.</a:t>
          </a:r>
          <a:endParaRPr lang="ru-RU" sz="2400" b="1" kern="1200" dirty="0">
            <a:latin typeface="Times New Roman" panose="02020603050405020304" pitchFamily="18" charset="0"/>
            <a:cs typeface="Times New Roman" panose="02020603050405020304" pitchFamily="18" charset="0"/>
          </a:endParaRPr>
        </a:p>
      </dsp:txBody>
      <dsp:txXfrm>
        <a:off x="581920" y="83341"/>
        <a:ext cx="10431582" cy="1425421"/>
      </dsp:txXfrm>
    </dsp:sp>
    <dsp:sp modelId="{BF1EB493-D0D5-4732-8003-69FE274CAFF9}">
      <dsp:nvSpPr>
        <dsp:cNvPr id="0" name=""/>
        <dsp:cNvSpPr/>
      </dsp:nvSpPr>
      <dsp:spPr>
        <a:xfrm>
          <a:off x="1891899" y="732557"/>
          <a:ext cx="4482672" cy="4482672"/>
        </a:xfrm>
        <a:custGeom>
          <a:avLst/>
          <a:gdLst/>
          <a:ahLst/>
          <a:cxnLst/>
          <a:rect l="0" t="0" r="0" b="0"/>
          <a:pathLst>
            <a:path>
              <a:moveTo>
                <a:pt x="4250145" y="1247217"/>
              </a:moveTo>
              <a:arcTo wR="2241336" hR="2241336" stAng="20020207" swAng="2333537"/>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8200CF71-7F23-4D4A-BA3C-F119DBD20FE8}">
      <dsp:nvSpPr>
        <dsp:cNvPr id="0" name=""/>
        <dsp:cNvSpPr/>
      </dsp:nvSpPr>
      <dsp:spPr>
        <a:xfrm>
          <a:off x="1038870" y="3903226"/>
          <a:ext cx="10477437" cy="1735568"/>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Times New Roman" panose="02020603050405020304" pitchFamily="18" charset="0"/>
              <a:cs typeface="Times New Roman" panose="02020603050405020304" pitchFamily="18" charset="0"/>
            </a:rPr>
            <a:t>- the next advantage is the speed in the analysis in the simulation. The advantages of this process are that after developing a model, you can run a simulated system at speeds far exceeding those achievable in the real world. </a:t>
          </a:r>
          <a:endParaRPr lang="ru-RU" sz="2400" b="1" kern="1200" dirty="0">
            <a:latin typeface="Times New Roman" panose="02020603050405020304" pitchFamily="18" charset="0"/>
            <a:cs typeface="Times New Roman" panose="02020603050405020304" pitchFamily="18" charset="0"/>
          </a:endParaRPr>
        </a:p>
      </dsp:txBody>
      <dsp:txXfrm>
        <a:off x="1123593" y="3987949"/>
        <a:ext cx="10307991" cy="1566122"/>
      </dsp:txXfrm>
    </dsp:sp>
    <dsp:sp modelId="{4C2F55AA-0C67-459E-974C-724C7529A389}">
      <dsp:nvSpPr>
        <dsp:cNvPr id="0" name=""/>
        <dsp:cNvSpPr/>
      </dsp:nvSpPr>
      <dsp:spPr>
        <a:xfrm>
          <a:off x="4659953" y="-38199"/>
          <a:ext cx="4482672" cy="4482672"/>
        </a:xfrm>
        <a:custGeom>
          <a:avLst/>
          <a:gdLst/>
          <a:ahLst/>
          <a:cxnLst/>
          <a:rect l="0" t="0" r="0" b="0"/>
          <a:pathLst>
            <a:path>
              <a:moveTo>
                <a:pt x="718129" y="3885546"/>
              </a:moveTo>
              <a:arcTo wR="2241336" hR="2241336" stAng="7968733" swAng="387184"/>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AB6E038-AABA-4583-9A20-BD84D9F338F7}">
      <dsp:nvSpPr>
        <dsp:cNvPr id="0" name=""/>
        <dsp:cNvSpPr/>
      </dsp:nvSpPr>
      <dsp:spPr>
        <a:xfrm>
          <a:off x="-177788" y="2132691"/>
          <a:ext cx="9238187" cy="146843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Times New Roman" panose="02020603050405020304" pitchFamily="18" charset="0"/>
              <a:cs typeface="Times New Roman" panose="02020603050405020304" pitchFamily="18" charset="0"/>
            </a:rPr>
            <a:t>- using computer simulation it is possible to, check an advanced idea before setting, which allows identifying unexpected disadvantages in the construction and these disadvantages useful for improvement construct as instructions</a:t>
          </a:r>
          <a:endParaRPr lang="ru-RU" sz="2400" b="1" kern="1200" dirty="0">
            <a:latin typeface="Times New Roman" panose="02020603050405020304" pitchFamily="18" charset="0"/>
            <a:cs typeface="Times New Roman" panose="02020603050405020304" pitchFamily="18" charset="0"/>
          </a:endParaRPr>
        </a:p>
      </dsp:txBody>
      <dsp:txXfrm>
        <a:off x="-106105" y="2204374"/>
        <a:ext cx="9094821" cy="1325064"/>
      </dsp:txXfrm>
    </dsp:sp>
    <dsp:sp modelId="{D80BB322-7FAC-4146-95D1-B01453FC607B}">
      <dsp:nvSpPr>
        <dsp:cNvPr id="0" name=""/>
        <dsp:cNvSpPr/>
      </dsp:nvSpPr>
      <dsp:spPr>
        <a:xfrm>
          <a:off x="4714859" y="832902"/>
          <a:ext cx="4482672" cy="4482672"/>
        </a:xfrm>
        <a:custGeom>
          <a:avLst/>
          <a:gdLst/>
          <a:ahLst/>
          <a:cxnLst/>
          <a:rect l="0" t="0" r="0" b="0"/>
          <a:pathLst>
            <a:path>
              <a:moveTo>
                <a:pt x="265703" y="1182816"/>
              </a:moveTo>
              <a:arcTo wR="2241336" hR="2241336" stAng="12490911" swAng="605148"/>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B128FB-5D47-411A-ADD7-1E218A9115A3}">
      <dsp:nvSpPr>
        <dsp:cNvPr id="0" name=""/>
        <dsp:cNvSpPr/>
      </dsp:nvSpPr>
      <dsp:spPr>
        <a:xfrm>
          <a:off x="6054695" y="2021248"/>
          <a:ext cx="332024" cy="1331486"/>
        </a:xfrm>
        <a:custGeom>
          <a:avLst/>
          <a:gdLst/>
          <a:ahLst/>
          <a:cxnLst/>
          <a:rect l="0" t="0" r="0" b="0"/>
          <a:pathLst>
            <a:path>
              <a:moveTo>
                <a:pt x="332024" y="0"/>
              </a:moveTo>
              <a:lnTo>
                <a:pt x="332024" y="1331486"/>
              </a:lnTo>
              <a:lnTo>
                <a:pt x="0" y="1331486"/>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359D81-A7C9-4358-B51A-54BA9B56EB2F}">
      <dsp:nvSpPr>
        <dsp:cNvPr id="0" name=""/>
        <dsp:cNvSpPr/>
      </dsp:nvSpPr>
      <dsp:spPr>
        <a:xfrm>
          <a:off x="6386720" y="2021248"/>
          <a:ext cx="456337" cy="2553871"/>
        </a:xfrm>
        <a:custGeom>
          <a:avLst/>
          <a:gdLst/>
          <a:ahLst/>
          <a:cxnLst/>
          <a:rect l="0" t="0" r="0" b="0"/>
          <a:pathLst>
            <a:path>
              <a:moveTo>
                <a:pt x="0" y="0"/>
              </a:moveTo>
              <a:lnTo>
                <a:pt x="0" y="2231360"/>
              </a:lnTo>
              <a:lnTo>
                <a:pt x="456337" y="2231360"/>
              </a:lnTo>
              <a:lnTo>
                <a:pt x="456337" y="2553871"/>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ECE9F7-CF7D-4090-8747-97A70CBD0D29}">
      <dsp:nvSpPr>
        <dsp:cNvPr id="0" name=""/>
        <dsp:cNvSpPr/>
      </dsp:nvSpPr>
      <dsp:spPr>
        <a:xfrm>
          <a:off x="1737480" y="485482"/>
          <a:ext cx="9298479" cy="1535765"/>
        </a:xfrm>
        <a:prstGeom prst="rect">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b="1" kern="1200" dirty="0">
              <a:latin typeface="Times New Roman" panose="02020603050405020304" pitchFamily="18" charset="0"/>
              <a:cs typeface="Times New Roman" panose="02020603050405020304" pitchFamily="18" charset="0"/>
            </a:rPr>
            <a:t>- one of the flaws is an expensive analysis method for creating a computer model, but, despite this drawback, low-cost modeling packages are available, and most of the large-scale modeling work is the main enclosure in training, software, hardware, analysis.</a:t>
          </a:r>
          <a:endParaRPr lang="ru-RU" sz="2200" b="1" kern="1200" dirty="0">
            <a:latin typeface="Times New Roman" panose="02020603050405020304" pitchFamily="18" charset="0"/>
            <a:cs typeface="Times New Roman" panose="02020603050405020304" pitchFamily="18" charset="0"/>
          </a:endParaRPr>
        </a:p>
      </dsp:txBody>
      <dsp:txXfrm>
        <a:off x="1737480" y="485482"/>
        <a:ext cx="9298479" cy="1535765"/>
      </dsp:txXfrm>
    </dsp:sp>
    <dsp:sp modelId="{DD5CBC80-3453-40EA-BE0C-B33C0DC5B730}">
      <dsp:nvSpPr>
        <dsp:cNvPr id="0" name=""/>
        <dsp:cNvSpPr/>
      </dsp:nvSpPr>
      <dsp:spPr>
        <a:xfrm>
          <a:off x="2650155" y="4575119"/>
          <a:ext cx="8385804" cy="1467086"/>
        </a:xfrm>
        <a:prstGeom prst="rect">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b="1" kern="1200" dirty="0">
              <a:latin typeface="Times New Roman" panose="02020603050405020304" pitchFamily="18" charset="0"/>
              <a:cs typeface="Times New Roman" panose="02020603050405020304" pitchFamily="18" charset="0"/>
            </a:rPr>
            <a:t>- gives only approximate answers when modeling discrete events, which is based on the use of random number generators and in the process of modeling, the input has a random element, some uncertainty is also associated with the output</a:t>
          </a:r>
          <a:endParaRPr lang="ru-RU" sz="2200" b="1" kern="1200" dirty="0">
            <a:latin typeface="Times New Roman" panose="02020603050405020304" pitchFamily="18" charset="0"/>
            <a:cs typeface="Times New Roman" panose="02020603050405020304" pitchFamily="18" charset="0"/>
          </a:endParaRPr>
        </a:p>
      </dsp:txBody>
      <dsp:txXfrm>
        <a:off x="2650155" y="4575119"/>
        <a:ext cx="8385804" cy="1467086"/>
      </dsp:txXfrm>
    </dsp:sp>
    <dsp:sp modelId="{1A1F8B6B-6A50-4619-85AD-E41F50014CB0}">
      <dsp:nvSpPr>
        <dsp:cNvPr id="0" name=""/>
        <dsp:cNvSpPr/>
      </dsp:nvSpPr>
      <dsp:spPr>
        <a:xfrm>
          <a:off x="0" y="2404591"/>
          <a:ext cx="6054695" cy="1896286"/>
        </a:xfrm>
        <a:prstGeom prst="rect">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b="1" kern="1200" dirty="0">
              <a:latin typeface="Times New Roman" panose="02020603050405020304" pitchFamily="18" charset="0"/>
              <a:cs typeface="Times New Roman" panose="02020603050405020304" pitchFamily="18" charset="0"/>
            </a:rPr>
            <a:t>- the next disadvantage is laboriousness (labor intensity), which does not always give a quick answer to the questions, in most cases, data collection, model development, analysis and report generation take considerable time. </a:t>
          </a:r>
          <a:endParaRPr lang="ru-RU" sz="2200" b="1" kern="1200" dirty="0">
            <a:latin typeface="Times New Roman" panose="02020603050405020304" pitchFamily="18" charset="0"/>
            <a:cs typeface="Times New Roman" panose="02020603050405020304" pitchFamily="18" charset="0"/>
          </a:endParaRPr>
        </a:p>
      </dsp:txBody>
      <dsp:txXfrm>
        <a:off x="0" y="2404591"/>
        <a:ext cx="6054695" cy="189628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FD9EEC6-BE18-4FF9-A6C0-CB8176D07083}" type="datetimeFigureOut">
              <a:rPr lang="ru-RU" smtClean="0"/>
              <a:t>05.11.2024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31175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D9EEC6-BE18-4FF9-A6C0-CB8176D07083}" type="datetimeFigureOut">
              <a:rPr lang="ru-RU" smtClean="0"/>
              <a:t>05.11.2024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423225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D9EEC6-BE18-4FF9-A6C0-CB8176D07083}" type="datetimeFigureOut">
              <a:rPr lang="ru-RU" smtClean="0"/>
              <a:t>05.11.2024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6E1C266-2CC7-4AD5-BE2F-F6040C999D7A}"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68309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05.11.2024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1553170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05.11.2024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E1C266-2CC7-4AD5-BE2F-F6040C999D7A}"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852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05.11.2024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1739697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D9EEC6-BE18-4FF9-A6C0-CB8176D07083}" type="datetimeFigureOut">
              <a:rPr lang="ru-RU" smtClean="0"/>
              <a:t>05.11.2024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750420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D9EEC6-BE18-4FF9-A6C0-CB8176D07083}" type="datetimeFigureOut">
              <a:rPr lang="ru-RU" smtClean="0"/>
              <a:t>05.11.2024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782001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D9EEC6-BE18-4FF9-A6C0-CB8176D07083}" type="datetimeFigureOut">
              <a:rPr lang="ru-RU" smtClean="0"/>
              <a:t>05.11.2024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375298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D9EEC6-BE18-4FF9-A6C0-CB8176D07083}" type="datetimeFigureOut">
              <a:rPr lang="ru-RU" smtClean="0"/>
              <a:t>05.11.2024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230507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FD9EEC6-BE18-4FF9-A6C0-CB8176D07083}" type="datetimeFigureOut">
              <a:rPr lang="ru-RU" smtClean="0"/>
              <a:t>05.11.2024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3487823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FD9EEC6-BE18-4FF9-A6C0-CB8176D07083}" type="datetimeFigureOut">
              <a:rPr lang="ru-RU" smtClean="0"/>
              <a:t>05.11.2024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073683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FD9EEC6-BE18-4FF9-A6C0-CB8176D07083}" type="datetimeFigureOut">
              <a:rPr lang="ru-RU" smtClean="0"/>
              <a:t>05.11.2024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4069183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D9EEC6-BE18-4FF9-A6C0-CB8176D07083}" type="datetimeFigureOut">
              <a:rPr lang="ru-RU" smtClean="0"/>
              <a:t>05.11.2024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854834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05.11.2024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694582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05.11.2024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75296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FD9EEC6-BE18-4FF9-A6C0-CB8176D07083}" type="datetimeFigureOut">
              <a:rPr lang="ru-RU" smtClean="0"/>
              <a:t>05.11.2024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6E1C266-2CC7-4AD5-BE2F-F6040C999D7A}" type="slidenum">
              <a:rPr lang="ru-RU" smtClean="0"/>
              <a:t>‹#›</a:t>
            </a:fld>
            <a:endParaRPr lang="ru-RU"/>
          </a:p>
        </p:txBody>
      </p:sp>
    </p:spTree>
    <p:extLst>
      <p:ext uri="{BB962C8B-B14F-4D97-AF65-F5344CB8AC3E}">
        <p14:creationId xmlns:p14="http://schemas.microsoft.com/office/powerpoint/2010/main" val="25343393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3486" y="2289459"/>
            <a:ext cx="9312365" cy="1672941"/>
          </a:xfrm>
        </p:spPr>
        <p:txBody>
          <a:bodyPr>
            <a:noAutofit/>
          </a:bodyPr>
          <a:lstStyle/>
          <a:p>
            <a:pPr algn="ctr"/>
            <a:r>
              <a:rPr lang="ru-RU" sz="4200" b="1" dirty="0">
                <a:solidFill>
                  <a:srgbClr val="FF0000"/>
                </a:solidFill>
                <a:latin typeface="Times New Roman" panose="02020603050405020304" pitchFamily="18" charset="0"/>
                <a:cs typeface="Times New Roman" panose="02020603050405020304" pitchFamily="18" charset="0"/>
              </a:rPr>
              <a:t>«</a:t>
            </a:r>
            <a:r>
              <a:rPr lang="en-US" sz="4200" b="1" dirty="0">
                <a:solidFill>
                  <a:srgbClr val="FF0000"/>
                </a:solidFill>
                <a:latin typeface="Times New Roman" panose="02020603050405020304" pitchFamily="18" charset="0"/>
                <a:cs typeface="Times New Roman" panose="02020603050405020304" pitchFamily="18" charset="0"/>
              </a:rPr>
              <a:t>Nanotechnologies and </a:t>
            </a:r>
            <a:r>
              <a:rPr lang="en-US" sz="4200" b="1" dirty="0" err="1">
                <a:solidFill>
                  <a:srgbClr val="FF0000"/>
                </a:solidFill>
                <a:latin typeface="Times New Roman" panose="02020603050405020304" pitchFamily="18" charset="0"/>
                <a:cs typeface="Times New Roman" panose="02020603050405020304" pitchFamily="18" charset="0"/>
              </a:rPr>
              <a:t>Nanomaterials</a:t>
            </a:r>
            <a:r>
              <a:rPr lang="ru-RU" sz="4200" b="1" dirty="0">
                <a:solidFill>
                  <a:srgbClr val="FF0000"/>
                </a:solidFill>
                <a:latin typeface="Times New Roman" panose="02020603050405020304" pitchFamily="18" charset="0"/>
                <a:cs typeface="Times New Roman" panose="02020603050405020304" pitchFamily="18" charset="0"/>
              </a:rPr>
              <a:t>»</a:t>
            </a:r>
          </a:p>
        </p:txBody>
      </p:sp>
      <p:sp>
        <p:nvSpPr>
          <p:cNvPr id="4" name="Заголовок 1"/>
          <p:cNvSpPr txBox="1">
            <a:spLocks/>
          </p:cNvSpPr>
          <p:nvPr/>
        </p:nvSpPr>
        <p:spPr>
          <a:xfrm>
            <a:off x="5464629" y="4572000"/>
            <a:ext cx="6472189" cy="15541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latin typeface="Times New Roman" panose="02020603050405020304" pitchFamily="18" charset="0"/>
                <a:cs typeface="Times New Roman" panose="02020603050405020304" pitchFamily="18" charset="0"/>
              </a:rPr>
              <a:t>Lecturer: PhD doctor, senior lecturer, </a:t>
            </a:r>
            <a:r>
              <a:rPr lang="en-US" sz="2800" b="1" dirty="0" err="1">
                <a:latin typeface="Times New Roman" panose="02020603050405020304" pitchFamily="18" charset="0"/>
                <a:cs typeface="Times New Roman" panose="02020603050405020304" pitchFamily="18" charset="0"/>
              </a:rPr>
              <a:t>Tilek</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Kuanyshbekuly</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Kuanyshbekov</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660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Рисунок 79">
            <a:extLst>
              <a:ext uri="{FF2B5EF4-FFF2-40B4-BE49-F238E27FC236}">
                <a16:creationId xmlns:a16="http://schemas.microsoft.com/office/drawing/2014/main" id="{93C86518-9F2B-4D92-832E-07658BED0C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3596" t="35858" r="13596" b="35858"/>
          <a:stretch>
            <a:fillRect/>
          </a:stretch>
        </p:blipFill>
        <p:spPr bwMode="auto">
          <a:xfrm>
            <a:off x="3920233" y="135387"/>
            <a:ext cx="4838700" cy="1181100"/>
          </a:xfrm>
          <a:prstGeom prst="rect">
            <a:avLst/>
          </a:prstGeom>
          <a:noFill/>
          <a:extLst>
            <a:ext uri="{909E8E84-426E-40DD-AFC4-6F175D3DCCD1}">
              <a14:hiddenFill xmlns:a14="http://schemas.microsoft.com/office/drawing/2010/main">
                <a:solidFill>
                  <a:srgbClr val="FFFFFF"/>
                </a:solidFill>
              </a14:hiddenFill>
            </a:ext>
          </a:extLst>
        </p:spPr>
      </p:pic>
      <p:pic>
        <p:nvPicPr>
          <p:cNvPr id="4098" name="Рисунок 78">
            <a:extLst>
              <a:ext uri="{FF2B5EF4-FFF2-40B4-BE49-F238E27FC236}">
                <a16:creationId xmlns:a16="http://schemas.microsoft.com/office/drawing/2014/main" id="{B22073EB-6FF4-4B2A-B32D-8A6A3A02DF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3661" t="28906" r="13661" b="28906"/>
          <a:stretch>
            <a:fillRect/>
          </a:stretch>
        </p:blipFill>
        <p:spPr bwMode="auto">
          <a:xfrm>
            <a:off x="4186933" y="1782574"/>
            <a:ext cx="4305300" cy="1581150"/>
          </a:xfrm>
          <a:prstGeom prst="rect">
            <a:avLst/>
          </a:prstGeom>
          <a:noFill/>
          <a:extLst>
            <a:ext uri="{909E8E84-426E-40DD-AFC4-6F175D3DCCD1}">
              <a14:hiddenFill xmlns:a14="http://schemas.microsoft.com/office/drawing/2010/main">
                <a:solidFill>
                  <a:srgbClr val="FFFFFF"/>
                </a:solidFill>
              </a14:hiddenFill>
            </a:ext>
          </a:extLst>
        </p:spPr>
      </p:pic>
      <p:pic>
        <p:nvPicPr>
          <p:cNvPr id="4097" name="Рисунок 77">
            <a:extLst>
              <a:ext uri="{FF2B5EF4-FFF2-40B4-BE49-F238E27FC236}">
                <a16:creationId xmlns:a16="http://schemas.microsoft.com/office/drawing/2014/main" id="{1C8CBD26-0A6B-4145-AD08-AFDDF5A0D6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14462" t="34235" r="14462" b="27388"/>
          <a:stretch>
            <a:fillRect/>
          </a:stretch>
        </p:blipFill>
        <p:spPr bwMode="auto">
          <a:xfrm>
            <a:off x="4231538" y="3665726"/>
            <a:ext cx="4219575" cy="16002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4">
            <a:extLst>
              <a:ext uri="{FF2B5EF4-FFF2-40B4-BE49-F238E27FC236}">
                <a16:creationId xmlns:a16="http://schemas.microsoft.com/office/drawing/2014/main" id="{81A7E171-60A2-48CD-A2FA-974A4916DB8D}"/>
              </a:ext>
            </a:extLst>
          </p:cNvPr>
          <p:cNvSpPr>
            <a:spLocks noChangeArrowheads="1"/>
          </p:cNvSpPr>
          <p:nvPr/>
        </p:nvSpPr>
        <p:spPr bwMode="auto">
          <a:xfrm>
            <a:off x="0" y="-17621"/>
            <a:ext cx="18473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sz="2600"/>
          </a:p>
        </p:txBody>
      </p:sp>
      <p:sp>
        <p:nvSpPr>
          <p:cNvPr id="5" name="Rectangle 5">
            <a:extLst>
              <a:ext uri="{FF2B5EF4-FFF2-40B4-BE49-F238E27FC236}">
                <a16:creationId xmlns:a16="http://schemas.microsoft.com/office/drawing/2014/main" id="{AB385CC7-F7CF-4E48-A073-2C120B0B813C}"/>
              </a:ext>
            </a:extLst>
          </p:cNvPr>
          <p:cNvSpPr>
            <a:spLocks noChangeArrowheads="1"/>
          </p:cNvSpPr>
          <p:nvPr/>
        </p:nvSpPr>
        <p:spPr bwMode="auto">
          <a:xfrm>
            <a:off x="6037061" y="1336298"/>
            <a:ext cx="526106"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6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 </a:t>
            </a:r>
            <a:endParaRPr kumimoji="0" lang="ru-RU" altLang="ru-RU" sz="2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600" b="0" i="0" u="none" strike="noStrike" cap="none" normalizeH="0" baseline="0">
              <a:ln>
                <a:noFill/>
              </a:ln>
              <a:solidFill>
                <a:schemeClr val="tx1"/>
              </a:solidFill>
              <a:effectLst/>
              <a:latin typeface="Arial" panose="020B0604020202020204" pitchFamily="34" charset="0"/>
            </a:endParaRPr>
          </a:p>
        </p:txBody>
      </p:sp>
      <p:sp>
        <p:nvSpPr>
          <p:cNvPr id="6" name="Rectangle 6">
            <a:extLst>
              <a:ext uri="{FF2B5EF4-FFF2-40B4-BE49-F238E27FC236}">
                <a16:creationId xmlns:a16="http://schemas.microsoft.com/office/drawing/2014/main" id="{633A38B3-058A-4E72-87B7-27C26989E4A4}"/>
              </a:ext>
            </a:extLst>
          </p:cNvPr>
          <p:cNvSpPr>
            <a:spLocks noChangeArrowheads="1"/>
          </p:cNvSpPr>
          <p:nvPr/>
        </p:nvSpPr>
        <p:spPr bwMode="auto">
          <a:xfrm>
            <a:off x="6069121" y="3238663"/>
            <a:ext cx="461986"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2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a:t>
            </a:r>
            <a:r>
              <a:rPr kumimoji="0" lang="ru-RU" altLang="ru-RU" sz="2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ru-RU" altLang="ru-RU" sz="2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600" b="0" i="0" u="none" strike="noStrike" cap="none" normalizeH="0" baseline="0" dirty="0">
              <a:ln>
                <a:noFill/>
              </a:ln>
              <a:solidFill>
                <a:schemeClr val="tx1"/>
              </a:solidFill>
              <a:effectLst/>
              <a:latin typeface="Arial" panose="020B0604020202020204" pitchFamily="34" charset="0"/>
            </a:endParaRPr>
          </a:p>
        </p:txBody>
      </p:sp>
      <p:sp>
        <p:nvSpPr>
          <p:cNvPr id="7" name="Rectangle 7">
            <a:extLst>
              <a:ext uri="{FF2B5EF4-FFF2-40B4-BE49-F238E27FC236}">
                <a16:creationId xmlns:a16="http://schemas.microsoft.com/office/drawing/2014/main" id="{235571A7-8D25-49B5-8ADD-3B62BBABE6B1}"/>
              </a:ext>
            </a:extLst>
          </p:cNvPr>
          <p:cNvSpPr>
            <a:spLocks noChangeArrowheads="1"/>
          </p:cNvSpPr>
          <p:nvPr/>
        </p:nvSpPr>
        <p:spPr bwMode="auto">
          <a:xfrm>
            <a:off x="2730402" y="5108138"/>
            <a:ext cx="7221849"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a:t>
            </a:r>
            <a:endParaRPr kumimoji="0" lang="ru-RU" altLang="ru-RU" sz="2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Figure 2</a:t>
            </a:r>
            <a:r>
              <a:rPr kumimoji="0" lang="kk-KZ" altLang="ru-RU" sz="2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 </a:t>
            </a:r>
            <a:r>
              <a:rPr kumimoji="0" lang="en-US" altLang="ru-RU" sz="2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FSLGN computer configuration models:</a:t>
            </a:r>
            <a:endParaRPr kumimoji="0" lang="ru-RU" altLang="ru-RU" sz="2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 configuration of C – O atoms;</a:t>
            </a:r>
            <a:endParaRPr kumimoji="0" lang="ru-RU" altLang="ru-RU" sz="2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 c) configurations of OH radicals</a:t>
            </a:r>
            <a:endParaRPr kumimoji="0" lang="en-US" altLang="ru-RU" sz="2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16090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7079042-B27A-4B67-B8EE-4D9DB6220AA8}"/>
              </a:ext>
            </a:extLst>
          </p:cNvPr>
          <p:cNvSpPr>
            <a:spLocks noGrp="1"/>
          </p:cNvSpPr>
          <p:nvPr>
            <p:ph idx="1"/>
          </p:nvPr>
        </p:nvSpPr>
        <p:spPr>
          <a:xfrm>
            <a:off x="2187768" y="416312"/>
            <a:ext cx="9186476" cy="6006790"/>
          </a:xfrm>
        </p:spPr>
        <p:txBody>
          <a:bodyPr>
            <a:noAutofit/>
          </a:bodyPr>
          <a:lstStyle/>
          <a:p>
            <a:pPr>
              <a:lnSpc>
                <a:spcPct val="150000"/>
              </a:lnSpc>
              <a:tabLst>
                <a:tab pos="6113780" algn="r"/>
              </a:tabLst>
            </a:pPr>
            <a:r>
              <a:rPr lang="en-US" sz="2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Questions</a:t>
            </a:r>
            <a:endParaRPr lang="ru-RU" sz="2600" dirty="0">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buFont typeface="+mj-lt"/>
              <a:buAutoNum type="arabicPeriod"/>
              <a:tabLst>
                <a:tab pos="6113780" algn="r"/>
              </a:tabLst>
            </a:pPr>
            <a:r>
              <a:rPr lang="en-US" sz="2600" dirty="0">
                <a:solidFill>
                  <a:srgbClr val="000000"/>
                </a:solidFill>
                <a:latin typeface="Times New Roman" panose="02020603050405020304" pitchFamily="18" charset="0"/>
                <a:ea typeface="Calibri" panose="020F0502020204030204" pitchFamily="34" charset="0"/>
              </a:rPr>
              <a:t>Advantages in computer modeling </a:t>
            </a:r>
            <a:endParaRPr lang="ru-RU" sz="2600" dirty="0"/>
          </a:p>
          <a:p>
            <a:pPr lvl="0">
              <a:lnSpc>
                <a:spcPct val="150000"/>
              </a:lnSpc>
              <a:buFont typeface="+mj-lt"/>
              <a:buAutoNum type="arabicPeriod"/>
              <a:tabLst>
                <a:tab pos="6113780" algn="r"/>
              </a:tabLst>
            </a:pPr>
            <a:r>
              <a:rPr lang="en-US" sz="2600" dirty="0">
                <a:solidFill>
                  <a:srgbClr val="000000"/>
                </a:solidFill>
                <a:latin typeface="Times New Roman" panose="02020603050405020304" pitchFamily="18" charset="0"/>
                <a:ea typeface="Calibri" panose="020F0502020204030204" pitchFamily="34" charset="0"/>
              </a:rPr>
              <a:t>Computer modeling of molecular dynamics (MD)</a:t>
            </a:r>
            <a:endParaRPr lang="ru-RU" sz="2600" dirty="0"/>
          </a:p>
          <a:p>
            <a:pPr lvl="0">
              <a:lnSpc>
                <a:spcPct val="150000"/>
              </a:lnSpc>
              <a:buFont typeface="+mj-lt"/>
              <a:buAutoNum type="arabicPeriod"/>
              <a:tabLst>
                <a:tab pos="6113780" algn="r"/>
              </a:tabLst>
            </a:pPr>
            <a:r>
              <a:rPr lang="en-US" sz="2600" dirty="0">
                <a:solidFill>
                  <a:srgbClr val="000000"/>
                </a:solidFill>
                <a:latin typeface="Times New Roman" panose="02020603050405020304" pitchFamily="18" charset="0"/>
                <a:ea typeface="Calibri" panose="020F0502020204030204" pitchFamily="34" charset="0"/>
              </a:rPr>
              <a:t>Computer simulation of possible stable structures of graphene and few-layer graphene functionalized Ga</a:t>
            </a:r>
            <a:endParaRPr lang="ru-RU" sz="2600" dirty="0"/>
          </a:p>
          <a:p>
            <a:pPr lvl="0">
              <a:lnSpc>
                <a:spcPct val="150000"/>
              </a:lnSpc>
              <a:buFont typeface="+mj-lt"/>
              <a:buAutoNum type="arabicPeriod"/>
              <a:tabLst>
                <a:tab pos="6113780" algn="r"/>
              </a:tabLst>
            </a:pPr>
            <a:r>
              <a:rPr lang="en-US" sz="2600" dirty="0">
                <a:solidFill>
                  <a:srgbClr val="000000"/>
                </a:solidFill>
                <a:latin typeface="Times New Roman" panose="02020603050405020304" pitchFamily="18" charset="0"/>
                <a:ea typeface="Calibri" panose="020F0502020204030204" pitchFamily="34" charset="0"/>
              </a:rPr>
              <a:t>A possible structure of Ga-atom </a:t>
            </a:r>
            <a:endParaRPr lang="ru-RU" sz="2600" dirty="0"/>
          </a:p>
          <a:p>
            <a:pPr lvl="0">
              <a:lnSpc>
                <a:spcPct val="150000"/>
              </a:lnSpc>
              <a:buFont typeface="+mj-lt"/>
              <a:buAutoNum type="arabicPeriod"/>
              <a:tabLst>
                <a:tab pos="6113780" algn="r"/>
              </a:tabLst>
            </a:pPr>
            <a:r>
              <a:rPr lang="en-US" sz="2600" dirty="0">
                <a:solidFill>
                  <a:srgbClr val="000000"/>
                </a:solidFill>
                <a:latin typeface="Times New Roman" panose="02020603050405020304" pitchFamily="18" charset="0"/>
                <a:ea typeface="Calibri" panose="020F0502020204030204" pitchFamily="34" charset="0"/>
              </a:rPr>
              <a:t>Computer Simulation of FSLGN</a:t>
            </a:r>
            <a:endParaRPr lang="ru-RU" sz="2600" dirty="0"/>
          </a:p>
          <a:p>
            <a:endParaRPr lang="ru-RU" sz="2600" dirty="0"/>
          </a:p>
        </p:txBody>
      </p:sp>
    </p:spTree>
    <p:extLst>
      <p:ext uri="{BB962C8B-B14F-4D97-AF65-F5344CB8AC3E}">
        <p14:creationId xmlns:p14="http://schemas.microsoft.com/office/powerpoint/2010/main" val="880629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a:extLst>
              <a:ext uri="{FF2B5EF4-FFF2-40B4-BE49-F238E27FC236}">
                <a16:creationId xmlns:a16="http://schemas.microsoft.com/office/drawing/2014/main" id="{CA7DF37D-9387-4071-B22E-0573CE3E2DF9}"/>
              </a:ext>
            </a:extLst>
          </p:cNvPr>
          <p:cNvGraphicFramePr>
            <a:graphicFrameLocks noChangeAspect="1"/>
          </p:cNvGraphicFramePr>
          <p:nvPr>
            <p:extLst>
              <p:ext uri="{D42A27DB-BD31-4B8C-83A1-F6EECF244321}">
                <p14:modId xmlns:p14="http://schemas.microsoft.com/office/powerpoint/2010/main" val="1187846931"/>
              </p:ext>
            </p:extLst>
          </p:nvPr>
        </p:nvGraphicFramePr>
        <p:xfrm>
          <a:off x="3132138" y="19050"/>
          <a:ext cx="5926137" cy="6819900"/>
        </p:xfrm>
        <a:graphic>
          <a:graphicData uri="http://schemas.openxmlformats.org/presentationml/2006/ole">
            <mc:AlternateContent xmlns:mc="http://schemas.openxmlformats.org/markup-compatibility/2006">
              <mc:Choice xmlns:v="urn:schemas-microsoft-com:vml" Requires="v">
                <p:oleObj spid="_x0000_s1035" name="Document" r:id="rId3" imgW="5925852" imgH="6819700" progId="Word.Document.12">
                  <p:embed/>
                </p:oleObj>
              </mc:Choice>
              <mc:Fallback>
                <p:oleObj name="Document" r:id="rId3" imgW="5925852" imgH="6819700" progId="Word.Document.12">
                  <p:embed/>
                  <p:pic>
                    <p:nvPicPr>
                      <p:cNvPr id="0" name=""/>
                      <p:cNvPicPr/>
                      <p:nvPr/>
                    </p:nvPicPr>
                    <p:blipFill>
                      <a:blip r:embed="rId4"/>
                      <a:stretch>
                        <a:fillRect/>
                      </a:stretch>
                    </p:blipFill>
                    <p:spPr>
                      <a:xfrm>
                        <a:off x="3132138" y="19050"/>
                        <a:ext cx="5926137" cy="6819900"/>
                      </a:xfrm>
                      <a:prstGeom prst="rect">
                        <a:avLst/>
                      </a:prstGeom>
                    </p:spPr>
                  </p:pic>
                </p:oleObj>
              </mc:Fallback>
            </mc:AlternateContent>
          </a:graphicData>
        </a:graphic>
      </p:graphicFrame>
    </p:spTree>
    <p:extLst>
      <p:ext uri="{BB962C8B-B14F-4D97-AF65-F5344CB8AC3E}">
        <p14:creationId xmlns:p14="http://schemas.microsoft.com/office/powerpoint/2010/main" val="3159261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02260" y="-164592"/>
            <a:ext cx="8915399" cy="718281"/>
          </a:xfrm>
        </p:spPr>
        <p:txBody>
          <a:bodyPr>
            <a:normAutofit/>
          </a:bodyPr>
          <a:lstStyle/>
          <a:p>
            <a:pPr algn="ctr"/>
            <a:r>
              <a:rPr lang="ru-RU" sz="2800" b="1" dirty="0">
                <a:solidFill>
                  <a:srgbClr val="7030A0"/>
                </a:solidFill>
                <a:latin typeface="Times New Roman" panose="02020603050405020304" pitchFamily="18" charset="0"/>
                <a:cs typeface="Times New Roman" panose="02020603050405020304" pitchFamily="18" charset="0"/>
              </a:rPr>
              <a:t>№ </a:t>
            </a:r>
            <a:r>
              <a:rPr lang="en-US" sz="2800" b="1" dirty="0">
                <a:solidFill>
                  <a:srgbClr val="7030A0"/>
                </a:solidFill>
                <a:latin typeface="Times New Roman" panose="02020603050405020304" pitchFamily="18" charset="0"/>
                <a:cs typeface="Times New Roman" panose="02020603050405020304" pitchFamily="18" charset="0"/>
              </a:rPr>
              <a:t>5</a:t>
            </a:r>
            <a:r>
              <a:rPr lang="en-US" sz="2800" b="1">
                <a:solidFill>
                  <a:srgbClr val="7030A0"/>
                </a:solidFill>
                <a:latin typeface="Times New Roman" panose="02020603050405020304" pitchFamily="18" charset="0"/>
                <a:cs typeface="Times New Roman" panose="02020603050405020304" pitchFamily="18" charset="0"/>
              </a:rPr>
              <a:t> </a:t>
            </a:r>
            <a:r>
              <a:rPr lang="en-US" sz="2800" b="1" dirty="0">
                <a:solidFill>
                  <a:srgbClr val="7030A0"/>
                </a:solidFill>
                <a:latin typeface="Times New Roman" panose="02020603050405020304" pitchFamily="18" charset="0"/>
                <a:cs typeface="Times New Roman" panose="02020603050405020304" pitchFamily="18" charset="0"/>
              </a:rPr>
              <a:t>Basics of computer simulation</a:t>
            </a:r>
            <a:endParaRPr lang="ru-RU" sz="2800" b="1" dirty="0">
              <a:solidFill>
                <a:srgbClr val="7030A0"/>
              </a:solidFill>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4064583130"/>
              </p:ext>
            </p:extLst>
          </p:nvPr>
        </p:nvGraphicFramePr>
        <p:xfrm>
          <a:off x="566928" y="553689"/>
          <a:ext cx="11356848" cy="6133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3773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9779" y="0"/>
            <a:ext cx="9331364" cy="766540"/>
          </a:xfrm>
        </p:spPr>
        <p:txBody>
          <a:bodyPr>
            <a:noAutofit/>
          </a:bodyPr>
          <a:lstStyle/>
          <a:p>
            <a:pPr algn="ctr"/>
            <a:r>
              <a:rPr lang="en-US" sz="2800" b="1" dirty="0">
                <a:latin typeface="Times New Roman" panose="02020603050405020304" pitchFamily="18" charset="0"/>
                <a:cs typeface="Times New Roman" panose="02020603050405020304" pitchFamily="18" charset="0"/>
              </a:rPr>
              <a:t>Compared to decision-making methods, using computer simulation for analysis has the following advantages</a:t>
            </a:r>
            <a:r>
              <a:rPr lang="ru-RU" sz="2800" b="1" dirty="0">
                <a:latin typeface="Times New Roman" panose="02020603050405020304" pitchFamily="18" charset="0"/>
                <a:cs typeface="Times New Roman" panose="02020603050405020304" pitchFamily="18" charset="0"/>
              </a:rPr>
              <a:t>:</a:t>
            </a:r>
            <a:r>
              <a:rPr lang="en-US" sz="2800" b="1" dirty="0">
                <a:latin typeface="Times New Roman" panose="02020603050405020304" pitchFamily="18" charset="0"/>
                <a:cs typeface="Times New Roman" panose="02020603050405020304" pitchFamily="18" charset="0"/>
              </a:rPr>
              <a:t> </a:t>
            </a:r>
            <a:endParaRPr lang="kk-KZ" sz="2800" b="1" dirty="0">
              <a:latin typeface="Times New Roman" panose="02020603050405020304" pitchFamily="18" charset="0"/>
              <a:cs typeface="Times New Roman" panose="02020603050405020304"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2441835891"/>
              </p:ext>
            </p:extLst>
          </p:nvPr>
        </p:nvGraphicFramePr>
        <p:xfrm>
          <a:off x="448236" y="1219200"/>
          <a:ext cx="11474824"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8348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58169" y="0"/>
            <a:ext cx="9809162" cy="979714"/>
          </a:xfrm>
        </p:spPr>
        <p:txBody>
          <a:bodyPr>
            <a:normAutofit fontScale="90000"/>
          </a:bodyPr>
          <a:lstStyle/>
          <a:p>
            <a:pPr algn="ctr">
              <a:buClr>
                <a:srgbClr val="A53010"/>
              </a:buClr>
            </a:pPr>
            <a:r>
              <a:rPr lang="en-US" sz="3000" b="1" dirty="0">
                <a:solidFill>
                  <a:srgbClr val="002060"/>
                </a:solidFill>
                <a:latin typeface="Times New Roman" panose="02020603050405020304" pitchFamily="18" charset="0"/>
                <a:cs typeface="Times New Roman" panose="02020603050405020304" pitchFamily="18" charset="0"/>
              </a:rPr>
              <a:t>In addition to the above advantages in computer modeling, there are general limitations as follows:</a:t>
            </a:r>
            <a:endParaRPr lang="kk-KZ" sz="30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7" name="Объект 6"/>
          <p:cNvGraphicFramePr>
            <a:graphicFrameLocks noGrp="1"/>
          </p:cNvGraphicFramePr>
          <p:nvPr>
            <p:ph idx="1"/>
            <p:extLst>
              <p:ext uri="{D42A27DB-BD31-4B8C-83A1-F6EECF244321}">
                <p14:modId xmlns:p14="http://schemas.microsoft.com/office/powerpoint/2010/main" val="1745115411"/>
              </p:ext>
            </p:extLst>
          </p:nvPr>
        </p:nvGraphicFramePr>
        <p:xfrm>
          <a:off x="631371" y="663388"/>
          <a:ext cx="11035960" cy="6194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8774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A56785-A916-4E5C-A276-CF49A74227CF}"/>
              </a:ext>
            </a:extLst>
          </p:cNvPr>
          <p:cNvSpPr>
            <a:spLocks noGrp="1"/>
          </p:cNvSpPr>
          <p:nvPr>
            <p:ph idx="1"/>
          </p:nvPr>
        </p:nvSpPr>
        <p:spPr>
          <a:xfrm>
            <a:off x="2611514" y="1540189"/>
            <a:ext cx="8915400" cy="3777622"/>
          </a:xfrm>
        </p:spPr>
        <p:txBody>
          <a:bodyPr>
            <a:normAutofit/>
          </a:bodyPr>
          <a:lstStyle/>
          <a:p>
            <a:r>
              <a:rPr lang="en-US" sz="2200" dirty="0"/>
              <a:t>Computer modeling of molecular dynamics (MD) has become a very useful technique for studying many types of properties of layered nanomaterials, such as graphene, GO, few-layer graphene nanostructures, FFLGN, which have wide interest in various fields of science and technology, such as military technology, biotechnology, nanoscience, biomedicine, etc. In addition, research of its physical, chemical and electronic properties has paid considerable attention from researchers.</a:t>
            </a:r>
            <a:endParaRPr lang="ru-RU" sz="2200" dirty="0"/>
          </a:p>
          <a:p>
            <a:endParaRPr lang="ru-RU" sz="2200" dirty="0"/>
          </a:p>
        </p:txBody>
      </p:sp>
    </p:spTree>
    <p:extLst>
      <p:ext uri="{BB962C8B-B14F-4D97-AF65-F5344CB8AC3E}">
        <p14:creationId xmlns:p14="http://schemas.microsoft.com/office/powerpoint/2010/main" val="1980517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25C29DB2-6166-41ED-8F7B-BAD39C57F2A3}"/>
              </a:ext>
            </a:extLst>
          </p:cNvPr>
          <p:cNvSpPr/>
          <p:nvPr/>
        </p:nvSpPr>
        <p:spPr>
          <a:xfrm>
            <a:off x="2356625" y="1520118"/>
            <a:ext cx="8861502" cy="4154984"/>
          </a:xfrm>
          <a:prstGeom prst="rect">
            <a:avLst/>
          </a:prstGeom>
        </p:spPr>
        <p:txBody>
          <a:bodyPr wrap="square">
            <a:spAutoFit/>
          </a:bodyPr>
          <a:lstStyle/>
          <a:p>
            <a:r>
              <a:rPr lang="en-US" sz="2400" dirty="0"/>
              <a:t>Figure 1 (a, b) shows computer models of possible stable configurations of the bond atom C – atom O, O-H radicals. According to Figure 21 (a), one can see the created computer models of possible stable configurations of the C atom, an O atom, which can form on the surface and on the edges, as well as configurations of the OH radical type. The length of the bonds of the configuration atom C – the atom O of the surface is 1.45 A, the edge 1.2 A, and the O–H radicals are 1.0 A.</a:t>
            </a:r>
          </a:p>
          <a:p>
            <a:endParaRPr lang="en-US" sz="2400" dirty="0"/>
          </a:p>
          <a:p>
            <a:r>
              <a:rPr lang="en-US" sz="2400" dirty="0"/>
              <a:t> </a:t>
            </a:r>
          </a:p>
        </p:txBody>
      </p:sp>
    </p:spTree>
    <p:extLst>
      <p:ext uri="{BB962C8B-B14F-4D97-AF65-F5344CB8AC3E}">
        <p14:creationId xmlns:p14="http://schemas.microsoft.com/office/powerpoint/2010/main" val="3691209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9" name="Рисунок 81">
            <a:extLst>
              <a:ext uri="{FF2B5EF4-FFF2-40B4-BE49-F238E27FC236}">
                <a16:creationId xmlns:a16="http://schemas.microsoft.com/office/drawing/2014/main" id="{9904E5EC-AE6F-4B0E-944A-4D43085602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462" t="34235" r="14462" b="27388"/>
          <a:stretch>
            <a:fillRect/>
          </a:stretch>
        </p:blipFill>
        <p:spPr bwMode="auto">
          <a:xfrm>
            <a:off x="3880625" y="-70862"/>
            <a:ext cx="6400799" cy="2444219"/>
          </a:xfrm>
          <a:prstGeom prst="rect">
            <a:avLst/>
          </a:prstGeom>
          <a:noFill/>
          <a:extLst>
            <a:ext uri="{909E8E84-426E-40DD-AFC4-6F175D3DCCD1}">
              <a14:hiddenFill xmlns:a14="http://schemas.microsoft.com/office/drawing/2010/main">
                <a:solidFill>
                  <a:srgbClr val="FFFFFF"/>
                </a:solidFill>
              </a14:hiddenFill>
            </a:ext>
          </a:extLst>
        </p:spPr>
      </p:pic>
      <p:pic>
        <p:nvPicPr>
          <p:cNvPr id="3078" name="Рисунок 80">
            <a:extLst>
              <a:ext uri="{FF2B5EF4-FFF2-40B4-BE49-F238E27FC236}">
                <a16:creationId xmlns:a16="http://schemas.microsoft.com/office/drawing/2014/main" id="{7FC47944-330F-447A-A84F-A826EFE9D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4462" t="41081" r="14462" b="27388"/>
          <a:stretch>
            <a:fillRect/>
          </a:stretch>
        </p:blipFill>
        <p:spPr bwMode="auto">
          <a:xfrm>
            <a:off x="2043094" y="3297398"/>
            <a:ext cx="8685675" cy="272530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8">
            <a:extLst>
              <a:ext uri="{FF2B5EF4-FFF2-40B4-BE49-F238E27FC236}">
                <a16:creationId xmlns:a16="http://schemas.microsoft.com/office/drawing/2014/main" id="{C5275163-9705-4CD4-A4AD-B3E07D8D3878}"/>
              </a:ext>
            </a:extLst>
          </p:cNvPr>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8" name="Rectangle 9">
            <a:extLst>
              <a:ext uri="{FF2B5EF4-FFF2-40B4-BE49-F238E27FC236}">
                <a16:creationId xmlns:a16="http://schemas.microsoft.com/office/drawing/2014/main" id="{FDAABE3E-5725-44AD-B4FE-7BA1906F90CB}"/>
              </a:ext>
            </a:extLst>
          </p:cNvPr>
          <p:cNvSpPr>
            <a:spLocks noChangeArrowheads="1"/>
          </p:cNvSpPr>
          <p:nvPr/>
        </p:nvSpPr>
        <p:spPr bwMode="auto">
          <a:xfrm>
            <a:off x="4218354" y="2595912"/>
            <a:ext cx="606307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 C – O = 1.45 A (surface), C – O = 1.2 (edges), O – H = 1.0 A</a:t>
            </a:r>
            <a:endParaRPr kumimoji="0" lang="ru-RU" altLang="ru-RU"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b="0" i="0" u="none" strike="noStrike" cap="none" normalizeH="0" baseline="0" dirty="0">
              <a:ln>
                <a:noFill/>
              </a:ln>
              <a:solidFill>
                <a:schemeClr val="tx1"/>
              </a:solidFill>
              <a:effectLst/>
              <a:latin typeface="Arial" panose="020B0604020202020204" pitchFamily="34" charset="0"/>
            </a:endParaRPr>
          </a:p>
        </p:txBody>
      </p:sp>
      <p:sp>
        <p:nvSpPr>
          <p:cNvPr id="9" name="Rectangle 10">
            <a:extLst>
              <a:ext uri="{FF2B5EF4-FFF2-40B4-BE49-F238E27FC236}">
                <a16:creationId xmlns:a16="http://schemas.microsoft.com/office/drawing/2014/main" id="{88AAF4E9-5611-4B1D-9512-132245220FE7}"/>
              </a:ext>
            </a:extLst>
          </p:cNvPr>
          <p:cNvSpPr>
            <a:spLocks noChangeArrowheads="1"/>
          </p:cNvSpPr>
          <p:nvPr/>
        </p:nvSpPr>
        <p:spPr bwMode="auto">
          <a:xfrm>
            <a:off x="1353143" y="6148957"/>
            <a:ext cx="1006557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 Binding energy of O: edges 0.5 eV, surface: 4 eV, bond surface: O – H: 2.1 eV, H - 0.9 eV (from O – H)</a:t>
            </a:r>
            <a:endParaRPr kumimoji="0" lang="ru-RU" altLang="ru-RU"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Figure </a:t>
            </a:r>
            <a:r>
              <a:rPr kumimoji="0" lang="kk-KZ" altLang="ru-RU"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 </a:t>
            </a:r>
            <a:r>
              <a:rPr kumimoji="0" lang="en-US" altLang="ru-RU"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Computer models of possible stable configurations of the bond atom C – atom O, O-H radicals</a:t>
            </a:r>
            <a:endParaRPr kumimoji="0" lang="en-US" altLang="ru-RU"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95276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507B03DD-1300-473B-94B0-6D0032BDDBA9}"/>
              </a:ext>
            </a:extLst>
          </p:cNvPr>
          <p:cNvSpPr/>
          <p:nvPr/>
        </p:nvSpPr>
        <p:spPr>
          <a:xfrm>
            <a:off x="2088995" y="1059120"/>
            <a:ext cx="8928410" cy="4739759"/>
          </a:xfrm>
          <a:prstGeom prst="rect">
            <a:avLst/>
          </a:prstGeom>
        </p:spPr>
        <p:txBody>
          <a:bodyPr wrap="square">
            <a:spAutoFit/>
          </a:bodyPr>
          <a:lstStyle/>
          <a:p>
            <a:pPr algn="just">
              <a:lnSpc>
                <a:spcPct val="115000"/>
              </a:lnSpc>
              <a:spcAft>
                <a:spcPts val="0"/>
              </a:spcAft>
            </a:pPr>
            <a:r>
              <a:rPr lang="en-US" sz="2200" dirty="0">
                <a:latin typeface="Times New Roman" panose="02020603050405020304" pitchFamily="18" charset="0"/>
                <a:ea typeface="Calibri" panose="020F0502020204030204" pitchFamily="34" charset="0"/>
                <a:cs typeface="Times New Roman" panose="02020603050405020304" pitchFamily="18" charset="0"/>
              </a:rPr>
              <a:t>Based on calculations of  DFT, the binding energy of the C atom and the O atom configurations at the edges equal to 0.5 eV, 4 eV on the surface, and the OH bond radical energy on the surface is 2.1 eV, and the H of OH radicals is 0.9 eV, which are in Figure </a:t>
            </a:r>
            <a:r>
              <a:rPr lang="kk-KZ" sz="2200" dirty="0">
                <a:latin typeface="Times New Roman" panose="02020603050405020304" pitchFamily="18" charset="0"/>
                <a:ea typeface="Calibri" panose="020F0502020204030204" pitchFamily="34" charset="0"/>
                <a:cs typeface="Times New Roman" panose="02020603050405020304" pitchFamily="18" charset="0"/>
              </a:rPr>
              <a:t>1</a:t>
            </a:r>
            <a:r>
              <a:rPr lang="en-US" sz="2200" dirty="0">
                <a:latin typeface="Times New Roman" panose="02020603050405020304" pitchFamily="18" charset="0"/>
                <a:ea typeface="Calibri" panose="020F0502020204030204" pitchFamily="34" charset="0"/>
                <a:cs typeface="Times New Roman" panose="02020603050405020304" pitchFamily="18" charset="0"/>
              </a:rPr>
              <a:t> (b). The carbon atoms associated with OH radicals rise from the sheet by about 0.3 A.</a:t>
            </a:r>
          </a:p>
          <a:p>
            <a:pPr algn="just">
              <a:lnSpc>
                <a:spcPct val="115000"/>
              </a:lnSpc>
              <a:spcAft>
                <a:spcPts val="0"/>
              </a:spcAft>
            </a:pPr>
            <a:endParaRPr lang="ru-RU" sz="22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2200" dirty="0">
                <a:latin typeface="Times New Roman" panose="02020603050405020304" pitchFamily="18" charset="0"/>
                <a:ea typeface="Calibri" panose="020F0502020204030204" pitchFamily="34" charset="0"/>
                <a:cs typeface="Times New Roman" panose="02020603050405020304" pitchFamily="18" charset="0"/>
              </a:rPr>
              <a:t>Figure </a:t>
            </a:r>
            <a:r>
              <a:rPr lang="kk-KZ" sz="2200" dirty="0">
                <a:latin typeface="Times New Roman" panose="02020603050405020304" pitchFamily="18" charset="0"/>
                <a:ea typeface="Calibri" panose="020F0502020204030204" pitchFamily="34" charset="0"/>
                <a:cs typeface="Times New Roman" panose="02020603050405020304" pitchFamily="18" charset="0"/>
              </a:rPr>
              <a:t>2</a:t>
            </a:r>
            <a:r>
              <a:rPr lang="en-US" sz="2200" dirty="0">
                <a:latin typeface="Times New Roman" panose="02020603050405020304" pitchFamily="18" charset="0"/>
                <a:ea typeface="Calibri" panose="020F0502020204030204" pitchFamily="34" charset="0"/>
                <a:cs typeface="Times New Roman" panose="02020603050405020304" pitchFamily="18" charset="0"/>
              </a:rPr>
              <a:t> (a, b, c) presents computer models of functionalized graphene and their typical configurations of C–O and O–H radicals. According to Figure 2</a:t>
            </a:r>
            <a:r>
              <a:rPr lang="kk-KZ" sz="2200" dirty="0">
                <a:latin typeface="Times New Roman" panose="02020603050405020304" pitchFamily="18" charset="0"/>
                <a:ea typeface="Calibri" panose="020F0502020204030204" pitchFamily="34" charset="0"/>
                <a:cs typeface="Times New Roman" panose="02020603050405020304" pitchFamily="18" charset="0"/>
              </a:rPr>
              <a:t>2 </a:t>
            </a:r>
            <a:r>
              <a:rPr lang="en-US" sz="2200" dirty="0">
                <a:latin typeface="Times New Roman" panose="02020603050405020304" pitchFamily="18" charset="0"/>
                <a:ea typeface="Calibri" panose="020F0502020204030204" pitchFamily="34" charset="0"/>
                <a:cs typeface="Times New Roman" panose="02020603050405020304" pitchFamily="18" charset="0"/>
              </a:rPr>
              <a:t>(a), C – O = 1.3 (surface), C–O 1.2 (edges), also the bond length of C–O of the O–H configurations radicals is 1.4 A, and the binding energy E</a:t>
            </a:r>
            <a:r>
              <a:rPr lang="en-US" sz="2200" baseline="-25000" dirty="0">
                <a:latin typeface="Times New Roman" panose="02020603050405020304" pitchFamily="18" charset="0"/>
                <a:ea typeface="Calibri" panose="020F0502020204030204" pitchFamily="34" charset="0"/>
                <a:cs typeface="Times New Roman" panose="02020603050405020304" pitchFamily="18" charset="0"/>
              </a:rPr>
              <a:t>b</a:t>
            </a:r>
            <a:r>
              <a:rPr lang="en-US" sz="2200" dirty="0">
                <a:latin typeface="Times New Roman" panose="02020603050405020304" pitchFamily="18" charset="0"/>
                <a:ea typeface="Calibri" panose="020F0502020204030204" pitchFamily="34" charset="0"/>
                <a:cs typeface="Times New Roman" panose="02020603050405020304" pitchFamily="18" charset="0"/>
              </a:rPr>
              <a:t> (O–H)-C = 1.4 eV; E</a:t>
            </a:r>
            <a:r>
              <a:rPr lang="en-US" sz="2200" baseline="-25000" dirty="0">
                <a:latin typeface="Times New Roman" panose="02020603050405020304" pitchFamily="18" charset="0"/>
                <a:ea typeface="Calibri" panose="020F0502020204030204" pitchFamily="34" charset="0"/>
                <a:cs typeface="Times New Roman" panose="02020603050405020304" pitchFamily="18" charset="0"/>
              </a:rPr>
              <a:t>b</a:t>
            </a:r>
            <a:r>
              <a:rPr lang="en-US" sz="2200" dirty="0">
                <a:latin typeface="Times New Roman" panose="02020603050405020304" pitchFamily="18" charset="0"/>
                <a:ea typeface="Calibri" panose="020F0502020204030204" pitchFamily="34" charset="0"/>
                <a:cs typeface="Times New Roman" panose="02020603050405020304" pitchFamily="18" charset="0"/>
              </a:rPr>
              <a:t> (H) = 3 eV, H-L = 0.03 (Figure 2</a:t>
            </a:r>
            <a:r>
              <a:rPr lang="kk-KZ" sz="2200" dirty="0">
                <a:latin typeface="Times New Roman" panose="02020603050405020304" pitchFamily="18" charset="0"/>
                <a:ea typeface="Calibri" panose="020F0502020204030204" pitchFamily="34" charset="0"/>
                <a:cs typeface="Times New Roman" panose="02020603050405020304" pitchFamily="18" charset="0"/>
              </a:rPr>
              <a:t>2</a:t>
            </a:r>
            <a:r>
              <a:rPr lang="en-US" sz="2200" dirty="0">
                <a:latin typeface="Times New Roman" panose="02020603050405020304" pitchFamily="18" charset="0"/>
                <a:ea typeface="Calibri" panose="020F0502020204030204" pitchFamily="34" charset="0"/>
                <a:cs typeface="Times New Roman" panose="02020603050405020304" pitchFamily="18" charset="0"/>
              </a:rPr>
              <a:t> (b, c)), and the distance C-sheet = 0.2 A.</a:t>
            </a:r>
            <a:endParaRPr lang="ru-RU" sz="2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496767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2843</TotalTime>
  <Words>961</Words>
  <Application>Microsoft Office PowerPoint</Application>
  <PresentationFormat>Широкоэкранный</PresentationFormat>
  <Paragraphs>36</Paragraphs>
  <Slides>11</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11</vt:i4>
      </vt:variant>
    </vt:vector>
  </HeadingPairs>
  <TitlesOfParts>
    <vt:vector size="18" baseType="lpstr">
      <vt:lpstr>Arial</vt:lpstr>
      <vt:lpstr>Calibri</vt:lpstr>
      <vt:lpstr>Century Gothic</vt:lpstr>
      <vt:lpstr>Times New Roman</vt:lpstr>
      <vt:lpstr>Wingdings 3</vt:lpstr>
      <vt:lpstr>Легкий дым</vt:lpstr>
      <vt:lpstr>Document</vt:lpstr>
      <vt:lpstr>«Nanotechnologies and Nanomaterials»</vt:lpstr>
      <vt:lpstr>Презентация PowerPoint</vt:lpstr>
      <vt:lpstr>№ 5 Basics of computer simulation</vt:lpstr>
      <vt:lpstr>Compared to decision-making methods, using computer simulation for analysis has the following advantages: </vt:lpstr>
      <vt:lpstr>In addition to the above advantages in computer modeling, there are general limitations as follows: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Көркем еңбектегі инновациялық технологиялар</dc:title>
  <dc:creator>Admin</dc:creator>
  <cp:lastModifiedBy>User</cp:lastModifiedBy>
  <cp:revision>278</cp:revision>
  <dcterms:created xsi:type="dcterms:W3CDTF">2022-10-21T16:10:26Z</dcterms:created>
  <dcterms:modified xsi:type="dcterms:W3CDTF">2024-11-05T12:00:25Z</dcterms:modified>
</cp:coreProperties>
</file>