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gif" ContentType="image/gif"/>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34" r:id="rId2"/>
  </p:sldMasterIdLst>
  <p:notesMasterIdLst>
    <p:notesMasterId r:id="rId57"/>
  </p:notesMasterIdLst>
  <p:sldIdLst>
    <p:sldId id="256" r:id="rId3"/>
    <p:sldId id="462" r:id="rId4"/>
    <p:sldId id="355" r:id="rId5"/>
    <p:sldId id="406" r:id="rId6"/>
    <p:sldId id="437" r:id="rId7"/>
    <p:sldId id="438" r:id="rId8"/>
    <p:sldId id="439" r:id="rId9"/>
    <p:sldId id="440" r:id="rId10"/>
    <p:sldId id="441" r:id="rId11"/>
    <p:sldId id="442" r:id="rId12"/>
    <p:sldId id="443" r:id="rId13"/>
    <p:sldId id="407" r:id="rId14"/>
    <p:sldId id="408" r:id="rId15"/>
    <p:sldId id="444" r:id="rId16"/>
    <p:sldId id="448" r:id="rId17"/>
    <p:sldId id="445" r:id="rId18"/>
    <p:sldId id="446" r:id="rId19"/>
    <p:sldId id="449" r:id="rId20"/>
    <p:sldId id="447" r:id="rId21"/>
    <p:sldId id="450" r:id="rId22"/>
    <p:sldId id="410" r:id="rId23"/>
    <p:sldId id="411" r:id="rId24"/>
    <p:sldId id="416" r:id="rId25"/>
    <p:sldId id="419" r:id="rId26"/>
    <p:sldId id="436" r:id="rId27"/>
    <p:sldId id="420" r:id="rId28"/>
    <p:sldId id="421" r:id="rId29"/>
    <p:sldId id="422" r:id="rId30"/>
    <p:sldId id="423" r:id="rId31"/>
    <p:sldId id="424" r:id="rId32"/>
    <p:sldId id="417" r:id="rId33"/>
    <p:sldId id="267" r:id="rId34"/>
    <p:sldId id="426" r:id="rId35"/>
    <p:sldId id="435" r:id="rId36"/>
    <p:sldId id="431" r:id="rId37"/>
    <p:sldId id="418" r:id="rId38"/>
    <p:sldId id="430" r:id="rId39"/>
    <p:sldId id="429" r:id="rId40"/>
    <p:sldId id="432" r:id="rId41"/>
    <p:sldId id="433" r:id="rId42"/>
    <p:sldId id="434" r:id="rId43"/>
    <p:sldId id="412" r:id="rId44"/>
    <p:sldId id="413" r:id="rId45"/>
    <p:sldId id="414" r:id="rId46"/>
    <p:sldId id="451" r:id="rId47"/>
    <p:sldId id="452" r:id="rId48"/>
    <p:sldId id="456" r:id="rId49"/>
    <p:sldId id="455" r:id="rId50"/>
    <p:sldId id="453" r:id="rId51"/>
    <p:sldId id="457" r:id="rId52"/>
    <p:sldId id="458" r:id="rId53"/>
    <p:sldId id="459" r:id="rId54"/>
    <p:sldId id="461" r:id="rId55"/>
    <p:sldId id="460" r:id="rId56"/>
  </p:sldIdLst>
  <p:sldSz cx="9144000" cy="5143500" type="screen16x9"/>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Default Section" id="{A41E63DF-9B5B-4791-A827-1800452210B8}">
          <p14:sldIdLst>
            <p14:sldId id="256"/>
            <p14:sldId id="462"/>
          </p14:sldIdLst>
        </p14:section>
        <p14:section name="13.1. E-services" id="{AB1EB827-A514-4A3E-8B3B-DF1B838E0B1F}">
          <p14:sldIdLst>
            <p14:sldId id="355"/>
            <p14:sldId id="406"/>
            <p14:sldId id="437"/>
            <p14:sldId id="438"/>
            <p14:sldId id="439"/>
            <p14:sldId id="440"/>
            <p14:sldId id="441"/>
            <p14:sldId id="442"/>
            <p14:sldId id="443"/>
          </p14:sldIdLst>
        </p14:section>
        <p14:section name="13.2. E-commerce" id="{2449C00F-6F9B-4FC0-B74F-657ACB31FA5A}">
          <p14:sldIdLst>
            <p14:sldId id="407"/>
            <p14:sldId id="408"/>
            <p14:sldId id="444"/>
            <p14:sldId id="448"/>
            <p14:sldId id="445"/>
            <p14:sldId id="446"/>
            <p14:sldId id="449"/>
            <p14:sldId id="447"/>
            <p14:sldId id="450"/>
          </p14:sldIdLst>
        </p14:section>
        <p14:section name="13.3. E-learning" id="{B495342B-5894-48C4-BE66-17CE6A5E1D33}">
          <p14:sldIdLst>
            <p14:sldId id="410"/>
            <p14:sldId id="411"/>
            <p14:sldId id="416"/>
            <p14:sldId id="419"/>
            <p14:sldId id="436"/>
            <p14:sldId id="420"/>
            <p14:sldId id="421"/>
            <p14:sldId id="422"/>
            <p14:sldId id="423"/>
            <p14:sldId id="424"/>
            <p14:sldId id="417"/>
            <p14:sldId id="267"/>
            <p14:sldId id="426"/>
            <p14:sldId id="435"/>
            <p14:sldId id="431"/>
            <p14:sldId id="418"/>
            <p14:sldId id="430"/>
            <p14:sldId id="429"/>
            <p14:sldId id="432"/>
            <p14:sldId id="433"/>
            <p14:sldId id="434"/>
            <p14:sldId id="412"/>
          </p14:sldIdLst>
        </p14:section>
        <p14:section name="13.4. E-government" id="{D22E04BD-499C-4C90-8823-677C87701910}">
          <p14:sldIdLst>
            <p14:sldId id="413"/>
            <p14:sldId id="414"/>
            <p14:sldId id="451"/>
            <p14:sldId id="452"/>
            <p14:sldId id="456"/>
            <p14:sldId id="455"/>
            <p14:sldId id="453"/>
            <p14:sldId id="457"/>
            <p14:sldId id="458"/>
            <p14:sldId id="459"/>
            <p14:sldId id="461"/>
            <p14:sldId id="460"/>
          </p14:sldIdLst>
        </p14:section>
      </p14:sectionLst>
    </p:ex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3275" autoAdjust="0"/>
  </p:normalViewPr>
  <p:slideViewPr>
    <p:cSldViewPr>
      <p:cViewPr varScale="1">
        <p:scale>
          <a:sx n="80" d="100"/>
          <a:sy n="80" d="100"/>
        </p:scale>
        <p:origin x="-1068" y="-96"/>
      </p:cViewPr>
      <p:guideLst>
        <p:guide orient="horz" pos="162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rtlCol="0"/>
          <a:lstStyle>
            <a:lvl1pPr algn="r">
              <a:defRPr sz="1200"/>
            </a:lvl1pPr>
          </a:lstStyle>
          <a:p>
            <a:fld id="{2447E72A-D913-4DC2-9E0A-E520CE8FCC86}" type="datetimeFigureOut">
              <a:rPr lang="en-US" smtClean="0"/>
              <a:pPr/>
              <a:t>9/1/2020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lstStyle>
          <a:p>
            <a:fld id="{A5D78FC6-CE17-4259-A63C-DDFC12E048FC}" type="slidenum">
              <a:rPr lang="en-US" smtClean="0"/>
              <a:pPr/>
              <a:t>‹#›</a:t>
            </a:fld>
            <a:endParaRPr lang="en-US"/>
          </a:p>
        </p:txBody>
      </p:sp>
    </p:spTree>
    <p:extLst>
      <p:ext uri="{BB962C8B-B14F-4D97-AF65-F5344CB8AC3E}">
        <p14:creationId xmlns:p14="http://schemas.microsoft.com/office/powerpoint/2010/main" xmlns="" val="316750268"/>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rtl="0"/>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D78FC6-CE17-4259-A63C-DDFC12E048FC}"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br>
              <a:rPr lang="en-US" dirty="0"/>
            </a:br>
            <a:endParaRPr lang="en-US" dirty="0"/>
          </a:p>
          <a:p>
            <a:pPr rtl="0"/>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3</a:t>
            </a:fld>
            <a:endParaRPr lang="en-US"/>
          </a:p>
        </p:txBody>
      </p:sp>
    </p:spTree>
    <p:extLst>
      <p:ext uri="{BB962C8B-B14F-4D97-AF65-F5344CB8AC3E}">
        <p14:creationId xmlns:p14="http://schemas.microsoft.com/office/powerpoint/2010/main" xmlns="" val="32077576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In summary, …</a:t>
            </a:r>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4</a:t>
            </a:fld>
            <a:endParaRPr lang="en-US"/>
          </a:p>
        </p:txBody>
      </p:sp>
    </p:spTree>
    <p:extLst>
      <p:ext uri="{BB962C8B-B14F-4D97-AF65-F5344CB8AC3E}">
        <p14:creationId xmlns:p14="http://schemas.microsoft.com/office/powerpoint/2010/main" xmlns="" val="1041990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br>
              <a:rPr lang="en-US" dirty="0"/>
            </a:br>
            <a:endParaRPr lang="en-US" dirty="0"/>
          </a:p>
          <a:p>
            <a:pPr rtl="0"/>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12</a:t>
            </a:fld>
            <a:endParaRPr lang="en-US"/>
          </a:p>
        </p:txBody>
      </p:sp>
    </p:spTree>
    <p:extLst>
      <p:ext uri="{BB962C8B-B14F-4D97-AF65-F5344CB8AC3E}">
        <p14:creationId xmlns:p14="http://schemas.microsoft.com/office/powerpoint/2010/main" xmlns="" val="2280513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In summary, …</a:t>
            </a:r>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13</a:t>
            </a:fld>
            <a:endParaRPr lang="en-US"/>
          </a:p>
        </p:txBody>
      </p:sp>
    </p:spTree>
    <p:extLst>
      <p:ext uri="{BB962C8B-B14F-4D97-AF65-F5344CB8AC3E}">
        <p14:creationId xmlns:p14="http://schemas.microsoft.com/office/powerpoint/2010/main" xmlns="" val="11542618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br>
              <a:rPr lang="en-US" dirty="0"/>
            </a:br>
            <a:endParaRPr lang="en-US" dirty="0"/>
          </a:p>
          <a:p>
            <a:pPr rtl="0"/>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21</a:t>
            </a:fld>
            <a:endParaRPr lang="en-US"/>
          </a:p>
        </p:txBody>
      </p:sp>
    </p:spTree>
    <p:extLst>
      <p:ext uri="{BB962C8B-B14F-4D97-AF65-F5344CB8AC3E}">
        <p14:creationId xmlns:p14="http://schemas.microsoft.com/office/powerpoint/2010/main" xmlns="" val="10232210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In summary, …</a:t>
            </a:r>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22</a:t>
            </a:fld>
            <a:endParaRPr lang="en-US"/>
          </a:p>
        </p:txBody>
      </p:sp>
    </p:spTree>
    <p:extLst>
      <p:ext uri="{BB962C8B-B14F-4D97-AF65-F5344CB8AC3E}">
        <p14:creationId xmlns:p14="http://schemas.microsoft.com/office/powerpoint/2010/main" xmlns="" val="19050939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53A69D-D74D-422E-B7D3-02222A651EEB}" type="slidenum">
              <a:rPr lang="en-US" smtClean="0"/>
              <a:pPr/>
              <a:t>32</a:t>
            </a:fld>
            <a:endParaRPr lang="en-US"/>
          </a:p>
        </p:txBody>
      </p:sp>
    </p:spTree>
    <p:extLst>
      <p:ext uri="{BB962C8B-B14F-4D97-AF65-F5344CB8AC3E}">
        <p14:creationId xmlns:p14="http://schemas.microsoft.com/office/powerpoint/2010/main" xmlns="" val="29226808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40</a:t>
            </a:fld>
            <a:endParaRPr lang="en-US"/>
          </a:p>
        </p:txBody>
      </p:sp>
    </p:spTree>
    <p:extLst>
      <p:ext uri="{BB962C8B-B14F-4D97-AF65-F5344CB8AC3E}">
        <p14:creationId xmlns:p14="http://schemas.microsoft.com/office/powerpoint/2010/main" xmlns="" val="9289003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In summary, …</a:t>
            </a:r>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42</a:t>
            </a:fld>
            <a:endParaRPr lang="en-US"/>
          </a:p>
        </p:txBody>
      </p:sp>
    </p:spTree>
    <p:extLst>
      <p:ext uri="{BB962C8B-B14F-4D97-AF65-F5344CB8AC3E}">
        <p14:creationId xmlns:p14="http://schemas.microsoft.com/office/powerpoint/2010/main" xmlns="" val="8249251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https://en.wikipedia.org/wiki/E-government</a:t>
            </a:r>
          </a:p>
          <a:p>
            <a:endParaRPr lang="en-US" dirty="0"/>
          </a:p>
          <a:p>
            <a:pPr rtl="0"/>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43</a:t>
            </a:fld>
            <a:endParaRPr lang="en-US"/>
          </a:p>
        </p:txBody>
      </p:sp>
    </p:spTree>
    <p:extLst>
      <p:ext uri="{BB962C8B-B14F-4D97-AF65-F5344CB8AC3E}">
        <p14:creationId xmlns:p14="http://schemas.microsoft.com/office/powerpoint/2010/main" xmlns="" val="31683315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In summary, …</a:t>
            </a:r>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44</a:t>
            </a:fld>
            <a:endParaRPr lang="en-US"/>
          </a:p>
        </p:txBody>
      </p:sp>
    </p:spTree>
    <p:extLst>
      <p:ext uri="{BB962C8B-B14F-4D97-AF65-F5344CB8AC3E}">
        <p14:creationId xmlns:p14="http://schemas.microsoft.com/office/powerpoint/2010/main" xmlns="" val="23782756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45</a:t>
            </a:fld>
            <a:endParaRPr lang="en-US"/>
          </a:p>
        </p:txBody>
      </p:sp>
    </p:spTree>
    <p:extLst>
      <p:ext uri="{BB962C8B-B14F-4D97-AF65-F5344CB8AC3E}">
        <p14:creationId xmlns:p14="http://schemas.microsoft.com/office/powerpoint/2010/main" xmlns="" val="25211646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ultimate goal of the e-government is to be able to offer an increased portfolio of public services to citizens in an efficient and cost effective manner. E-government allows for government transparency. Government transparency is important because it allows the public to be informed about what the government is working on as well as the policies they are trying to implement. Simple tasks may be easier to perform through electronic government access. Many changes, such as marital status or address changes can be a long process and take a lot of paper work for citizens. E-government allows these tasks to be performed efficiently with more convenience to individuals. E-government is an easy way for the public to be more involved in political campaigns. It could increase voter awareness, which could lead to an increase in citizen participation in elections. It is convenient and cost-effective for businesses, and the public benefits by getting easy access to the most current information available without having to spend time, energy and money to get it.</a:t>
            </a:r>
          </a:p>
          <a:p>
            <a:r>
              <a:rPr lang="en-US" sz="1200" b="0" i="0" kern="1200" dirty="0">
                <a:solidFill>
                  <a:schemeClr val="tx1"/>
                </a:solidFill>
                <a:effectLst/>
                <a:latin typeface="+mn-lt"/>
                <a:ea typeface="+mn-ea"/>
                <a:cs typeface="+mn-cs"/>
              </a:rPr>
              <a:t>E-government helps simplify processes and makes government information more easily accessible for public sector agencies and citizens.</a:t>
            </a:r>
          </a:p>
          <a:p>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52</a:t>
            </a:fld>
            <a:endParaRPr lang="en-US"/>
          </a:p>
        </p:txBody>
      </p:sp>
    </p:spTree>
    <p:extLst>
      <p:ext uri="{BB962C8B-B14F-4D97-AF65-F5344CB8AC3E}">
        <p14:creationId xmlns:p14="http://schemas.microsoft.com/office/powerpoint/2010/main" xmlns="" val="22497467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4478274"/>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4539996"/>
            <a:ext cx="2249424"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4533138"/>
            <a:ext cx="6784848"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381000" y="742950"/>
            <a:ext cx="6477000" cy="1371600"/>
          </a:xfrm>
        </p:spPr>
        <p:txBody>
          <a:bodyPr anchor="b">
            <a:normAutofit/>
          </a:bodyPr>
          <a:lstStyle>
            <a:lvl1pPr>
              <a:defRPr sz="3600" cap="all" baseline="0"/>
            </a:lvl1pPr>
          </a:lstStyle>
          <a:p>
            <a:r>
              <a:rPr kumimoji="0" lang="en-US"/>
              <a:t>Click to edit Master title style</a:t>
            </a:r>
            <a:endParaRPr kumimoji="0"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76200" y="4551524"/>
            <a:ext cx="2057400" cy="514350"/>
          </a:xfrm>
        </p:spPr>
        <p:txBody>
          <a:bodyPr>
            <a:noAutofit/>
          </a:bodyPr>
          <a:lstStyle>
            <a:lvl1pPr algn="ctr">
              <a:defRPr sz="2000">
                <a:solidFill>
                  <a:srgbClr val="FFFFFF"/>
                </a:solidFill>
              </a:defRPr>
            </a:lvl1pPr>
          </a:lstStyle>
          <a:p>
            <a:pPr algn="ctr"/>
            <a:fld id="{217BF589-64F2-4E8B-943A-59874EBB7CB1}" type="datetime1">
              <a:rPr lang="en-US" smtClean="0"/>
              <a:pPr algn="ctr"/>
              <a:t>9/1/2020</a:t>
            </a:fld>
            <a:endParaRPr lang="en-US" sz="2000" dirty="0">
              <a:solidFill>
                <a:srgbClr val="FFFFFF"/>
              </a:solidFill>
            </a:endParaRPr>
          </a:p>
        </p:txBody>
      </p:sp>
      <p:sp>
        <p:nvSpPr>
          <p:cNvPr id="17" name="Footer Placeholder 16"/>
          <p:cNvSpPr>
            <a:spLocks noGrp="1"/>
          </p:cNvSpPr>
          <p:nvPr>
            <p:ph type="ftr" sz="quarter" idx="11"/>
          </p:nvPr>
        </p:nvSpPr>
        <p:spPr>
          <a:xfrm>
            <a:off x="2085393" y="177404"/>
            <a:ext cx="5867400" cy="273844"/>
          </a:xfrm>
        </p:spPr>
        <p:txBody>
          <a:bodyPr/>
          <a:lstStyle>
            <a:lvl1pPr algn="r">
              <a:defRPr>
                <a:solidFill>
                  <a:schemeClr val="tx2"/>
                </a:solidFill>
              </a:defRPr>
            </a:lvl1pPr>
          </a:lstStyle>
          <a:p>
            <a:pPr algn="r"/>
            <a:endParaRPr lang="en-US" dirty="0">
              <a:solidFill>
                <a:schemeClr val="tx2"/>
              </a:solidFill>
            </a:endParaRPr>
          </a:p>
        </p:txBody>
      </p:sp>
      <p:sp>
        <p:nvSpPr>
          <p:cNvPr id="29" name="Slide Number Placeholder 28"/>
          <p:cNvSpPr>
            <a:spLocks noGrp="1"/>
          </p:cNvSpPr>
          <p:nvPr>
            <p:ph type="sldNum" sz="quarter" idx="12"/>
          </p:nvPr>
        </p:nvSpPr>
        <p:spPr>
          <a:xfrm>
            <a:off x="8001000" y="171450"/>
            <a:ext cx="838200" cy="28575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171450"/>
            <a:ext cx="8153400" cy="742950"/>
          </a:xfrm>
        </p:spPr>
        <p:txBody>
          <a:bodyPr/>
          <a:lstStyle/>
          <a:p>
            <a:r>
              <a:rPr kumimoji="0" lang="en-US"/>
              <a:t>Click to edit Master title style</a:t>
            </a:r>
            <a:endParaRPr kumimoji="0" lang="en-US" dirty="0"/>
          </a:p>
        </p:txBody>
      </p:sp>
      <p:sp>
        <p:nvSpPr>
          <p:cNvPr id="4" name="Date Placeholder 3"/>
          <p:cNvSpPr>
            <a:spLocks noGrp="1"/>
          </p:cNvSpPr>
          <p:nvPr>
            <p:ph type="dt" sz="half" idx="10"/>
          </p:nvPr>
        </p:nvSpPr>
        <p:spPr/>
        <p:txBody>
          <a:bodyPr/>
          <a:lstStyle/>
          <a:p>
            <a:fld id="{9E65CF3F-63DF-4E5A-B432-BA8DC4DF135B}" type="datetime1">
              <a:rPr lang="en-US" smtClean="0"/>
              <a:pPr/>
              <a:t>9/1/2020</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200150"/>
            <a:ext cx="8153400" cy="3371850"/>
          </a:xfrm>
        </p:spPr>
        <p:txBody>
          <a:bodyPr/>
          <a:lstStyle/>
          <a:p>
            <a:pPr lvl="0" eaLnBrk="1" latinLnBrk="0" hangingPunct="1"/>
            <a:r>
              <a:rPr lang="en-US" dirty="0"/>
              <a:t>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1" y="2057400"/>
            <a:ext cx="7123113" cy="2495550"/>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Edit Master text styles</a:t>
            </a:r>
          </a:p>
        </p:txBody>
      </p:sp>
      <p:sp>
        <p:nvSpPr>
          <p:cNvPr id="7" name="Rectangle 6"/>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200150"/>
            <a:ext cx="7620000" cy="742950"/>
          </a:xfrm>
        </p:spPr>
        <p:txBody>
          <a:bodyPr>
            <a:normAutofit/>
          </a:bodyPr>
          <a:lstStyle>
            <a:lvl1pPr algn="l">
              <a:buNone/>
              <a:defRPr sz="3600" b="0" cap="none">
                <a:solidFill>
                  <a:srgbClr val="FFFFFF"/>
                </a:solidFill>
              </a:defRPr>
            </a:lvl1pPr>
          </a:lstStyle>
          <a:p>
            <a:r>
              <a:rPr kumimoji="0" lang="en-US"/>
              <a:t>Click to edit Master title style</a:t>
            </a:r>
            <a:endParaRPr kumimoji="0" lang="en-US" dirty="0"/>
          </a:p>
        </p:txBody>
      </p:sp>
      <p:sp>
        <p:nvSpPr>
          <p:cNvPr id="12" name="Date Placeholder 11"/>
          <p:cNvSpPr>
            <a:spLocks noGrp="1"/>
          </p:cNvSpPr>
          <p:nvPr>
            <p:ph type="dt" sz="half" idx="10"/>
          </p:nvPr>
        </p:nvSpPr>
        <p:spPr/>
        <p:txBody>
          <a:bodyPr/>
          <a:lstStyle/>
          <a:p>
            <a:fld id="{6ABF546F-0BE8-4D42-A15E-D80DFCBBD990}" type="datetime1">
              <a:rPr lang="en-US" smtClean="0"/>
              <a:pPr/>
              <a:t>9/1/2020</a:t>
            </a:fld>
            <a:endParaRPr lang="en-US"/>
          </a:p>
        </p:txBody>
      </p:sp>
      <p:sp>
        <p:nvSpPr>
          <p:cNvPr id="13" name="Slide Number Placeholder 12"/>
          <p:cNvSpPr>
            <a:spLocks noGrp="1"/>
          </p:cNvSpPr>
          <p:nvPr>
            <p:ph type="sldNum" sz="quarter" idx="11"/>
          </p:nvPr>
        </p:nvSpPr>
        <p:spPr>
          <a:xfrm>
            <a:off x="0" y="1314450"/>
            <a:ext cx="1295400" cy="526257"/>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endParaRPr kumimoji="0" lang="en-US" dirty="0"/>
          </a:p>
        </p:txBody>
      </p:sp>
      <p:sp>
        <p:nvSpPr>
          <p:cNvPr id="9" name="Content Placeholder 8"/>
          <p:cNvSpPr>
            <a:spLocks noGrp="1"/>
          </p:cNvSpPr>
          <p:nvPr>
            <p:ph sz="quarter" idx="1"/>
          </p:nvPr>
        </p:nvSpPr>
        <p:spPr>
          <a:xfrm>
            <a:off x="609600" y="1192175"/>
            <a:ext cx="3886200" cy="3429000"/>
          </a:xfrm>
        </p:spPr>
        <p:txBody>
          <a:body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844901" y="1192175"/>
            <a:ext cx="3886200" cy="3429000"/>
          </a:xfrm>
        </p:spPr>
        <p:txBody>
          <a:body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Date Placeholder 7"/>
          <p:cNvSpPr>
            <a:spLocks noGrp="1"/>
          </p:cNvSpPr>
          <p:nvPr>
            <p:ph type="dt" sz="half" idx="15"/>
          </p:nvPr>
        </p:nvSpPr>
        <p:spPr/>
        <p:txBody>
          <a:bodyPr rtlCol="0"/>
          <a:lstStyle/>
          <a:p>
            <a:fld id="{C0B0F077-D607-434F-BAFA-174170B4D243}" type="datetime1">
              <a:rPr lang="en-US" smtClean="0"/>
              <a:pPr/>
              <a:t>9/1/2020</a:t>
            </a:fld>
            <a:endParaRPr lang="en-US"/>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04787"/>
            <a:ext cx="8153400" cy="652463"/>
          </a:xfrm>
        </p:spPr>
        <p:txBody>
          <a:bodyPr anchor="ctr"/>
          <a:lstStyle>
            <a:lvl1pPr>
              <a:defRPr/>
            </a:lvl1pPr>
          </a:lstStyle>
          <a:p>
            <a:r>
              <a:rPr kumimoji="0" lang="en-US"/>
              <a:t>Click to edit Master title style</a:t>
            </a:r>
            <a:endParaRPr kumimoji="0" lang="en-US" dirty="0"/>
          </a:p>
        </p:txBody>
      </p:sp>
      <p:sp>
        <p:nvSpPr>
          <p:cNvPr id="11" name="Content Placeholder 10"/>
          <p:cNvSpPr>
            <a:spLocks noGrp="1"/>
          </p:cNvSpPr>
          <p:nvPr>
            <p:ph sz="quarter" idx="2"/>
          </p:nvPr>
        </p:nvSpPr>
        <p:spPr>
          <a:xfrm>
            <a:off x="609600" y="1828800"/>
            <a:ext cx="3886200" cy="2686050"/>
          </a:xfrm>
        </p:spPr>
        <p:txBody>
          <a:body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800600" y="1828800"/>
            <a:ext cx="3886200" cy="2686050"/>
          </a:xfrm>
        </p:spPr>
        <p:txBody>
          <a:body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5"/>
          </p:nvPr>
        </p:nvSpPr>
        <p:spPr/>
        <p:txBody>
          <a:bodyPr rtlCol="0"/>
          <a:lstStyle/>
          <a:p>
            <a:fld id="{7010666F-83AC-4654-93D0-18C21D4B67E7}" type="datetime1">
              <a:rPr lang="en-US" smtClean="0"/>
              <a:pPr/>
              <a:t>9/1/2020</a:t>
            </a:fld>
            <a:endParaRPr lang="en-US"/>
          </a:p>
        </p:txBody>
      </p:sp>
      <p:sp>
        <p:nvSpPr>
          <p:cNvPr id="12" name="Slide Number Placeholder 11"/>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a:t>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a:t>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endParaRPr kumimoji="0" lang="en-US" dirty="0"/>
          </a:p>
        </p:txBody>
      </p:sp>
      <p:sp>
        <p:nvSpPr>
          <p:cNvPr id="3" name="Date Placeholder 2"/>
          <p:cNvSpPr>
            <a:spLocks noGrp="1"/>
          </p:cNvSpPr>
          <p:nvPr>
            <p:ph type="dt" sz="half" idx="10"/>
          </p:nvPr>
        </p:nvSpPr>
        <p:spPr/>
        <p:txBody>
          <a:bodyPr/>
          <a:lstStyle/>
          <a:p>
            <a:fld id="{956B9365-465A-48AE-AB17-C70984DCFB13}" type="datetime1">
              <a:rPr lang="en-US" smtClean="0"/>
              <a:pPr/>
              <a:t>9/1/2020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131597-82F2-450C-BE3B-7E9672B432E9}" type="datetime1">
              <a:rPr lang="en-US" smtClean="0"/>
              <a:pPr/>
              <a:t>9/1/2020</a:t>
            </a:fld>
            <a:endParaRPr 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0" y="4686300"/>
            <a:ext cx="533400" cy="28575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04787"/>
            <a:ext cx="8077200" cy="652463"/>
          </a:xfrm>
        </p:spPr>
        <p:txBody>
          <a:bodyPr anchor="ctr"/>
          <a:lstStyle>
            <a:lvl1pPr algn="l">
              <a:buNone/>
              <a:defRPr sz="4400" b="0"/>
            </a:lvl1pPr>
          </a:lstStyle>
          <a:p>
            <a:r>
              <a:rPr kumimoji="0" lang="en-US"/>
              <a:t>Click to edit Master title style</a:t>
            </a:r>
          </a:p>
        </p:txBody>
      </p:sp>
      <p:sp>
        <p:nvSpPr>
          <p:cNvPr id="5" name="Date Placeholder 4"/>
          <p:cNvSpPr>
            <a:spLocks noGrp="1"/>
          </p:cNvSpPr>
          <p:nvPr>
            <p:ph type="dt" sz="half" idx="10"/>
          </p:nvPr>
        </p:nvSpPr>
        <p:spPr/>
        <p:txBody>
          <a:bodyPr/>
          <a:lstStyle/>
          <a:p>
            <a:fld id="{DCBD8343-9B0D-493B-AA45-64F950487802}" type="datetime1">
              <a:rPr lang="en-US" smtClean="0"/>
              <a:pPr/>
              <a:t>9/1/2020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3" name="Text Placeholder 2"/>
          <p:cNvSpPr>
            <a:spLocks noGrp="1"/>
          </p:cNvSpPr>
          <p:nvPr>
            <p:ph type="body" idx="2"/>
          </p:nvPr>
        </p:nvSpPr>
        <p:spPr>
          <a:xfrm>
            <a:off x="609600" y="1314450"/>
            <a:ext cx="1600200" cy="325755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Edit Master text styles</a:t>
            </a:r>
          </a:p>
        </p:txBody>
      </p:sp>
      <p:sp>
        <p:nvSpPr>
          <p:cNvPr id="9" name="Content Placeholder 8"/>
          <p:cNvSpPr>
            <a:spLocks noGrp="1"/>
          </p:cNvSpPr>
          <p:nvPr>
            <p:ph sz="quarter" idx="1"/>
          </p:nvPr>
        </p:nvSpPr>
        <p:spPr>
          <a:xfrm>
            <a:off x="2362200" y="1314450"/>
            <a:ext cx="6400800" cy="3314700"/>
          </a:xfrm>
        </p:spPr>
        <p:txBody>
          <a:body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Edit Master text styles</a:t>
            </a:r>
          </a:p>
        </p:txBody>
      </p:sp>
      <p:sp>
        <p:nvSpPr>
          <p:cNvPr id="8" name="Rectangle 7"/>
          <p:cNvSpPr/>
          <p:nvPr/>
        </p:nvSpPr>
        <p:spPr bwMode="white">
          <a:xfrm>
            <a:off x="-9144" y="3429000"/>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3497580"/>
            <a:ext cx="1463040"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3490722"/>
            <a:ext cx="7598664"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3486150"/>
            <a:ext cx="7315200" cy="514350"/>
          </a:xfrm>
        </p:spPr>
        <p:txBody>
          <a:bodyPr anchor="ctr"/>
          <a:lstStyle>
            <a:lvl1pPr algn="l">
              <a:buNone/>
              <a:defRPr sz="2800" b="0">
                <a:solidFill>
                  <a:srgbClr val="FFFFFF"/>
                </a:solidFill>
              </a:defRPr>
            </a:lvl1pPr>
          </a:lstStyle>
          <a:p>
            <a:r>
              <a:rPr kumimoji="0" lang="en-US"/>
              <a:t>Click to edit Master title style</a:t>
            </a:r>
          </a:p>
        </p:txBody>
      </p:sp>
      <p:sp>
        <p:nvSpPr>
          <p:cNvPr id="11" name="Rectangle 10"/>
          <p:cNvSpPr/>
          <p:nvPr/>
        </p:nvSpPr>
        <p:spPr bwMode="white">
          <a:xfrm>
            <a:off x="1447800" y="0"/>
            <a:ext cx="100584" cy="515035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4686300"/>
            <a:ext cx="2667000" cy="273844"/>
          </a:xfrm>
        </p:spPr>
        <p:txBody>
          <a:bodyPr rtlCol="0"/>
          <a:lstStyle/>
          <a:p>
            <a:fld id="{F5ECF5B3-39F8-4970-AD32-6A851054E1E4}" type="datetime1">
              <a:rPr lang="en-US" smtClean="0"/>
              <a:pPr/>
              <a:t>9/1/2020</a:t>
            </a:fld>
            <a:endParaRPr lang="en-US"/>
          </a:p>
        </p:txBody>
      </p:sp>
      <p:sp>
        <p:nvSpPr>
          <p:cNvPr id="13" name="Slide Number Placeholder 12"/>
          <p:cNvSpPr>
            <a:spLocks noGrp="1"/>
          </p:cNvSpPr>
          <p:nvPr>
            <p:ph type="sldNum" sz="quarter" idx="11"/>
          </p:nvPr>
        </p:nvSpPr>
        <p:spPr>
          <a:xfrm>
            <a:off x="0" y="3500437"/>
            <a:ext cx="1447800" cy="497684"/>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4686155"/>
            <a:ext cx="4572000" cy="273844"/>
          </a:xfrm>
        </p:spPr>
        <p:txBody>
          <a:bodyPr rtlCol="0"/>
          <a:lstStyle/>
          <a:p>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lstStyle>
            <a:lvl1pPr marL="0" indent="0">
              <a:buNone/>
              <a:defRPr sz="3200"/>
            </a:lvl1pPr>
          </a:lstStyle>
          <a:p>
            <a:r>
              <a:rPr kumimoji="0" lang="en-US"/>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endParaRPr kumimoji="0" lang="en-US" dirty="0"/>
          </a:p>
        </p:txBody>
      </p:sp>
      <p:sp>
        <p:nvSpPr>
          <p:cNvPr id="3" name="Vertical Text Placeholder 2"/>
          <p:cNvSpPr>
            <a:spLocks noGrp="1"/>
          </p:cNvSpPr>
          <p:nvPr>
            <p:ph type="body" orient="vert" idx="1"/>
          </p:nvPr>
        </p:nvSpPr>
        <p:spPr/>
        <p:txBody>
          <a:bodyPr vert="eaVert"/>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4F82713-07B8-43F4-B5FD-9714BA618C68}" type="datetime1">
              <a:rPr lang="en-US" smtClean="0">
                <a:solidFill>
                  <a:schemeClr val="tx2"/>
                </a:solidFill>
              </a:rPr>
              <a:pPr/>
              <a:t>9/1/2020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457201"/>
            <a:ext cx="2057400" cy="4137422"/>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457200"/>
            <a:ext cx="5562600" cy="4137423"/>
          </a:xfrm>
        </p:spPr>
        <p:txBody>
          <a:bodyPr vert="eaVert"/>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6553200" y="4686302"/>
            <a:ext cx="2209800" cy="273844"/>
          </a:xfrm>
        </p:spPr>
        <p:txBody>
          <a:bodyPr/>
          <a:lstStyle/>
          <a:p>
            <a:fld id="{1A1171F4-69CD-4C50-975D-7DA1D470D063}" type="datetime1">
              <a:rPr lang="en-US" smtClean="0">
                <a:solidFill>
                  <a:schemeClr val="tx2"/>
                </a:solidFill>
              </a:rPr>
              <a:pPr/>
              <a:t>9/1/2020</a:t>
            </a:fld>
            <a:endParaRPr lang="en-US" dirty="0"/>
          </a:p>
        </p:txBody>
      </p:sp>
      <p:sp>
        <p:nvSpPr>
          <p:cNvPr id="5" name="Footer Placeholder 4"/>
          <p:cNvSpPr>
            <a:spLocks noGrp="1"/>
          </p:cNvSpPr>
          <p:nvPr>
            <p:ph type="ftr" sz="quarter" idx="11"/>
          </p:nvPr>
        </p:nvSpPr>
        <p:spPr>
          <a:xfrm>
            <a:off x="457202" y="4686156"/>
            <a:ext cx="5573483" cy="273844"/>
          </a:xfrm>
        </p:spPr>
        <p:txBody>
          <a:bodyPr/>
          <a:lstStyle/>
          <a:p>
            <a:endParaRPr lang="en-US" dirty="0"/>
          </a:p>
        </p:txBody>
      </p:sp>
      <p:sp>
        <p:nvSpPr>
          <p:cNvPr id="7" name="Rectangle 6"/>
          <p:cNvSpPr/>
          <p:nvPr/>
        </p:nvSpPr>
        <p:spPr bwMode="white">
          <a:xfrm>
            <a:off x="6096318" y="0"/>
            <a:ext cx="320040"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6056313" y="77787"/>
            <a:ext cx="400050" cy="244476"/>
          </a:xfrm>
        </p:spPr>
        <p:txBody>
          <a:bodyPr/>
          <a:lstStyle/>
          <a:p>
            <a:fld id="{72AC53DF-4216-466D-99A7-94400E6C2A25}" type="slidenum">
              <a:rPr lang="en-US" sz="1200" smtClean="0">
                <a:solidFill>
                  <a:schemeClr val="tx2"/>
                </a:solidFill>
              </a: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171450"/>
            <a:ext cx="8153400" cy="742950"/>
          </a:xfrm>
          <a:prstGeom prst="rect">
            <a:avLst/>
          </a:prstGeom>
        </p:spPr>
        <p:txBody>
          <a:bodyPr vert="horz" anchor="ctr">
            <a:normAutofit/>
          </a:bodyPr>
          <a:lstStyle/>
          <a:p>
            <a:r>
              <a:rPr kumimoji="0" lang="en-US"/>
              <a:t>Click to edit Master title style</a:t>
            </a:r>
            <a:endParaRPr kumimoji="0" lang="en-US" dirty="0"/>
          </a:p>
        </p:txBody>
      </p:sp>
      <p:sp>
        <p:nvSpPr>
          <p:cNvPr id="13" name="Text Placeholder 12"/>
          <p:cNvSpPr>
            <a:spLocks noGrp="1"/>
          </p:cNvSpPr>
          <p:nvPr>
            <p:ph type="body" idx="1"/>
          </p:nvPr>
        </p:nvSpPr>
        <p:spPr>
          <a:xfrm>
            <a:off x="612648" y="1200150"/>
            <a:ext cx="8153400" cy="3394710"/>
          </a:xfrm>
          <a:prstGeom prst="rect">
            <a:avLst/>
          </a:prstGeom>
        </p:spPr>
        <p:txBody>
          <a:bodyPr vert="horz">
            <a:normAutofit/>
          </a:bodyPr>
          <a:lstStyle/>
          <a:p>
            <a:pPr lvl="0" eaLnBrk="1" latinLnBrk="0" hangingPunct="1"/>
            <a:r>
              <a:rPr kumimoji="0" lang="en-US"/>
              <a:t>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14" name="Date Placeholder 13"/>
          <p:cNvSpPr>
            <a:spLocks noGrp="1"/>
          </p:cNvSpPr>
          <p:nvPr>
            <p:ph type="dt" sz="half" idx="2"/>
          </p:nvPr>
        </p:nvSpPr>
        <p:spPr>
          <a:xfrm>
            <a:off x="6096000" y="4686300"/>
            <a:ext cx="2667000" cy="273844"/>
          </a:xfrm>
          <a:prstGeom prst="rect">
            <a:avLst/>
          </a:prstGeom>
        </p:spPr>
        <p:txBody>
          <a:bodyPr vert="horz" anchor="ctr" anchorCtr="0"/>
          <a:lstStyle>
            <a:lvl1pPr algn="l" eaLnBrk="1" latinLnBrk="0" hangingPunct="1">
              <a:defRPr kumimoji="0" sz="1400">
                <a:solidFill>
                  <a:schemeClr val="tx2"/>
                </a:solidFill>
              </a:defRPr>
            </a:lvl1pPr>
          </a:lstStyle>
          <a:p>
            <a:fld id="{149982F7-329C-4713-9828-7D3B584AB160}" type="datetime1">
              <a:rPr lang="en-US" smtClean="0">
                <a:solidFill>
                  <a:schemeClr val="tx2"/>
                </a:solidFill>
              </a:rPr>
              <a:pPr/>
              <a:t>9/1/2020</a:t>
            </a:fld>
            <a:endParaRPr lang="en-US" sz="1400" dirty="0">
              <a:solidFill>
                <a:schemeClr val="tx2"/>
              </a:solidFill>
            </a:endParaRPr>
          </a:p>
        </p:txBody>
      </p:sp>
      <p:sp>
        <p:nvSpPr>
          <p:cNvPr id="3" name="Footer Placeholder 2"/>
          <p:cNvSpPr>
            <a:spLocks noGrp="1"/>
          </p:cNvSpPr>
          <p:nvPr>
            <p:ph type="ftr" sz="quarter" idx="3"/>
          </p:nvPr>
        </p:nvSpPr>
        <p:spPr>
          <a:xfrm>
            <a:off x="609601" y="4686155"/>
            <a:ext cx="5421083" cy="273844"/>
          </a:xfrm>
          <a:prstGeom prst="rect">
            <a:avLst/>
          </a:prstGeom>
        </p:spPr>
        <p:txBody>
          <a:bodyPr vert="horz" anchor="ctr"/>
          <a:lstStyle>
            <a:lvl1pPr algn="r" eaLnBrk="1" latinLnBrk="0" hangingPunct="1">
              <a:defRPr kumimoji="0" sz="1400">
                <a:solidFill>
                  <a:schemeClr val="tx2"/>
                </a:solidFill>
              </a:defRPr>
            </a:lvl1pPr>
          </a:lstStyle>
          <a:p>
            <a:pPr algn="r"/>
            <a:endParaRPr lang="en-US" sz="1400" dirty="0">
              <a:solidFill>
                <a:schemeClr val="tx2"/>
              </a:solidFill>
            </a:endParaRPr>
          </a:p>
        </p:txBody>
      </p:sp>
      <p:sp>
        <p:nvSpPr>
          <p:cNvPr id="7" name="Rectangle 6"/>
          <p:cNvSpPr/>
          <p:nvPr/>
        </p:nvSpPr>
        <p:spPr bwMode="white">
          <a:xfrm>
            <a:off x="0" y="925830"/>
            <a:ext cx="9144000" cy="24003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960120"/>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960120"/>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954167"/>
            <a:ext cx="533400" cy="183357"/>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935" r:id="rId1"/>
    <p:sldLayoutId id="2147483936" r:id="rId2"/>
    <p:sldLayoutId id="2147483937" r:id="rId3"/>
    <p:sldLayoutId id="2147483938" r:id="rId4"/>
    <p:sldLayoutId id="2147483939" r:id="rId5"/>
    <p:sldLayoutId id="2147483940" r:id="rId6"/>
    <p:sldLayoutId id="2147483941" r:id="rId7"/>
    <p:sldLayoutId id="2147483942" r:id="rId8"/>
    <p:sldLayoutId id="2147483943" r:id="rId9"/>
    <p:sldLayoutId id="2147483944" r:id="rId10"/>
    <p:sldLayoutId id="2147483945" r:id="rId11"/>
  </p:sldLayoutIdLst>
  <p:hf hdr="0" ftr="0" dt="0"/>
  <p:txStyles>
    <p:titleStyle>
      <a:lvl1pPr algn="l" rtl="0" eaLnBrk="1" latinLnBrk="0" hangingPunct="1">
        <a:spcBef>
          <a:spcPct val="0"/>
        </a:spcBef>
        <a:buNone/>
        <a:defRPr kumimoji="0"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5.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jpeg"/></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ctrTitle"/>
          </p:nvPr>
        </p:nvSpPr>
        <p:spPr>
          <a:xfrm>
            <a:off x="361950" y="600075"/>
            <a:ext cx="7715250" cy="676275"/>
          </a:xfrm>
        </p:spPr>
        <p:txBody>
          <a:bodyPr>
            <a:noAutofit/>
          </a:bodyPr>
          <a:lstStyle/>
          <a:p>
            <a:r>
              <a:rPr lang="en-US" dirty="0"/>
              <a:t>13. E-services</a:t>
            </a:r>
            <a:endParaRPr lang="en-US" sz="3200" dirty="0"/>
          </a:p>
        </p:txBody>
      </p:sp>
      <p:sp>
        <p:nvSpPr>
          <p:cNvPr id="3" name="Slide Number Placeholder 2">
            <a:extLst>
              <a:ext uri="{FF2B5EF4-FFF2-40B4-BE49-F238E27FC236}">
                <a16:creationId xmlns:a16="http://schemas.microsoft.com/office/drawing/2014/main" xmlns="" id="{9152CDC5-AE82-40B0-A75B-8EB2F3A0E9BB}"/>
              </a:ext>
            </a:extLst>
          </p:cNvPr>
          <p:cNvSpPr>
            <a:spLocks noGrp="1"/>
          </p:cNvSpPr>
          <p:nvPr>
            <p:ph type="sldNum" sz="quarter" idx="12"/>
          </p:nvPr>
        </p:nvSpPr>
        <p:spPr/>
        <p:txBody>
          <a:bodyPr>
            <a:normAutofit lnSpcReduction="10000"/>
          </a:bodyPr>
          <a:lstStyle/>
          <a:p>
            <a:fld id="{72AC53DF-4216-466D-99A7-94400E6C2A25}" type="slidenum">
              <a:rPr lang="en-US" smtClean="0"/>
              <a:pPr/>
              <a:t>1</a:t>
            </a:fld>
            <a:endParaRPr lang="en-US" dirty="0">
              <a:solidFill>
                <a:schemeClr val="tx2"/>
              </a:solidFill>
            </a:endParaRPr>
          </a:p>
        </p:txBody>
      </p:sp>
      <p:pic>
        <p:nvPicPr>
          <p:cNvPr id="1026" name="Picture 2" descr="Related image">
            <a:extLst>
              <a:ext uri="{FF2B5EF4-FFF2-40B4-BE49-F238E27FC236}">
                <a16:creationId xmlns:a16="http://schemas.microsoft.com/office/drawing/2014/main" xmlns="" id="{3E9B7AF0-4CBA-4E43-A6B6-312DCCD0CB13}"/>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495800" y="838221"/>
            <a:ext cx="3810000" cy="3249706"/>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a:extLst>
              <a:ext uri="{FF2B5EF4-FFF2-40B4-BE49-F238E27FC236}">
                <a16:creationId xmlns:a16="http://schemas.microsoft.com/office/drawing/2014/main" xmlns="" id="{FCDAD163-C2EB-469D-9228-DE4751654C02}"/>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01600" y="4584700"/>
            <a:ext cx="2080902" cy="44739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a:bodyPr>
          <a:lstStyle/>
          <a:p>
            <a:r>
              <a:rPr lang="en-US" dirty="0"/>
              <a:t>Copyright Notice</a:t>
            </a:r>
          </a:p>
        </p:txBody>
      </p:sp>
      <p:sp>
        <p:nvSpPr>
          <p:cNvPr id="3" name="Rectangle 2"/>
          <p:cNvSpPr>
            <a:spLocks noGrp="1"/>
          </p:cNvSpPr>
          <p:nvPr>
            <p:ph sz="quarter" idx="1"/>
          </p:nvPr>
        </p:nvSpPr>
        <p:spPr>
          <a:xfrm>
            <a:off x="612648" y="1200150"/>
            <a:ext cx="8153400" cy="2438400"/>
          </a:xfrm>
        </p:spPr>
        <p:txBody>
          <a:bodyPr>
            <a:normAutofit fontScale="92500" lnSpcReduction="10000"/>
          </a:bodyPr>
          <a:lstStyle/>
          <a:p>
            <a:pPr fontAlgn="base"/>
            <a:r>
              <a:rPr lang="en-US" dirty="0"/>
              <a:t>This presentation is presented as is. This presentation was assembled using information from various websites or sources across the web.</a:t>
            </a:r>
          </a:p>
          <a:p>
            <a:pPr fontAlgn="base"/>
            <a:r>
              <a:rPr lang="en-US" dirty="0"/>
              <a:t>This presentation uses Creative Commons Attribution 4.0 International (CC BY 4.0). © 2019 </a:t>
            </a:r>
            <a:r>
              <a:rPr lang="en-US" dirty="0" err="1"/>
              <a:t>BilimEdtech</a:t>
            </a:r>
            <a:r>
              <a:rPr lang="en-US" dirty="0"/>
              <a:t> </a:t>
            </a:r>
          </a:p>
          <a:p>
            <a:pPr marL="0" indent="0">
              <a:buNone/>
            </a:pPr>
            <a:endParaRPr lang="en-US" dirty="0"/>
          </a:p>
        </p:txBody>
      </p:sp>
      <p:pic>
        <p:nvPicPr>
          <p:cNvPr id="10" name="Picture 9">
            <a:extLst>
              <a:ext uri="{FF2B5EF4-FFF2-40B4-BE49-F238E27FC236}">
                <a16:creationId xmlns:a16="http://schemas.microsoft.com/office/drawing/2014/main" xmlns="" id="{51E4392E-1714-402E-8F63-1B0B3455D23D}"/>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66800" y="3714750"/>
            <a:ext cx="2079171" cy="727710"/>
          </a:xfrm>
          <a:prstGeom prst="rect">
            <a:avLst/>
          </a:prstGeom>
        </p:spPr>
      </p:pic>
      <p:sp>
        <p:nvSpPr>
          <p:cNvPr id="4" name="Slide Number Placeholder 3">
            <a:extLst>
              <a:ext uri="{FF2B5EF4-FFF2-40B4-BE49-F238E27FC236}">
                <a16:creationId xmlns:a16="http://schemas.microsoft.com/office/drawing/2014/main" xmlns="" id="{640E80DB-D779-4152-950F-4A5B0A5EBB11}"/>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2</a:t>
            </a:fld>
            <a:endParaRPr lang="en-US" dirty="0">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371601" y="2057400"/>
            <a:ext cx="7123113" cy="2114550"/>
          </a:xfrm>
        </p:spPr>
        <p:txBody>
          <a:bodyPr/>
          <a:lstStyle/>
          <a:p>
            <a:r>
              <a:rPr lang="en-US" b="1" dirty="0"/>
              <a:t>13.1. E-services</a:t>
            </a:r>
          </a:p>
          <a:p>
            <a:r>
              <a:rPr lang="en-US" dirty="0"/>
              <a:t>13.2. E-commerce</a:t>
            </a:r>
          </a:p>
          <a:p>
            <a:r>
              <a:rPr lang="en-US" dirty="0"/>
              <a:t>13.3. E-learning</a:t>
            </a:r>
          </a:p>
          <a:p>
            <a:r>
              <a:rPr lang="en-US" dirty="0"/>
              <a:t>13.4. E-government</a:t>
            </a:r>
          </a:p>
        </p:txBody>
      </p:sp>
      <p:sp>
        <p:nvSpPr>
          <p:cNvPr id="3" name="Title 2"/>
          <p:cNvSpPr>
            <a:spLocks noGrp="1"/>
          </p:cNvSpPr>
          <p:nvPr>
            <p:ph type="title"/>
          </p:nvPr>
        </p:nvSpPr>
        <p:spPr>
          <a:xfrm>
            <a:off x="1371600" y="1200150"/>
            <a:ext cx="7620000" cy="742950"/>
          </a:xfrm>
        </p:spPr>
        <p:txBody>
          <a:bodyPr/>
          <a:lstStyle/>
          <a:p>
            <a:r>
              <a:rPr lang="en-US" dirty="0"/>
              <a:t>13.1. E-services</a:t>
            </a:r>
          </a:p>
        </p:txBody>
      </p:sp>
      <p:sp>
        <p:nvSpPr>
          <p:cNvPr id="4" name="Slide Number Placeholder 3">
            <a:extLst>
              <a:ext uri="{FF2B5EF4-FFF2-40B4-BE49-F238E27FC236}">
                <a16:creationId xmlns:a16="http://schemas.microsoft.com/office/drawing/2014/main" xmlns="" id="{B037CDEF-33A8-4637-B0EC-B1A53ED327D0}"/>
              </a:ext>
            </a:extLst>
          </p:cNvPr>
          <p:cNvSpPr>
            <a:spLocks noGrp="1"/>
          </p:cNvSpPr>
          <p:nvPr>
            <p:ph type="sldNum" sz="quarter" idx="11"/>
          </p:nvPr>
        </p:nvSpPr>
        <p:spPr/>
        <p:txBody>
          <a:bodyPr/>
          <a:lstStyle/>
          <a:p>
            <a:fld id="{1AD93096-5B34-4342-9326-69289CEAE4C2}" type="slidenum">
              <a:rPr lang="en-US" smtClean="0"/>
              <a:pPr/>
              <a:t>3</a:t>
            </a:fld>
            <a:endParaRPr lang="en-US" dirty="0"/>
          </a:p>
        </p:txBody>
      </p:sp>
    </p:spTree>
    <p:extLst>
      <p:ext uri="{BB962C8B-B14F-4D97-AF65-F5344CB8AC3E}">
        <p14:creationId xmlns:p14="http://schemas.microsoft.com/office/powerpoint/2010/main" xmlns="" val="29491638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xmlns="" id="{007F114C-AF57-4B33-9A49-CE513117F98F}"/>
              </a:ext>
            </a:extLst>
          </p:cNvPr>
          <p:cNvSpPr>
            <a:spLocks noGrp="1"/>
          </p:cNvSpPr>
          <p:nvPr>
            <p:ph type="title"/>
          </p:nvPr>
        </p:nvSpPr>
        <p:spPr/>
        <p:txBody>
          <a:bodyPr>
            <a:normAutofit/>
          </a:bodyPr>
          <a:lstStyle/>
          <a:p>
            <a:r>
              <a:rPr lang="en-US" dirty="0"/>
              <a:t>E-services Learning Objectives</a:t>
            </a:r>
          </a:p>
        </p:txBody>
      </p:sp>
      <p:sp>
        <p:nvSpPr>
          <p:cNvPr id="5" name="Slide Number Placeholder 4">
            <a:extLst>
              <a:ext uri="{FF2B5EF4-FFF2-40B4-BE49-F238E27FC236}">
                <a16:creationId xmlns:a16="http://schemas.microsoft.com/office/drawing/2014/main" xmlns="" id="{6C65D94C-1062-4EEE-ACCE-5298E102342E}"/>
              </a:ext>
            </a:extLst>
          </p:cNvPr>
          <p:cNvSpPr>
            <a:spLocks noGrp="1"/>
          </p:cNvSpPr>
          <p:nvPr>
            <p:ph type="sldNum" sz="quarter" idx="12"/>
          </p:nvPr>
        </p:nvSpPr>
        <p:spPr/>
        <p:txBody>
          <a:bodyPr>
            <a:normAutofit fontScale="47500" lnSpcReduction="20000"/>
          </a:bodyPr>
          <a:lstStyle/>
          <a:p>
            <a:pPr algn="ctr"/>
            <a:fld id="{1AD93096-5B34-4342-9326-69289CEAE4C2}" type="slidenum">
              <a:rPr lang="en-US" smtClean="0"/>
              <a:pPr algn="ctr"/>
              <a:t>4</a:t>
            </a:fld>
            <a:endParaRPr lang="en-US"/>
          </a:p>
        </p:txBody>
      </p:sp>
      <p:sp>
        <p:nvSpPr>
          <p:cNvPr id="8" name="Content Placeholder 7">
            <a:extLst>
              <a:ext uri="{FF2B5EF4-FFF2-40B4-BE49-F238E27FC236}">
                <a16:creationId xmlns:a16="http://schemas.microsoft.com/office/drawing/2014/main" xmlns="" id="{6212CD48-DD2B-4540-BB64-C5AD5C924C76}"/>
              </a:ext>
            </a:extLst>
          </p:cNvPr>
          <p:cNvSpPr>
            <a:spLocks noGrp="1"/>
          </p:cNvSpPr>
          <p:nvPr>
            <p:ph sz="quarter" idx="1"/>
          </p:nvPr>
        </p:nvSpPr>
        <p:spPr/>
        <p:txBody>
          <a:bodyPr>
            <a:normAutofit/>
          </a:bodyPr>
          <a:lstStyle/>
          <a:p>
            <a:r>
              <a:rPr lang="en-US" dirty="0"/>
              <a:t>Define e-service</a:t>
            </a:r>
          </a:p>
          <a:p>
            <a:r>
              <a:rPr lang="en-US" dirty="0"/>
              <a:t>Describe the three requirements of an e-service</a:t>
            </a:r>
          </a:p>
          <a:p>
            <a:r>
              <a:rPr lang="en-US" dirty="0"/>
              <a:t>List examples of e-services</a:t>
            </a:r>
          </a:p>
          <a:p>
            <a:endParaRPr lang="en-US" dirty="0"/>
          </a:p>
        </p:txBody>
      </p:sp>
    </p:spTree>
    <p:extLst>
      <p:ext uri="{BB962C8B-B14F-4D97-AF65-F5344CB8AC3E}">
        <p14:creationId xmlns:p14="http://schemas.microsoft.com/office/powerpoint/2010/main" xmlns="" val="31939273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F970C1-B82E-487C-B414-92E529601B63}"/>
              </a:ext>
            </a:extLst>
          </p:cNvPr>
          <p:cNvSpPr>
            <a:spLocks noGrp="1"/>
          </p:cNvSpPr>
          <p:nvPr>
            <p:ph type="title"/>
          </p:nvPr>
        </p:nvSpPr>
        <p:spPr/>
        <p:txBody>
          <a:bodyPr/>
          <a:lstStyle/>
          <a:p>
            <a:r>
              <a:rPr lang="en-US" dirty="0"/>
              <a:t>Describing E-services</a:t>
            </a:r>
          </a:p>
        </p:txBody>
      </p:sp>
      <p:sp>
        <p:nvSpPr>
          <p:cNvPr id="3" name="Slide Number Placeholder 2">
            <a:extLst>
              <a:ext uri="{FF2B5EF4-FFF2-40B4-BE49-F238E27FC236}">
                <a16:creationId xmlns:a16="http://schemas.microsoft.com/office/drawing/2014/main" xmlns="" id="{47AD3A97-F03B-4939-9448-9D9DA4550C97}"/>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5</a:t>
            </a:fld>
            <a:endParaRPr lang="en-US" dirty="0">
              <a:solidFill>
                <a:srgbClr val="FFFFFF"/>
              </a:solidFill>
            </a:endParaRPr>
          </a:p>
        </p:txBody>
      </p:sp>
      <p:sp>
        <p:nvSpPr>
          <p:cNvPr id="4" name="Content Placeholder 3">
            <a:extLst>
              <a:ext uri="{FF2B5EF4-FFF2-40B4-BE49-F238E27FC236}">
                <a16:creationId xmlns:a16="http://schemas.microsoft.com/office/drawing/2014/main" xmlns="" id="{C29F1B3D-FFD6-45BE-899D-DA0E740BCC18}"/>
              </a:ext>
            </a:extLst>
          </p:cNvPr>
          <p:cNvSpPr>
            <a:spLocks noGrp="1"/>
          </p:cNvSpPr>
          <p:nvPr>
            <p:ph sz="quarter" idx="1"/>
          </p:nvPr>
        </p:nvSpPr>
        <p:spPr>
          <a:xfrm>
            <a:off x="612648" y="1200150"/>
            <a:ext cx="8153400" cy="3371850"/>
          </a:xfrm>
        </p:spPr>
        <p:txBody>
          <a:bodyPr/>
          <a:lstStyle/>
          <a:p>
            <a:r>
              <a:rPr lang="en-US" dirty="0"/>
              <a:t>E-service is short for </a:t>
            </a:r>
            <a:r>
              <a:rPr lang="en-US" u="sng" dirty="0"/>
              <a:t>electronic service</a:t>
            </a:r>
          </a:p>
          <a:p>
            <a:r>
              <a:rPr lang="en-US" dirty="0"/>
              <a:t>Services for consumers (business or individual) using ICTs</a:t>
            </a:r>
          </a:p>
          <a:p>
            <a:r>
              <a:rPr lang="en-US" dirty="0"/>
              <a:t>Services require a transaction to occur</a:t>
            </a:r>
          </a:p>
        </p:txBody>
      </p:sp>
      <p:pic>
        <p:nvPicPr>
          <p:cNvPr id="19458" name="Picture 2" descr="Image result for e-service">
            <a:extLst>
              <a:ext uri="{FF2B5EF4-FFF2-40B4-BE49-F238E27FC236}">
                <a16:creationId xmlns:a16="http://schemas.microsoft.com/office/drawing/2014/main" xmlns="" id="{84DB4F27-1FCB-43A0-8161-FAB87B96BDC8}"/>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90800" y="3414897"/>
            <a:ext cx="4980214" cy="156096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769445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2A2B22-55E3-4423-BFB4-43B4D3434363}"/>
              </a:ext>
            </a:extLst>
          </p:cNvPr>
          <p:cNvSpPr>
            <a:spLocks noGrp="1"/>
          </p:cNvSpPr>
          <p:nvPr>
            <p:ph type="title"/>
          </p:nvPr>
        </p:nvSpPr>
        <p:spPr/>
        <p:txBody>
          <a:bodyPr/>
          <a:lstStyle/>
          <a:p>
            <a:r>
              <a:rPr lang="en-US" dirty="0"/>
              <a:t>E-services Components</a:t>
            </a:r>
          </a:p>
        </p:txBody>
      </p:sp>
      <p:sp>
        <p:nvSpPr>
          <p:cNvPr id="3" name="Slide Number Placeholder 2">
            <a:extLst>
              <a:ext uri="{FF2B5EF4-FFF2-40B4-BE49-F238E27FC236}">
                <a16:creationId xmlns:a16="http://schemas.microsoft.com/office/drawing/2014/main" xmlns="" id="{4062EFD0-45A5-487A-A2E1-48DA72B338A8}"/>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6</a:t>
            </a:fld>
            <a:endParaRPr lang="en-US" dirty="0">
              <a:solidFill>
                <a:srgbClr val="FFFFFF"/>
              </a:solidFill>
            </a:endParaRPr>
          </a:p>
        </p:txBody>
      </p:sp>
      <p:sp>
        <p:nvSpPr>
          <p:cNvPr id="4" name="Content Placeholder 3">
            <a:extLst>
              <a:ext uri="{FF2B5EF4-FFF2-40B4-BE49-F238E27FC236}">
                <a16:creationId xmlns:a16="http://schemas.microsoft.com/office/drawing/2014/main" xmlns="" id="{4379247A-EAD0-4997-B438-FBB4445FC1CC}"/>
              </a:ext>
            </a:extLst>
          </p:cNvPr>
          <p:cNvSpPr>
            <a:spLocks noGrp="1"/>
          </p:cNvSpPr>
          <p:nvPr>
            <p:ph sz="quarter" idx="1"/>
          </p:nvPr>
        </p:nvSpPr>
        <p:spPr/>
        <p:txBody>
          <a:bodyPr/>
          <a:lstStyle/>
          <a:p>
            <a:r>
              <a:rPr lang="en-US" dirty="0"/>
              <a:t>Three main requirements</a:t>
            </a:r>
          </a:p>
          <a:p>
            <a:pPr lvl="1"/>
            <a:r>
              <a:rPr lang="en-US" dirty="0"/>
              <a:t>Service provider</a:t>
            </a:r>
          </a:p>
          <a:p>
            <a:pPr lvl="1"/>
            <a:r>
              <a:rPr lang="en-US" dirty="0"/>
              <a:t>Service receiver</a:t>
            </a:r>
          </a:p>
          <a:p>
            <a:pPr lvl="1"/>
            <a:r>
              <a:rPr lang="en-US" dirty="0"/>
              <a:t>Service delivery channel (i.e., technology)</a:t>
            </a:r>
          </a:p>
          <a:p>
            <a:r>
              <a:rPr lang="en-US" dirty="0"/>
              <a:t>Automated</a:t>
            </a:r>
          </a:p>
          <a:p>
            <a:pPr lvl="1"/>
            <a:r>
              <a:rPr lang="en-US" dirty="0"/>
              <a:t>Not required, but many e-services are fully automated</a:t>
            </a:r>
          </a:p>
        </p:txBody>
      </p:sp>
    </p:spTree>
    <p:extLst>
      <p:ext uri="{BB962C8B-B14F-4D97-AF65-F5344CB8AC3E}">
        <p14:creationId xmlns:p14="http://schemas.microsoft.com/office/powerpoint/2010/main" xmlns="" val="25818184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2A2B22-55E3-4423-BFB4-43B4D3434363}"/>
              </a:ext>
            </a:extLst>
          </p:cNvPr>
          <p:cNvSpPr>
            <a:spLocks noGrp="1"/>
          </p:cNvSpPr>
          <p:nvPr>
            <p:ph type="title"/>
          </p:nvPr>
        </p:nvSpPr>
        <p:spPr/>
        <p:txBody>
          <a:bodyPr/>
          <a:lstStyle/>
          <a:p>
            <a:r>
              <a:rPr lang="en-US"/>
              <a:t>Component (1): Service Provider</a:t>
            </a:r>
            <a:endParaRPr lang="en-US" dirty="0"/>
          </a:p>
        </p:txBody>
      </p:sp>
      <p:sp>
        <p:nvSpPr>
          <p:cNvPr id="3" name="Slide Number Placeholder 2">
            <a:extLst>
              <a:ext uri="{FF2B5EF4-FFF2-40B4-BE49-F238E27FC236}">
                <a16:creationId xmlns:a16="http://schemas.microsoft.com/office/drawing/2014/main" xmlns="" id="{4062EFD0-45A5-487A-A2E1-48DA72B338A8}"/>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7</a:t>
            </a:fld>
            <a:endParaRPr lang="en-US" dirty="0"/>
          </a:p>
        </p:txBody>
      </p:sp>
      <p:sp>
        <p:nvSpPr>
          <p:cNvPr id="4" name="Content Placeholder 3">
            <a:extLst>
              <a:ext uri="{FF2B5EF4-FFF2-40B4-BE49-F238E27FC236}">
                <a16:creationId xmlns:a16="http://schemas.microsoft.com/office/drawing/2014/main" xmlns="" id="{4379247A-EAD0-4997-B438-FBB4445FC1CC}"/>
              </a:ext>
            </a:extLst>
          </p:cNvPr>
          <p:cNvSpPr>
            <a:spLocks noGrp="1"/>
          </p:cNvSpPr>
          <p:nvPr>
            <p:ph sz="quarter" idx="1"/>
          </p:nvPr>
        </p:nvSpPr>
        <p:spPr/>
        <p:txBody>
          <a:bodyPr/>
          <a:lstStyle/>
          <a:p>
            <a:r>
              <a:rPr lang="en-US" dirty="0"/>
              <a:t>An agency or office that provides some service for profit or for free</a:t>
            </a:r>
          </a:p>
          <a:p>
            <a:pPr lvl="1"/>
            <a:r>
              <a:rPr lang="en-US" dirty="0"/>
              <a:t>Postal system – Sending and receiving of parcels</a:t>
            </a:r>
          </a:p>
          <a:p>
            <a:pPr lvl="1"/>
            <a:r>
              <a:rPr lang="en-US" dirty="0"/>
              <a:t>Print services – Copying or printing documents</a:t>
            </a:r>
          </a:p>
          <a:p>
            <a:pPr lvl="1"/>
            <a:r>
              <a:rPr lang="en-US" dirty="0"/>
              <a:t>Commerce – Buying or selling products</a:t>
            </a:r>
          </a:p>
          <a:p>
            <a:pPr lvl="1"/>
            <a:r>
              <a:rPr lang="en-US" dirty="0"/>
              <a:t>Banking System – Accessing or transferring funds</a:t>
            </a:r>
          </a:p>
          <a:p>
            <a:pPr lvl="1"/>
            <a:r>
              <a:rPr lang="en-US" dirty="0"/>
              <a:t>Travel Agency – Buying tickets or tour packages</a:t>
            </a:r>
          </a:p>
          <a:p>
            <a:pPr lvl="1"/>
            <a:endParaRPr lang="en-US" dirty="0"/>
          </a:p>
        </p:txBody>
      </p:sp>
    </p:spTree>
    <p:extLst>
      <p:ext uri="{BB962C8B-B14F-4D97-AF65-F5344CB8AC3E}">
        <p14:creationId xmlns:p14="http://schemas.microsoft.com/office/powerpoint/2010/main" xmlns="" val="1693601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2A2B22-55E3-4423-BFB4-43B4D3434363}"/>
              </a:ext>
            </a:extLst>
          </p:cNvPr>
          <p:cNvSpPr>
            <a:spLocks noGrp="1"/>
          </p:cNvSpPr>
          <p:nvPr>
            <p:ph type="title"/>
          </p:nvPr>
        </p:nvSpPr>
        <p:spPr/>
        <p:txBody>
          <a:bodyPr/>
          <a:lstStyle/>
          <a:p>
            <a:r>
              <a:rPr lang="en-US" dirty="0"/>
              <a:t>Component (2): Service Receiver</a:t>
            </a:r>
          </a:p>
        </p:txBody>
      </p:sp>
      <p:sp>
        <p:nvSpPr>
          <p:cNvPr id="3" name="Slide Number Placeholder 2">
            <a:extLst>
              <a:ext uri="{FF2B5EF4-FFF2-40B4-BE49-F238E27FC236}">
                <a16:creationId xmlns:a16="http://schemas.microsoft.com/office/drawing/2014/main" xmlns="" id="{4062EFD0-45A5-487A-A2E1-48DA72B338A8}"/>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8</a:t>
            </a:fld>
            <a:endParaRPr lang="en-US" dirty="0">
              <a:solidFill>
                <a:srgbClr val="FFFFFF"/>
              </a:solidFill>
            </a:endParaRPr>
          </a:p>
        </p:txBody>
      </p:sp>
      <p:sp>
        <p:nvSpPr>
          <p:cNvPr id="4" name="Content Placeholder 3">
            <a:extLst>
              <a:ext uri="{FF2B5EF4-FFF2-40B4-BE49-F238E27FC236}">
                <a16:creationId xmlns:a16="http://schemas.microsoft.com/office/drawing/2014/main" xmlns="" id="{4379247A-EAD0-4997-B438-FBB4445FC1CC}"/>
              </a:ext>
            </a:extLst>
          </p:cNvPr>
          <p:cNvSpPr>
            <a:spLocks noGrp="1"/>
          </p:cNvSpPr>
          <p:nvPr>
            <p:ph sz="quarter" idx="1"/>
          </p:nvPr>
        </p:nvSpPr>
        <p:spPr/>
        <p:txBody>
          <a:bodyPr/>
          <a:lstStyle/>
          <a:p>
            <a:r>
              <a:rPr lang="en-US" dirty="0"/>
              <a:t>Anyone who uses the service</a:t>
            </a:r>
          </a:p>
          <a:p>
            <a:pPr lvl="1"/>
            <a:r>
              <a:rPr lang="en-US" dirty="0"/>
              <a:t>Businesses</a:t>
            </a:r>
          </a:p>
          <a:p>
            <a:pPr lvl="1"/>
            <a:r>
              <a:rPr lang="en-US" dirty="0"/>
              <a:t>Individuals</a:t>
            </a:r>
          </a:p>
        </p:txBody>
      </p:sp>
      <p:pic>
        <p:nvPicPr>
          <p:cNvPr id="15364" name="Picture 4" descr="https://i.onthe.io/pogudx2kj6er8ua3h.8bc9e9a6.jpg">
            <a:extLst>
              <a:ext uri="{FF2B5EF4-FFF2-40B4-BE49-F238E27FC236}">
                <a16:creationId xmlns:a16="http://schemas.microsoft.com/office/drawing/2014/main" xmlns="" id="{E407D574-BB00-4B0C-A6CF-5C1D1BBD7C10}"/>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261104" y="1885950"/>
            <a:ext cx="4270248" cy="284683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5253399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2A2B22-55E3-4423-BFB4-43B4D3434363}"/>
              </a:ext>
            </a:extLst>
          </p:cNvPr>
          <p:cNvSpPr>
            <a:spLocks noGrp="1"/>
          </p:cNvSpPr>
          <p:nvPr>
            <p:ph type="title"/>
          </p:nvPr>
        </p:nvSpPr>
        <p:spPr/>
        <p:txBody>
          <a:bodyPr/>
          <a:lstStyle/>
          <a:p>
            <a:r>
              <a:rPr lang="en-US" dirty="0"/>
              <a:t>Component (3): Service Delivery</a:t>
            </a:r>
          </a:p>
        </p:txBody>
      </p:sp>
      <p:sp>
        <p:nvSpPr>
          <p:cNvPr id="4" name="Content Placeholder 3">
            <a:extLst>
              <a:ext uri="{FF2B5EF4-FFF2-40B4-BE49-F238E27FC236}">
                <a16:creationId xmlns:a16="http://schemas.microsoft.com/office/drawing/2014/main" xmlns="" id="{4379247A-EAD0-4997-B438-FBB4445FC1CC}"/>
              </a:ext>
            </a:extLst>
          </p:cNvPr>
          <p:cNvSpPr>
            <a:spLocks noGrp="1"/>
          </p:cNvSpPr>
          <p:nvPr>
            <p:ph sz="quarter" idx="1"/>
          </p:nvPr>
        </p:nvSpPr>
        <p:spPr>
          <a:xfrm>
            <a:off x="609600" y="1192175"/>
            <a:ext cx="5257800" cy="3429000"/>
          </a:xfrm>
        </p:spPr>
        <p:txBody>
          <a:bodyPr/>
          <a:lstStyle/>
          <a:p>
            <a:r>
              <a:rPr lang="en-US" dirty="0"/>
              <a:t>The method of how the provider delivers the service</a:t>
            </a:r>
          </a:p>
          <a:p>
            <a:pPr lvl="1"/>
            <a:r>
              <a:rPr lang="en-US" dirty="0"/>
              <a:t>Internet (most commonly)</a:t>
            </a:r>
          </a:p>
          <a:p>
            <a:pPr lvl="1"/>
            <a:r>
              <a:rPr lang="en-US" dirty="0"/>
              <a:t>Cellular technologies</a:t>
            </a:r>
          </a:p>
          <a:p>
            <a:pPr lvl="1"/>
            <a:r>
              <a:rPr lang="en-US" dirty="0"/>
              <a:t>Kiosk/pay terminal</a:t>
            </a:r>
          </a:p>
          <a:p>
            <a:pPr lvl="1"/>
            <a:r>
              <a:rPr lang="en-US" dirty="0"/>
              <a:t>Call center</a:t>
            </a:r>
          </a:p>
        </p:txBody>
      </p:sp>
      <p:sp>
        <p:nvSpPr>
          <p:cNvPr id="3" name="Slide Number Placeholder 2">
            <a:extLst>
              <a:ext uri="{FF2B5EF4-FFF2-40B4-BE49-F238E27FC236}">
                <a16:creationId xmlns:a16="http://schemas.microsoft.com/office/drawing/2014/main" xmlns="" id="{4062EFD0-45A5-487A-A2E1-48DA72B338A8}"/>
              </a:ext>
            </a:extLst>
          </p:cNvPr>
          <p:cNvSpPr>
            <a:spLocks noGrp="1"/>
          </p:cNvSpPr>
          <p:nvPr>
            <p:ph type="sldNum" sz="quarter" idx="16"/>
          </p:nvPr>
        </p:nvSpPr>
        <p:spPr/>
        <p:txBody>
          <a:bodyPr>
            <a:normAutofit fontScale="47500" lnSpcReduction="20000"/>
          </a:bodyPr>
          <a:lstStyle/>
          <a:p>
            <a:fld id="{1AD93096-5B34-4342-9326-69289CEAE4C2}" type="slidenum">
              <a:rPr lang="en-US" smtClean="0"/>
              <a:pPr/>
              <a:t>9</a:t>
            </a:fld>
            <a:endParaRPr lang="en-US" dirty="0">
              <a:solidFill>
                <a:srgbClr val="FFFFFF"/>
              </a:solidFill>
            </a:endParaRPr>
          </a:p>
        </p:txBody>
      </p:sp>
      <p:pic>
        <p:nvPicPr>
          <p:cNvPr id="9" name="Content Placeholder 8">
            <a:extLst>
              <a:ext uri="{FF2B5EF4-FFF2-40B4-BE49-F238E27FC236}">
                <a16:creationId xmlns:a16="http://schemas.microsoft.com/office/drawing/2014/main" xmlns="" id="{C0CEDD14-B5D4-4D53-B61C-ACE57CDE78B8}"/>
              </a:ext>
            </a:extLst>
          </p:cNvPr>
          <p:cNvPicPr>
            <a:picLocks noGrp="1" noChangeAspect="1"/>
          </p:cNvPicPr>
          <p:nvPr>
            <p:ph sz="quarter" idx="2"/>
          </p:nvPr>
        </p:nvPicPr>
        <p:blipFill rotWithShape="1">
          <a:blip r:embed="rId2" cstate="print"/>
          <a:srcRect t="4677"/>
          <a:stretch/>
        </p:blipFill>
        <p:spPr>
          <a:xfrm>
            <a:off x="5943600" y="1352549"/>
            <a:ext cx="2988505" cy="3268625"/>
          </a:xfrm>
          <a:prstGeom prst="rect">
            <a:avLst/>
          </a:prstGeom>
        </p:spPr>
      </p:pic>
    </p:spTree>
    <p:extLst>
      <p:ext uri="{BB962C8B-B14F-4D97-AF65-F5344CB8AC3E}">
        <p14:creationId xmlns:p14="http://schemas.microsoft.com/office/powerpoint/2010/main" xmlns="" val="32237538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F9CFEEC-828B-42DC-A5C0-9BC09FD1AF3E}"/>
              </a:ext>
            </a:extLst>
          </p:cNvPr>
          <p:cNvSpPr>
            <a:spLocks noGrp="1"/>
          </p:cNvSpPr>
          <p:nvPr>
            <p:ph type="title"/>
          </p:nvPr>
        </p:nvSpPr>
        <p:spPr/>
        <p:txBody>
          <a:bodyPr/>
          <a:lstStyle/>
          <a:p>
            <a:r>
              <a:rPr lang="en-US"/>
              <a:t>Component (4): Automated</a:t>
            </a:r>
            <a:endParaRPr lang="en-US" dirty="0"/>
          </a:p>
        </p:txBody>
      </p:sp>
      <p:sp>
        <p:nvSpPr>
          <p:cNvPr id="3" name="Content Placeholder 2">
            <a:extLst>
              <a:ext uri="{FF2B5EF4-FFF2-40B4-BE49-F238E27FC236}">
                <a16:creationId xmlns:a16="http://schemas.microsoft.com/office/drawing/2014/main" xmlns="" id="{1E6895ED-2065-4CC0-8AF5-9904CE4E186E}"/>
              </a:ext>
            </a:extLst>
          </p:cNvPr>
          <p:cNvSpPr>
            <a:spLocks noGrp="1"/>
          </p:cNvSpPr>
          <p:nvPr>
            <p:ph sz="quarter" idx="1"/>
          </p:nvPr>
        </p:nvSpPr>
        <p:spPr/>
        <p:txBody>
          <a:bodyPr>
            <a:normAutofit fontScale="92500" lnSpcReduction="10000"/>
          </a:bodyPr>
          <a:lstStyle/>
          <a:p>
            <a:r>
              <a:rPr lang="en-US" dirty="0"/>
              <a:t>The service is usually automated</a:t>
            </a:r>
          </a:p>
          <a:p>
            <a:r>
              <a:rPr lang="en-US" dirty="0"/>
              <a:t>Allows the consumer to use the service with minimal or no human intervention</a:t>
            </a:r>
          </a:p>
          <a:p>
            <a:pPr lvl="1"/>
            <a:r>
              <a:rPr lang="en-US" dirty="0"/>
              <a:t>i.e., purchasing a ticket</a:t>
            </a:r>
          </a:p>
          <a:p>
            <a:pPr lvl="1"/>
            <a:endParaRPr lang="en-US" dirty="0"/>
          </a:p>
        </p:txBody>
      </p:sp>
      <p:pic>
        <p:nvPicPr>
          <p:cNvPr id="18434" name="Picture 2" descr="Image result for ticket termina">
            <a:extLst>
              <a:ext uri="{FF2B5EF4-FFF2-40B4-BE49-F238E27FC236}">
                <a16:creationId xmlns:a16="http://schemas.microsoft.com/office/drawing/2014/main" xmlns="" id="{43604AF6-1572-418A-803C-3D663B3C21D7}"/>
              </a:ext>
            </a:extLst>
          </p:cNvPr>
          <p:cNvPicPr>
            <a:picLocks noGrp="1" noChangeAspect="1" noChangeArrowheads="1"/>
          </p:cNvPicPr>
          <p:nvPr>
            <p:ph sz="quarter" idx="2"/>
          </p:nvPr>
        </p:nvPicPr>
        <p:blipFill rotWithShape="1">
          <a:blip r:embed="rId2" cstate="print">
            <a:extLst>
              <a:ext uri="{28A0092B-C50C-407E-A947-70E740481C1C}">
                <a14:useLocalDpi xmlns:a14="http://schemas.microsoft.com/office/drawing/2010/main" xmlns="" val="0"/>
              </a:ext>
            </a:extLst>
          </a:blip>
          <a:srcRect l="14542" r="10948"/>
          <a:stretch/>
        </p:blipFill>
        <p:spPr>
          <a:xfrm>
            <a:off x="4864762" y="1192213"/>
            <a:ext cx="3846775" cy="3429000"/>
          </a:xfrm>
        </p:spPr>
      </p:pic>
      <p:sp>
        <p:nvSpPr>
          <p:cNvPr id="5" name="Slide Number Placeholder 4">
            <a:extLst>
              <a:ext uri="{FF2B5EF4-FFF2-40B4-BE49-F238E27FC236}">
                <a16:creationId xmlns:a16="http://schemas.microsoft.com/office/drawing/2014/main" xmlns="" id="{C3755B0D-FEA6-418D-956C-D7006451D2B0}"/>
              </a:ext>
            </a:extLst>
          </p:cNvPr>
          <p:cNvSpPr>
            <a:spLocks noGrp="1"/>
          </p:cNvSpPr>
          <p:nvPr>
            <p:ph type="sldNum" sz="quarter" idx="16"/>
          </p:nvPr>
        </p:nvSpPr>
        <p:spPr/>
        <p:txBody>
          <a:bodyPr>
            <a:normAutofit fontScale="47500" lnSpcReduction="20000"/>
          </a:bodyPr>
          <a:lstStyle/>
          <a:p>
            <a:fld id="{1AD93096-5B34-4342-9326-69289CEAE4C2}" type="slidenum">
              <a:rPr lang="en-US" smtClean="0"/>
              <a:pPr/>
              <a:t>10</a:t>
            </a:fld>
            <a:endParaRPr lang="en-US"/>
          </a:p>
        </p:txBody>
      </p:sp>
    </p:spTree>
    <p:extLst>
      <p:ext uri="{BB962C8B-B14F-4D97-AF65-F5344CB8AC3E}">
        <p14:creationId xmlns:p14="http://schemas.microsoft.com/office/powerpoint/2010/main" xmlns="" val="33026894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41208E-F2CC-4998-AB79-6D9D9DA8AC8A}"/>
              </a:ext>
            </a:extLst>
          </p:cNvPr>
          <p:cNvSpPr>
            <a:spLocks noGrp="1"/>
          </p:cNvSpPr>
          <p:nvPr>
            <p:ph type="title"/>
          </p:nvPr>
        </p:nvSpPr>
        <p:spPr/>
        <p:txBody>
          <a:bodyPr/>
          <a:lstStyle/>
          <a:p>
            <a:r>
              <a:rPr lang="en-US"/>
              <a:t>Examples</a:t>
            </a:r>
            <a:endParaRPr lang="en-US" dirty="0"/>
          </a:p>
        </p:txBody>
      </p:sp>
      <p:sp>
        <p:nvSpPr>
          <p:cNvPr id="3" name="Content Placeholder 2">
            <a:extLst>
              <a:ext uri="{FF2B5EF4-FFF2-40B4-BE49-F238E27FC236}">
                <a16:creationId xmlns:a16="http://schemas.microsoft.com/office/drawing/2014/main" xmlns="" id="{2B72DB26-3C47-4FA7-8033-4A20535BFD42}"/>
              </a:ext>
            </a:extLst>
          </p:cNvPr>
          <p:cNvSpPr>
            <a:spLocks noGrp="1"/>
          </p:cNvSpPr>
          <p:nvPr>
            <p:ph sz="quarter" idx="2"/>
          </p:nvPr>
        </p:nvSpPr>
        <p:spPr/>
        <p:txBody>
          <a:bodyPr>
            <a:normAutofit fontScale="92500" lnSpcReduction="10000"/>
          </a:bodyPr>
          <a:lstStyle/>
          <a:p>
            <a:r>
              <a:rPr lang="en-US" dirty="0"/>
              <a:t>Streaming music or movies</a:t>
            </a:r>
          </a:p>
          <a:p>
            <a:r>
              <a:rPr lang="en-US" dirty="0"/>
              <a:t>E-books</a:t>
            </a:r>
          </a:p>
          <a:p>
            <a:r>
              <a:rPr lang="en-US" dirty="0"/>
              <a:t>Cloud computing</a:t>
            </a:r>
          </a:p>
          <a:p>
            <a:r>
              <a:rPr lang="en-US" dirty="0"/>
              <a:t>Online or downloaded games</a:t>
            </a:r>
          </a:p>
        </p:txBody>
      </p:sp>
      <p:sp>
        <p:nvSpPr>
          <p:cNvPr id="4" name="Content Placeholder 3">
            <a:extLst>
              <a:ext uri="{FF2B5EF4-FFF2-40B4-BE49-F238E27FC236}">
                <a16:creationId xmlns:a16="http://schemas.microsoft.com/office/drawing/2014/main" xmlns="" id="{6FBC2C58-5CCF-42BB-90ED-8A57B0AC66A5}"/>
              </a:ext>
            </a:extLst>
          </p:cNvPr>
          <p:cNvSpPr>
            <a:spLocks noGrp="1"/>
          </p:cNvSpPr>
          <p:nvPr>
            <p:ph sz="quarter" idx="4"/>
          </p:nvPr>
        </p:nvSpPr>
        <p:spPr/>
        <p:txBody>
          <a:bodyPr>
            <a:normAutofit fontScale="92500" lnSpcReduction="10000"/>
          </a:bodyPr>
          <a:lstStyle/>
          <a:p>
            <a:r>
              <a:rPr lang="en-US" dirty="0"/>
              <a:t>Metro/bus ticket</a:t>
            </a:r>
          </a:p>
          <a:p>
            <a:r>
              <a:rPr lang="en-US" dirty="0"/>
              <a:t>Online commerce</a:t>
            </a:r>
          </a:p>
          <a:p>
            <a:r>
              <a:rPr lang="en-US" dirty="0"/>
              <a:t>Pay and manage utility bills</a:t>
            </a:r>
          </a:p>
        </p:txBody>
      </p:sp>
      <p:sp>
        <p:nvSpPr>
          <p:cNvPr id="5" name="Slide Number Placeholder 4">
            <a:extLst>
              <a:ext uri="{FF2B5EF4-FFF2-40B4-BE49-F238E27FC236}">
                <a16:creationId xmlns:a16="http://schemas.microsoft.com/office/drawing/2014/main" xmlns="" id="{D9966D90-791B-4E0F-BF8C-70205303A911}"/>
              </a:ext>
            </a:extLst>
          </p:cNvPr>
          <p:cNvSpPr>
            <a:spLocks noGrp="1"/>
          </p:cNvSpPr>
          <p:nvPr>
            <p:ph type="sldNum" sz="quarter" idx="16"/>
          </p:nvPr>
        </p:nvSpPr>
        <p:spPr/>
        <p:txBody>
          <a:bodyPr>
            <a:normAutofit fontScale="47500" lnSpcReduction="20000"/>
          </a:bodyPr>
          <a:lstStyle/>
          <a:p>
            <a:fld id="{1AD93096-5B34-4342-9326-69289CEAE4C2}" type="slidenum">
              <a:rPr lang="en-US" smtClean="0"/>
              <a:pPr/>
              <a:t>11</a:t>
            </a:fld>
            <a:endParaRPr lang="en-US"/>
          </a:p>
        </p:txBody>
      </p:sp>
      <p:sp>
        <p:nvSpPr>
          <p:cNvPr id="6" name="Text Placeholder 5">
            <a:extLst>
              <a:ext uri="{FF2B5EF4-FFF2-40B4-BE49-F238E27FC236}">
                <a16:creationId xmlns:a16="http://schemas.microsoft.com/office/drawing/2014/main" xmlns="" id="{599942A1-E2EA-43FD-84E8-6E59BF2C1D7D}"/>
              </a:ext>
            </a:extLst>
          </p:cNvPr>
          <p:cNvSpPr>
            <a:spLocks noGrp="1"/>
          </p:cNvSpPr>
          <p:nvPr>
            <p:ph type="body" sz="quarter" idx="1"/>
          </p:nvPr>
        </p:nvSpPr>
        <p:spPr/>
        <p:txBody>
          <a:bodyPr/>
          <a:lstStyle/>
          <a:p>
            <a:r>
              <a:rPr lang="en-US" dirty="0"/>
              <a:t>Virtual Services</a:t>
            </a:r>
          </a:p>
        </p:txBody>
      </p:sp>
      <p:sp>
        <p:nvSpPr>
          <p:cNvPr id="7" name="Text Placeholder 6">
            <a:extLst>
              <a:ext uri="{FF2B5EF4-FFF2-40B4-BE49-F238E27FC236}">
                <a16:creationId xmlns:a16="http://schemas.microsoft.com/office/drawing/2014/main" xmlns="" id="{B2E73899-E651-4C59-AD46-13691E998FDF}"/>
              </a:ext>
            </a:extLst>
          </p:cNvPr>
          <p:cNvSpPr>
            <a:spLocks noGrp="1"/>
          </p:cNvSpPr>
          <p:nvPr>
            <p:ph type="body" sz="quarter" idx="3"/>
          </p:nvPr>
        </p:nvSpPr>
        <p:spPr/>
        <p:txBody>
          <a:bodyPr/>
          <a:lstStyle/>
          <a:p>
            <a:r>
              <a:rPr lang="en-US" dirty="0"/>
              <a:t>Physical Services</a:t>
            </a:r>
          </a:p>
        </p:txBody>
      </p:sp>
      <p:pic>
        <p:nvPicPr>
          <p:cNvPr id="20482" name="Picture 2" descr="Image result for emerchant">
            <a:extLst>
              <a:ext uri="{FF2B5EF4-FFF2-40B4-BE49-F238E27FC236}">
                <a16:creationId xmlns:a16="http://schemas.microsoft.com/office/drawing/2014/main" xmlns="" id="{11D6CF59-E17C-4D1E-9772-11012326A31D}"/>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267200" y="3867150"/>
            <a:ext cx="3810000" cy="78105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1806486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371601" y="2057400"/>
            <a:ext cx="7123113" cy="2114550"/>
          </a:xfrm>
        </p:spPr>
        <p:txBody>
          <a:bodyPr/>
          <a:lstStyle/>
          <a:p>
            <a:r>
              <a:rPr lang="en-US" dirty="0"/>
              <a:t>13.1. E-services</a:t>
            </a:r>
          </a:p>
          <a:p>
            <a:r>
              <a:rPr lang="en-US" b="1" dirty="0"/>
              <a:t>13.2. E-commerce</a:t>
            </a:r>
          </a:p>
          <a:p>
            <a:r>
              <a:rPr lang="en-US" dirty="0"/>
              <a:t>13.3. E-learning</a:t>
            </a:r>
          </a:p>
          <a:p>
            <a:r>
              <a:rPr lang="en-US" dirty="0"/>
              <a:t>13.4. E-government</a:t>
            </a:r>
          </a:p>
        </p:txBody>
      </p:sp>
      <p:sp>
        <p:nvSpPr>
          <p:cNvPr id="3" name="Title 2"/>
          <p:cNvSpPr>
            <a:spLocks noGrp="1"/>
          </p:cNvSpPr>
          <p:nvPr>
            <p:ph type="title"/>
          </p:nvPr>
        </p:nvSpPr>
        <p:spPr>
          <a:xfrm>
            <a:off x="1371600" y="1200150"/>
            <a:ext cx="7620000" cy="742950"/>
          </a:xfrm>
        </p:spPr>
        <p:txBody>
          <a:bodyPr/>
          <a:lstStyle/>
          <a:p>
            <a:r>
              <a:rPr lang="en-US" dirty="0"/>
              <a:t>13.2. E-commerce</a:t>
            </a:r>
          </a:p>
        </p:txBody>
      </p:sp>
      <p:sp>
        <p:nvSpPr>
          <p:cNvPr id="4" name="Slide Number Placeholder 3">
            <a:extLst>
              <a:ext uri="{FF2B5EF4-FFF2-40B4-BE49-F238E27FC236}">
                <a16:creationId xmlns:a16="http://schemas.microsoft.com/office/drawing/2014/main" xmlns="" id="{B037CDEF-33A8-4637-B0EC-B1A53ED327D0}"/>
              </a:ext>
            </a:extLst>
          </p:cNvPr>
          <p:cNvSpPr>
            <a:spLocks noGrp="1"/>
          </p:cNvSpPr>
          <p:nvPr>
            <p:ph type="sldNum" sz="quarter" idx="11"/>
          </p:nvPr>
        </p:nvSpPr>
        <p:spPr/>
        <p:txBody>
          <a:bodyPr/>
          <a:lstStyle/>
          <a:p>
            <a:fld id="{1AD93096-5B34-4342-9326-69289CEAE4C2}" type="slidenum">
              <a:rPr lang="en-US" smtClean="0"/>
              <a:pPr/>
              <a:t>12</a:t>
            </a:fld>
            <a:endParaRPr lang="en-US" dirty="0"/>
          </a:p>
        </p:txBody>
      </p:sp>
    </p:spTree>
    <p:extLst>
      <p:ext uri="{BB962C8B-B14F-4D97-AF65-F5344CB8AC3E}">
        <p14:creationId xmlns:p14="http://schemas.microsoft.com/office/powerpoint/2010/main" xmlns="" val="19888686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xmlns="" id="{007F114C-AF57-4B33-9A49-CE513117F98F}"/>
              </a:ext>
            </a:extLst>
          </p:cNvPr>
          <p:cNvSpPr>
            <a:spLocks noGrp="1"/>
          </p:cNvSpPr>
          <p:nvPr>
            <p:ph type="title"/>
          </p:nvPr>
        </p:nvSpPr>
        <p:spPr/>
        <p:txBody>
          <a:bodyPr>
            <a:normAutofit/>
          </a:bodyPr>
          <a:lstStyle/>
          <a:p>
            <a:r>
              <a:rPr lang="en-US" dirty="0"/>
              <a:t>E-commerce Learning Objectives</a:t>
            </a:r>
          </a:p>
        </p:txBody>
      </p:sp>
      <p:sp>
        <p:nvSpPr>
          <p:cNvPr id="5" name="Slide Number Placeholder 4">
            <a:extLst>
              <a:ext uri="{FF2B5EF4-FFF2-40B4-BE49-F238E27FC236}">
                <a16:creationId xmlns:a16="http://schemas.microsoft.com/office/drawing/2014/main" xmlns="" id="{6C65D94C-1062-4EEE-ACCE-5298E102342E}"/>
              </a:ext>
            </a:extLst>
          </p:cNvPr>
          <p:cNvSpPr>
            <a:spLocks noGrp="1"/>
          </p:cNvSpPr>
          <p:nvPr>
            <p:ph type="sldNum" sz="quarter" idx="12"/>
          </p:nvPr>
        </p:nvSpPr>
        <p:spPr/>
        <p:txBody>
          <a:bodyPr>
            <a:normAutofit fontScale="47500" lnSpcReduction="20000"/>
          </a:bodyPr>
          <a:lstStyle/>
          <a:p>
            <a:pPr algn="ctr"/>
            <a:fld id="{1AD93096-5B34-4342-9326-69289CEAE4C2}" type="slidenum">
              <a:rPr lang="en-US" smtClean="0"/>
              <a:pPr algn="ctr"/>
              <a:t>13</a:t>
            </a:fld>
            <a:endParaRPr lang="en-US"/>
          </a:p>
        </p:txBody>
      </p:sp>
      <p:sp>
        <p:nvSpPr>
          <p:cNvPr id="8" name="Content Placeholder 7">
            <a:extLst>
              <a:ext uri="{FF2B5EF4-FFF2-40B4-BE49-F238E27FC236}">
                <a16:creationId xmlns:a16="http://schemas.microsoft.com/office/drawing/2014/main" xmlns="" id="{6212CD48-DD2B-4540-BB64-C5AD5C924C76}"/>
              </a:ext>
            </a:extLst>
          </p:cNvPr>
          <p:cNvSpPr>
            <a:spLocks noGrp="1"/>
          </p:cNvSpPr>
          <p:nvPr>
            <p:ph sz="quarter" idx="1"/>
          </p:nvPr>
        </p:nvSpPr>
        <p:spPr/>
        <p:txBody>
          <a:bodyPr>
            <a:normAutofit/>
          </a:bodyPr>
          <a:lstStyle/>
          <a:p>
            <a:r>
              <a:rPr lang="en-US" dirty="0"/>
              <a:t>Define e-commerce</a:t>
            </a:r>
          </a:p>
          <a:p>
            <a:r>
              <a:rPr lang="en-US" dirty="0"/>
              <a:t>Explain the e-commerce procedure</a:t>
            </a:r>
          </a:p>
          <a:p>
            <a:r>
              <a:rPr lang="en-US" dirty="0"/>
              <a:t>List the categories of e-commerce</a:t>
            </a:r>
          </a:p>
          <a:p>
            <a:r>
              <a:rPr lang="en-US" dirty="0"/>
              <a:t>Describe the advantages and disadvantage of e-commerce</a:t>
            </a:r>
          </a:p>
        </p:txBody>
      </p:sp>
    </p:spTree>
    <p:extLst>
      <p:ext uri="{BB962C8B-B14F-4D97-AF65-F5344CB8AC3E}">
        <p14:creationId xmlns:p14="http://schemas.microsoft.com/office/powerpoint/2010/main" xmlns="" val="40186697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5FEE23-94BE-47EF-8ACE-460B560C697F}"/>
              </a:ext>
            </a:extLst>
          </p:cNvPr>
          <p:cNvSpPr>
            <a:spLocks noGrp="1"/>
          </p:cNvSpPr>
          <p:nvPr>
            <p:ph type="title"/>
          </p:nvPr>
        </p:nvSpPr>
        <p:spPr/>
        <p:txBody>
          <a:bodyPr/>
          <a:lstStyle/>
          <a:p>
            <a:r>
              <a:rPr lang="en-US" dirty="0"/>
              <a:t>Defining E-commerce</a:t>
            </a:r>
          </a:p>
        </p:txBody>
      </p:sp>
      <p:sp>
        <p:nvSpPr>
          <p:cNvPr id="3" name="Slide Number Placeholder 2">
            <a:extLst>
              <a:ext uri="{FF2B5EF4-FFF2-40B4-BE49-F238E27FC236}">
                <a16:creationId xmlns:a16="http://schemas.microsoft.com/office/drawing/2014/main" xmlns="" id="{05D049FE-33E6-4E09-9AB9-6B5F1A7448FA}"/>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14</a:t>
            </a:fld>
            <a:endParaRPr lang="en-US" dirty="0">
              <a:solidFill>
                <a:srgbClr val="FFFFFF"/>
              </a:solidFill>
            </a:endParaRPr>
          </a:p>
        </p:txBody>
      </p:sp>
      <p:sp>
        <p:nvSpPr>
          <p:cNvPr id="4" name="Content Placeholder 3">
            <a:extLst>
              <a:ext uri="{FF2B5EF4-FFF2-40B4-BE49-F238E27FC236}">
                <a16:creationId xmlns:a16="http://schemas.microsoft.com/office/drawing/2014/main" xmlns="" id="{A7411DEA-05F3-4BAB-B478-6A6FC8E3170B}"/>
              </a:ext>
            </a:extLst>
          </p:cNvPr>
          <p:cNvSpPr>
            <a:spLocks noGrp="1"/>
          </p:cNvSpPr>
          <p:nvPr>
            <p:ph sz="quarter" idx="1"/>
          </p:nvPr>
        </p:nvSpPr>
        <p:spPr/>
        <p:txBody>
          <a:bodyPr/>
          <a:lstStyle/>
          <a:p>
            <a:r>
              <a:rPr lang="en-US" dirty="0"/>
              <a:t>E-Commerce or electronic commerce is a process of buying, selling, transferring, or exchanging products, services, or information using ICTs.</a:t>
            </a:r>
          </a:p>
          <a:p>
            <a:r>
              <a:rPr lang="en-US" dirty="0"/>
              <a:t>E-business is another </a:t>
            </a:r>
            <a:br>
              <a:rPr lang="en-US" dirty="0"/>
            </a:br>
            <a:r>
              <a:rPr lang="en-US" dirty="0"/>
              <a:t>word for e-commerce</a:t>
            </a:r>
          </a:p>
        </p:txBody>
      </p:sp>
      <p:pic>
        <p:nvPicPr>
          <p:cNvPr id="23556" name="Picture 4" descr="Image result for E-commerce">
            <a:extLst>
              <a:ext uri="{FF2B5EF4-FFF2-40B4-BE49-F238E27FC236}">
                <a16:creationId xmlns:a16="http://schemas.microsoft.com/office/drawing/2014/main" xmlns="" id="{88AA20A7-87D5-4457-8206-A733434FA54E}"/>
              </a:ext>
            </a:extLst>
          </p:cNvPr>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t="19806" b="6408"/>
          <a:stretch/>
        </p:blipFill>
        <p:spPr bwMode="auto">
          <a:xfrm>
            <a:off x="4572000" y="2792451"/>
            <a:ext cx="4392168" cy="216054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3780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D63EBEB-8F2F-46A7-8B47-22FD2DDBA89E}"/>
              </a:ext>
            </a:extLst>
          </p:cNvPr>
          <p:cNvSpPr>
            <a:spLocks noGrp="1"/>
          </p:cNvSpPr>
          <p:nvPr>
            <p:ph type="title"/>
          </p:nvPr>
        </p:nvSpPr>
        <p:spPr/>
        <p:txBody>
          <a:bodyPr/>
          <a:lstStyle/>
          <a:p>
            <a:r>
              <a:rPr lang="en-US" dirty="0"/>
              <a:t>Defining Commerce</a:t>
            </a:r>
          </a:p>
        </p:txBody>
      </p:sp>
      <p:sp>
        <p:nvSpPr>
          <p:cNvPr id="3" name="Slide Number Placeholder 2">
            <a:extLst>
              <a:ext uri="{FF2B5EF4-FFF2-40B4-BE49-F238E27FC236}">
                <a16:creationId xmlns:a16="http://schemas.microsoft.com/office/drawing/2014/main" xmlns="" id="{83FEC76D-0532-4F21-A8A8-8FF4946DE201}"/>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15</a:t>
            </a:fld>
            <a:endParaRPr lang="en-US" dirty="0">
              <a:solidFill>
                <a:srgbClr val="FFFFFF"/>
              </a:solidFill>
            </a:endParaRPr>
          </a:p>
        </p:txBody>
      </p:sp>
      <p:sp>
        <p:nvSpPr>
          <p:cNvPr id="4" name="Content Placeholder 3">
            <a:extLst>
              <a:ext uri="{FF2B5EF4-FFF2-40B4-BE49-F238E27FC236}">
                <a16:creationId xmlns:a16="http://schemas.microsoft.com/office/drawing/2014/main" xmlns="" id="{FF1EDEDC-99F9-4980-89B8-435C7E8AC411}"/>
              </a:ext>
            </a:extLst>
          </p:cNvPr>
          <p:cNvSpPr>
            <a:spLocks noGrp="1"/>
          </p:cNvSpPr>
          <p:nvPr>
            <p:ph sz="quarter" idx="1"/>
          </p:nvPr>
        </p:nvSpPr>
        <p:spPr/>
        <p:txBody>
          <a:bodyPr>
            <a:normAutofit/>
          </a:bodyPr>
          <a:lstStyle/>
          <a:p>
            <a:r>
              <a:rPr lang="en-US" dirty="0"/>
              <a:t>The exchange of goods and services for money</a:t>
            </a:r>
          </a:p>
          <a:p>
            <a:pPr lvl="1"/>
            <a:r>
              <a:rPr lang="en-US" b="1" dirty="0"/>
              <a:t>Buyers</a:t>
            </a:r>
            <a:r>
              <a:rPr lang="en-US" dirty="0"/>
              <a:t> – those with money who want to purchase a good or service </a:t>
            </a:r>
          </a:p>
          <a:p>
            <a:pPr lvl="1"/>
            <a:r>
              <a:rPr lang="en-US" b="1" dirty="0"/>
              <a:t>Sellers</a:t>
            </a:r>
            <a:r>
              <a:rPr lang="en-US" dirty="0"/>
              <a:t> – those who offer goods and services to buyers</a:t>
            </a:r>
          </a:p>
          <a:p>
            <a:pPr lvl="1"/>
            <a:r>
              <a:rPr lang="en-US" b="1" dirty="0"/>
              <a:t>Producers</a:t>
            </a:r>
            <a:r>
              <a:rPr lang="en-US" dirty="0"/>
              <a:t> – those who create the products and services that sellers offer to buyers</a:t>
            </a:r>
          </a:p>
        </p:txBody>
      </p:sp>
      <p:pic>
        <p:nvPicPr>
          <p:cNvPr id="24578" name="Picture 2" descr="Related image">
            <a:extLst>
              <a:ext uri="{FF2B5EF4-FFF2-40B4-BE49-F238E27FC236}">
                <a16:creationId xmlns:a16="http://schemas.microsoft.com/office/drawing/2014/main" xmlns="" id="{A2368F52-2F99-4C39-B1C3-FE6D2BDA2B3C}"/>
              </a:ext>
            </a:extLst>
          </p:cNvPr>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3994" t="15217" r="2716" b="9079"/>
          <a:stretch/>
        </p:blipFill>
        <p:spPr bwMode="auto">
          <a:xfrm>
            <a:off x="5300472" y="3562350"/>
            <a:ext cx="3276600" cy="142901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4093944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641560-0289-4E0E-BF10-E0327952A33B}"/>
              </a:ext>
            </a:extLst>
          </p:cNvPr>
          <p:cNvSpPr>
            <a:spLocks noGrp="1"/>
          </p:cNvSpPr>
          <p:nvPr>
            <p:ph type="title"/>
          </p:nvPr>
        </p:nvSpPr>
        <p:spPr/>
        <p:txBody>
          <a:bodyPr/>
          <a:lstStyle/>
          <a:p>
            <a:r>
              <a:rPr lang="en-US" dirty="0"/>
              <a:t>E-commerce Process</a:t>
            </a:r>
          </a:p>
        </p:txBody>
      </p:sp>
      <p:sp>
        <p:nvSpPr>
          <p:cNvPr id="3" name="Slide Number Placeholder 2">
            <a:extLst>
              <a:ext uri="{FF2B5EF4-FFF2-40B4-BE49-F238E27FC236}">
                <a16:creationId xmlns:a16="http://schemas.microsoft.com/office/drawing/2014/main" xmlns="" id="{786DCC62-B15E-4B9B-8D27-FC2886B5452C}"/>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16</a:t>
            </a:fld>
            <a:endParaRPr lang="en-US" dirty="0">
              <a:solidFill>
                <a:srgbClr val="FFFFFF"/>
              </a:solidFill>
            </a:endParaRPr>
          </a:p>
        </p:txBody>
      </p:sp>
      <p:pic>
        <p:nvPicPr>
          <p:cNvPr id="21506" name="Picture 2" descr="Related image">
            <a:extLst>
              <a:ext uri="{FF2B5EF4-FFF2-40B4-BE49-F238E27FC236}">
                <a16:creationId xmlns:a16="http://schemas.microsoft.com/office/drawing/2014/main" xmlns="" id="{3002415B-75C8-44AA-8FA7-AA70440666A7}"/>
              </a:ext>
            </a:extLst>
          </p:cNvPr>
          <p:cNvPicPr>
            <a:picLocks noGrp="1" noChangeAspect="1" noChangeArrowheads="1"/>
          </p:cNvPicPr>
          <p:nvPr>
            <p:ph sz="quarter"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24000" y="1276350"/>
            <a:ext cx="6635169" cy="383452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78491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5C613D-830D-477F-A6CE-128CB11C59E4}"/>
              </a:ext>
            </a:extLst>
          </p:cNvPr>
          <p:cNvSpPr>
            <a:spLocks noGrp="1"/>
          </p:cNvSpPr>
          <p:nvPr>
            <p:ph type="title"/>
          </p:nvPr>
        </p:nvSpPr>
        <p:spPr/>
        <p:txBody>
          <a:bodyPr>
            <a:normAutofit/>
          </a:bodyPr>
          <a:lstStyle/>
          <a:p>
            <a:r>
              <a:rPr lang="en-US" dirty="0"/>
              <a:t>Categories of E-commerce (1)</a:t>
            </a:r>
          </a:p>
        </p:txBody>
      </p:sp>
      <p:sp>
        <p:nvSpPr>
          <p:cNvPr id="3" name="Slide Number Placeholder 2">
            <a:extLst>
              <a:ext uri="{FF2B5EF4-FFF2-40B4-BE49-F238E27FC236}">
                <a16:creationId xmlns:a16="http://schemas.microsoft.com/office/drawing/2014/main" xmlns="" id="{CABA3798-AFF9-4C6A-AF40-CD68DF2AC4BB}"/>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17</a:t>
            </a:fld>
            <a:endParaRPr lang="en-US" dirty="0">
              <a:solidFill>
                <a:srgbClr val="FFFFFF"/>
              </a:solidFill>
            </a:endParaRPr>
          </a:p>
        </p:txBody>
      </p:sp>
      <p:sp>
        <p:nvSpPr>
          <p:cNvPr id="4" name="Content Placeholder 3">
            <a:extLst>
              <a:ext uri="{FF2B5EF4-FFF2-40B4-BE49-F238E27FC236}">
                <a16:creationId xmlns:a16="http://schemas.microsoft.com/office/drawing/2014/main" xmlns="" id="{F8785473-DC49-4783-88FD-58A112D282E2}"/>
              </a:ext>
            </a:extLst>
          </p:cNvPr>
          <p:cNvSpPr>
            <a:spLocks noGrp="1"/>
          </p:cNvSpPr>
          <p:nvPr>
            <p:ph sz="quarter" idx="1"/>
          </p:nvPr>
        </p:nvSpPr>
        <p:spPr/>
        <p:txBody>
          <a:bodyPr>
            <a:normAutofit/>
          </a:bodyPr>
          <a:lstStyle/>
          <a:p>
            <a:r>
              <a:rPr lang="en-US" dirty="0"/>
              <a:t>Business-to-business (B2B)</a:t>
            </a:r>
          </a:p>
          <a:p>
            <a:r>
              <a:rPr lang="en-US" dirty="0"/>
              <a:t>Business-to-consumer (B2C)</a:t>
            </a:r>
          </a:p>
          <a:p>
            <a:r>
              <a:rPr lang="en-US" dirty="0"/>
              <a:t>Business-to-government (B2G)</a:t>
            </a:r>
          </a:p>
          <a:p>
            <a:r>
              <a:rPr lang="en-US" dirty="0"/>
              <a:t>Consumer-to-consumer (C2C)</a:t>
            </a:r>
          </a:p>
          <a:p>
            <a:r>
              <a:rPr lang="en-US" dirty="0"/>
              <a:t>Government to consumer (G2C)</a:t>
            </a:r>
          </a:p>
          <a:p>
            <a:r>
              <a:rPr lang="en-US" dirty="0"/>
              <a:t>Government-to-business (G2B)</a:t>
            </a:r>
          </a:p>
        </p:txBody>
      </p:sp>
      <p:pic>
        <p:nvPicPr>
          <p:cNvPr id="22530" name="Picture 2" descr="Image result for categories of e commerce">
            <a:extLst>
              <a:ext uri="{FF2B5EF4-FFF2-40B4-BE49-F238E27FC236}">
                <a16:creationId xmlns:a16="http://schemas.microsoft.com/office/drawing/2014/main" xmlns="" id="{D83C0964-FBA5-4238-B17B-1A3069C4CD6F}"/>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867400" y="1137524"/>
            <a:ext cx="3276600" cy="213304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624459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B75B038-DD37-40C8-B6EB-6CF6D96D723A}"/>
              </a:ext>
            </a:extLst>
          </p:cNvPr>
          <p:cNvSpPr>
            <a:spLocks noGrp="1"/>
          </p:cNvSpPr>
          <p:nvPr>
            <p:ph type="title"/>
          </p:nvPr>
        </p:nvSpPr>
        <p:spPr/>
        <p:txBody>
          <a:bodyPr/>
          <a:lstStyle/>
          <a:p>
            <a:r>
              <a:rPr lang="en-US" dirty="0"/>
              <a:t>Categories of E-commerce (2)</a:t>
            </a:r>
          </a:p>
        </p:txBody>
      </p:sp>
      <p:sp>
        <p:nvSpPr>
          <p:cNvPr id="3" name="Slide Number Placeholder 2">
            <a:extLst>
              <a:ext uri="{FF2B5EF4-FFF2-40B4-BE49-F238E27FC236}">
                <a16:creationId xmlns:a16="http://schemas.microsoft.com/office/drawing/2014/main" xmlns="" id="{C2AE26EB-152B-41F6-B797-7E61485CD3AD}"/>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18</a:t>
            </a:fld>
            <a:endParaRPr lang="en-US" dirty="0">
              <a:solidFill>
                <a:srgbClr val="FFFFFF"/>
              </a:solidFill>
            </a:endParaRPr>
          </a:p>
        </p:txBody>
      </p:sp>
      <p:pic>
        <p:nvPicPr>
          <p:cNvPr id="5" name="Content Placeholder 4">
            <a:extLst>
              <a:ext uri="{FF2B5EF4-FFF2-40B4-BE49-F238E27FC236}">
                <a16:creationId xmlns:a16="http://schemas.microsoft.com/office/drawing/2014/main" xmlns="" id="{DEAC1546-55BD-4BC0-AF82-FC636F821029}"/>
              </a:ext>
            </a:extLst>
          </p:cNvPr>
          <p:cNvPicPr>
            <a:picLocks noGrp="1" noChangeAspect="1"/>
          </p:cNvPicPr>
          <p:nvPr>
            <p:ph sz="quarter" idx="1"/>
          </p:nvPr>
        </p:nvPicPr>
        <p:blipFill>
          <a:blip r:embed="rId2" cstate="print"/>
          <a:stretch>
            <a:fillRect/>
          </a:stretch>
        </p:blipFill>
        <p:spPr>
          <a:xfrm>
            <a:off x="2313284" y="1357503"/>
            <a:ext cx="4752381" cy="3057143"/>
          </a:xfrm>
          <a:prstGeom prst="rect">
            <a:avLst/>
          </a:prstGeom>
        </p:spPr>
      </p:pic>
    </p:spTree>
    <p:extLst>
      <p:ext uri="{BB962C8B-B14F-4D97-AF65-F5344CB8AC3E}">
        <p14:creationId xmlns:p14="http://schemas.microsoft.com/office/powerpoint/2010/main" xmlns="" val="33721062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69DFE6-499D-4959-A9DC-C26831B637D7}"/>
              </a:ext>
            </a:extLst>
          </p:cNvPr>
          <p:cNvSpPr>
            <a:spLocks noGrp="1"/>
          </p:cNvSpPr>
          <p:nvPr>
            <p:ph type="title"/>
          </p:nvPr>
        </p:nvSpPr>
        <p:spPr/>
        <p:txBody>
          <a:bodyPr/>
          <a:lstStyle/>
          <a:p>
            <a:r>
              <a:rPr lang="en-US" dirty="0"/>
              <a:t>Advantages of E-commerce</a:t>
            </a:r>
          </a:p>
        </p:txBody>
      </p:sp>
      <p:sp>
        <p:nvSpPr>
          <p:cNvPr id="3" name="Slide Number Placeholder 2">
            <a:extLst>
              <a:ext uri="{FF2B5EF4-FFF2-40B4-BE49-F238E27FC236}">
                <a16:creationId xmlns:a16="http://schemas.microsoft.com/office/drawing/2014/main" xmlns="" id="{22CD42C9-04FC-41DB-83F4-72617357D9CB}"/>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19</a:t>
            </a:fld>
            <a:endParaRPr lang="en-US" dirty="0">
              <a:solidFill>
                <a:srgbClr val="FFFFFF"/>
              </a:solidFill>
            </a:endParaRPr>
          </a:p>
        </p:txBody>
      </p:sp>
      <p:sp>
        <p:nvSpPr>
          <p:cNvPr id="4" name="Content Placeholder 3">
            <a:extLst>
              <a:ext uri="{FF2B5EF4-FFF2-40B4-BE49-F238E27FC236}">
                <a16:creationId xmlns:a16="http://schemas.microsoft.com/office/drawing/2014/main" xmlns="" id="{040F2E92-D058-49E7-B7FC-0FF6D65C4429}"/>
              </a:ext>
            </a:extLst>
          </p:cNvPr>
          <p:cNvSpPr>
            <a:spLocks noGrp="1"/>
          </p:cNvSpPr>
          <p:nvPr>
            <p:ph sz="quarter" idx="1"/>
          </p:nvPr>
        </p:nvSpPr>
        <p:spPr/>
        <p:txBody>
          <a:bodyPr>
            <a:normAutofit fontScale="92500" lnSpcReduction="10000"/>
          </a:bodyPr>
          <a:lstStyle/>
          <a:p>
            <a:r>
              <a:rPr lang="en-US" dirty="0"/>
              <a:t>Buying/selling 24/7 from a computer</a:t>
            </a:r>
          </a:p>
          <a:p>
            <a:r>
              <a:rPr lang="en-US" dirty="0"/>
              <a:t>Not limited to a geographical location</a:t>
            </a:r>
          </a:p>
          <a:p>
            <a:pPr lvl="1"/>
            <a:r>
              <a:rPr lang="en-US" dirty="0"/>
              <a:t>Businesses have a broader reach to customers</a:t>
            </a:r>
          </a:p>
          <a:p>
            <a:pPr lvl="1"/>
            <a:r>
              <a:rPr lang="en-US" dirty="0"/>
              <a:t>Customers have a larger selection</a:t>
            </a:r>
          </a:p>
          <a:p>
            <a:r>
              <a:rPr lang="en-US" dirty="0"/>
              <a:t>Easier to find uncommon or special products</a:t>
            </a:r>
          </a:p>
          <a:p>
            <a:r>
              <a:rPr lang="en-US" dirty="0"/>
              <a:t>Low operational costs without a physical storefront</a:t>
            </a:r>
          </a:p>
          <a:p>
            <a:r>
              <a:rPr lang="en-US" dirty="0"/>
              <a:t>Easy to start and manage a business</a:t>
            </a:r>
          </a:p>
        </p:txBody>
      </p:sp>
    </p:spTree>
    <p:extLst>
      <p:ext uri="{BB962C8B-B14F-4D97-AF65-F5344CB8AC3E}">
        <p14:creationId xmlns:p14="http://schemas.microsoft.com/office/powerpoint/2010/main" xmlns="" val="36744813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69DFE6-499D-4959-A9DC-C26831B637D7}"/>
              </a:ext>
            </a:extLst>
          </p:cNvPr>
          <p:cNvSpPr>
            <a:spLocks noGrp="1"/>
          </p:cNvSpPr>
          <p:nvPr>
            <p:ph type="title"/>
          </p:nvPr>
        </p:nvSpPr>
        <p:spPr/>
        <p:txBody>
          <a:bodyPr/>
          <a:lstStyle/>
          <a:p>
            <a:r>
              <a:rPr lang="en-US" dirty="0"/>
              <a:t>Disadvantages of E-commerce</a:t>
            </a:r>
          </a:p>
        </p:txBody>
      </p:sp>
      <p:sp>
        <p:nvSpPr>
          <p:cNvPr id="3" name="Slide Number Placeholder 2">
            <a:extLst>
              <a:ext uri="{FF2B5EF4-FFF2-40B4-BE49-F238E27FC236}">
                <a16:creationId xmlns:a16="http://schemas.microsoft.com/office/drawing/2014/main" xmlns="" id="{22CD42C9-04FC-41DB-83F4-72617357D9CB}"/>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20</a:t>
            </a:fld>
            <a:endParaRPr lang="en-US" dirty="0">
              <a:solidFill>
                <a:srgbClr val="FFFFFF"/>
              </a:solidFill>
            </a:endParaRPr>
          </a:p>
        </p:txBody>
      </p:sp>
      <p:sp>
        <p:nvSpPr>
          <p:cNvPr id="4" name="Content Placeholder 3">
            <a:extLst>
              <a:ext uri="{FF2B5EF4-FFF2-40B4-BE49-F238E27FC236}">
                <a16:creationId xmlns:a16="http://schemas.microsoft.com/office/drawing/2014/main" xmlns="" id="{040F2E92-D058-49E7-B7FC-0FF6D65C4429}"/>
              </a:ext>
            </a:extLst>
          </p:cNvPr>
          <p:cNvSpPr>
            <a:spLocks noGrp="1"/>
          </p:cNvSpPr>
          <p:nvPr>
            <p:ph sz="quarter" idx="1"/>
          </p:nvPr>
        </p:nvSpPr>
        <p:spPr/>
        <p:txBody>
          <a:bodyPr>
            <a:normAutofit fontScale="92500" lnSpcReduction="10000"/>
          </a:bodyPr>
          <a:lstStyle/>
          <a:p>
            <a:r>
              <a:rPr lang="en-US" dirty="0"/>
              <a:t>Unable to examine products personally</a:t>
            </a:r>
          </a:p>
          <a:p>
            <a:r>
              <a:rPr lang="en-US" dirty="0"/>
              <a:t>Rely on other customer reviews of products</a:t>
            </a:r>
          </a:p>
          <a:p>
            <a:r>
              <a:rPr lang="en-US" dirty="0"/>
              <a:t>Requires a way to transfer money electronically</a:t>
            </a:r>
          </a:p>
          <a:p>
            <a:r>
              <a:rPr lang="en-US" dirty="0"/>
              <a:t>Possibility of credit card number theft</a:t>
            </a:r>
          </a:p>
          <a:p>
            <a:r>
              <a:rPr lang="en-US" dirty="0"/>
              <a:t>Receive defective product</a:t>
            </a:r>
          </a:p>
          <a:p>
            <a:r>
              <a:rPr lang="en-US" dirty="0"/>
              <a:t>Slow delivery</a:t>
            </a:r>
          </a:p>
          <a:p>
            <a:r>
              <a:rPr lang="en-US" dirty="0"/>
              <a:t>Difficult to return products</a:t>
            </a:r>
          </a:p>
        </p:txBody>
      </p:sp>
    </p:spTree>
    <p:extLst>
      <p:ext uri="{BB962C8B-B14F-4D97-AF65-F5344CB8AC3E}">
        <p14:creationId xmlns:p14="http://schemas.microsoft.com/office/powerpoint/2010/main" xmlns="" val="6660229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371601" y="2057400"/>
            <a:ext cx="7123113" cy="2114550"/>
          </a:xfrm>
        </p:spPr>
        <p:txBody>
          <a:bodyPr/>
          <a:lstStyle/>
          <a:p>
            <a:r>
              <a:rPr lang="en-US" dirty="0"/>
              <a:t>13.1. E-services</a:t>
            </a:r>
          </a:p>
          <a:p>
            <a:r>
              <a:rPr lang="en-US" dirty="0"/>
              <a:t>13.2. E-commerce</a:t>
            </a:r>
          </a:p>
          <a:p>
            <a:r>
              <a:rPr lang="en-US" b="1" dirty="0"/>
              <a:t>13.3. E-learning</a:t>
            </a:r>
          </a:p>
          <a:p>
            <a:r>
              <a:rPr lang="en-US" dirty="0"/>
              <a:t>13.4. E-government</a:t>
            </a:r>
          </a:p>
        </p:txBody>
      </p:sp>
      <p:sp>
        <p:nvSpPr>
          <p:cNvPr id="3" name="Title 2"/>
          <p:cNvSpPr>
            <a:spLocks noGrp="1"/>
          </p:cNvSpPr>
          <p:nvPr>
            <p:ph type="title"/>
          </p:nvPr>
        </p:nvSpPr>
        <p:spPr>
          <a:xfrm>
            <a:off x="1371600" y="1200150"/>
            <a:ext cx="7620000" cy="742950"/>
          </a:xfrm>
        </p:spPr>
        <p:txBody>
          <a:bodyPr/>
          <a:lstStyle/>
          <a:p>
            <a:r>
              <a:rPr lang="en-US" dirty="0"/>
              <a:t>13.3. E-learning</a:t>
            </a:r>
          </a:p>
        </p:txBody>
      </p:sp>
      <p:sp>
        <p:nvSpPr>
          <p:cNvPr id="4" name="Slide Number Placeholder 3">
            <a:extLst>
              <a:ext uri="{FF2B5EF4-FFF2-40B4-BE49-F238E27FC236}">
                <a16:creationId xmlns:a16="http://schemas.microsoft.com/office/drawing/2014/main" xmlns="" id="{B037CDEF-33A8-4637-B0EC-B1A53ED327D0}"/>
              </a:ext>
            </a:extLst>
          </p:cNvPr>
          <p:cNvSpPr>
            <a:spLocks noGrp="1"/>
          </p:cNvSpPr>
          <p:nvPr>
            <p:ph type="sldNum" sz="quarter" idx="11"/>
          </p:nvPr>
        </p:nvSpPr>
        <p:spPr/>
        <p:txBody>
          <a:bodyPr/>
          <a:lstStyle/>
          <a:p>
            <a:fld id="{1AD93096-5B34-4342-9326-69289CEAE4C2}" type="slidenum">
              <a:rPr lang="en-US" smtClean="0"/>
              <a:pPr/>
              <a:t>21</a:t>
            </a:fld>
            <a:endParaRPr lang="en-US" dirty="0"/>
          </a:p>
        </p:txBody>
      </p:sp>
      <p:pic>
        <p:nvPicPr>
          <p:cNvPr id="5122" name="Picture 2" descr="Image result for online learning tools">
            <a:extLst>
              <a:ext uri="{FF2B5EF4-FFF2-40B4-BE49-F238E27FC236}">
                <a16:creationId xmlns:a16="http://schemas.microsoft.com/office/drawing/2014/main" xmlns="" id="{E0551ED2-102B-4695-8C3D-832A10853A8D}"/>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410200" y="2114550"/>
            <a:ext cx="2857500" cy="28194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662713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xmlns="" id="{007F114C-AF57-4B33-9A49-CE513117F98F}"/>
              </a:ext>
            </a:extLst>
          </p:cNvPr>
          <p:cNvSpPr>
            <a:spLocks noGrp="1"/>
          </p:cNvSpPr>
          <p:nvPr>
            <p:ph type="title"/>
          </p:nvPr>
        </p:nvSpPr>
        <p:spPr/>
        <p:txBody>
          <a:bodyPr>
            <a:normAutofit/>
          </a:bodyPr>
          <a:lstStyle/>
          <a:p>
            <a:r>
              <a:rPr lang="en-US" dirty="0"/>
              <a:t>E-learning Learning Objectives</a:t>
            </a:r>
          </a:p>
        </p:txBody>
      </p:sp>
      <p:sp>
        <p:nvSpPr>
          <p:cNvPr id="5" name="Slide Number Placeholder 4">
            <a:extLst>
              <a:ext uri="{FF2B5EF4-FFF2-40B4-BE49-F238E27FC236}">
                <a16:creationId xmlns:a16="http://schemas.microsoft.com/office/drawing/2014/main" xmlns="" id="{6C65D94C-1062-4EEE-ACCE-5298E102342E}"/>
              </a:ext>
            </a:extLst>
          </p:cNvPr>
          <p:cNvSpPr>
            <a:spLocks noGrp="1"/>
          </p:cNvSpPr>
          <p:nvPr>
            <p:ph type="sldNum" sz="quarter" idx="12"/>
          </p:nvPr>
        </p:nvSpPr>
        <p:spPr/>
        <p:txBody>
          <a:bodyPr>
            <a:normAutofit fontScale="47500" lnSpcReduction="20000"/>
          </a:bodyPr>
          <a:lstStyle/>
          <a:p>
            <a:pPr algn="ctr"/>
            <a:fld id="{1AD93096-5B34-4342-9326-69289CEAE4C2}" type="slidenum">
              <a:rPr lang="en-US" smtClean="0"/>
              <a:pPr algn="ctr"/>
              <a:t>22</a:t>
            </a:fld>
            <a:endParaRPr lang="en-US"/>
          </a:p>
        </p:txBody>
      </p:sp>
      <p:sp>
        <p:nvSpPr>
          <p:cNvPr id="8" name="Content Placeholder 7">
            <a:extLst>
              <a:ext uri="{FF2B5EF4-FFF2-40B4-BE49-F238E27FC236}">
                <a16:creationId xmlns:a16="http://schemas.microsoft.com/office/drawing/2014/main" xmlns="" id="{6212CD48-DD2B-4540-BB64-C5AD5C924C76}"/>
              </a:ext>
            </a:extLst>
          </p:cNvPr>
          <p:cNvSpPr>
            <a:spLocks noGrp="1"/>
          </p:cNvSpPr>
          <p:nvPr>
            <p:ph sz="quarter" idx="1"/>
          </p:nvPr>
        </p:nvSpPr>
        <p:spPr/>
        <p:txBody>
          <a:bodyPr>
            <a:normAutofit/>
          </a:bodyPr>
          <a:lstStyle/>
          <a:p>
            <a:r>
              <a:rPr lang="en-US" dirty="0"/>
              <a:t>Define the term elearning</a:t>
            </a:r>
          </a:p>
          <a:p>
            <a:r>
              <a:rPr lang="en-US" dirty="0"/>
              <a:t>List the benefit of elearning</a:t>
            </a:r>
          </a:p>
          <a:p>
            <a:r>
              <a:rPr lang="en-US" dirty="0"/>
              <a:t>Describe the difference between asynchronous and synchronous learning</a:t>
            </a:r>
          </a:p>
          <a:p>
            <a:r>
              <a:rPr lang="en-US" dirty="0"/>
              <a:t>Explain the blended and online learning</a:t>
            </a:r>
          </a:p>
          <a:p>
            <a:r>
              <a:rPr lang="en-US" dirty="0"/>
              <a:t>List types of elearning tools </a:t>
            </a:r>
          </a:p>
        </p:txBody>
      </p:sp>
    </p:spTree>
    <p:extLst>
      <p:ext uri="{BB962C8B-B14F-4D97-AF65-F5344CB8AC3E}">
        <p14:creationId xmlns:p14="http://schemas.microsoft.com/office/powerpoint/2010/main" xmlns="" val="38612233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C58A3F-AE04-4EAF-B93A-0248C0307298}"/>
              </a:ext>
            </a:extLst>
          </p:cNvPr>
          <p:cNvSpPr>
            <a:spLocks noGrp="1"/>
          </p:cNvSpPr>
          <p:nvPr>
            <p:ph type="title"/>
          </p:nvPr>
        </p:nvSpPr>
        <p:spPr/>
        <p:txBody>
          <a:bodyPr/>
          <a:lstStyle/>
          <a:p>
            <a:r>
              <a:rPr lang="en-US" dirty="0"/>
              <a:t>What is elearning? (1)</a:t>
            </a:r>
          </a:p>
        </p:txBody>
      </p:sp>
      <p:sp>
        <p:nvSpPr>
          <p:cNvPr id="3" name="Slide Number Placeholder 2">
            <a:extLst>
              <a:ext uri="{FF2B5EF4-FFF2-40B4-BE49-F238E27FC236}">
                <a16:creationId xmlns:a16="http://schemas.microsoft.com/office/drawing/2014/main" xmlns="" id="{A2A35787-0971-41F0-81B9-CC63A544F3D7}"/>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23</a:t>
            </a:fld>
            <a:endParaRPr lang="en-US" dirty="0">
              <a:solidFill>
                <a:srgbClr val="FFFFFF"/>
              </a:solidFill>
            </a:endParaRPr>
          </a:p>
        </p:txBody>
      </p:sp>
      <p:sp>
        <p:nvSpPr>
          <p:cNvPr id="4" name="Content Placeholder 3">
            <a:extLst>
              <a:ext uri="{FF2B5EF4-FFF2-40B4-BE49-F238E27FC236}">
                <a16:creationId xmlns:a16="http://schemas.microsoft.com/office/drawing/2014/main" xmlns="" id="{8054D945-4E12-493E-A1B5-9F5994627018}"/>
              </a:ext>
            </a:extLst>
          </p:cNvPr>
          <p:cNvSpPr>
            <a:spLocks noGrp="1"/>
          </p:cNvSpPr>
          <p:nvPr>
            <p:ph sz="quarter" idx="1"/>
          </p:nvPr>
        </p:nvSpPr>
        <p:spPr/>
        <p:txBody>
          <a:bodyPr>
            <a:normAutofit/>
          </a:bodyPr>
          <a:lstStyle/>
          <a:p>
            <a:r>
              <a:rPr lang="en-US" dirty="0"/>
              <a:t>Elearning is </a:t>
            </a:r>
            <a:r>
              <a:rPr lang="en-US" u="sng" dirty="0"/>
              <a:t>intentional learning over the internet</a:t>
            </a:r>
          </a:p>
          <a:p>
            <a:pPr lvl="1"/>
            <a:r>
              <a:rPr lang="en-US" dirty="0"/>
              <a:t>Uses educational psychology and instructional design</a:t>
            </a:r>
          </a:p>
          <a:p>
            <a:pPr lvl="1"/>
            <a:r>
              <a:rPr lang="en-US" dirty="0"/>
              <a:t>Thoughtful integration</a:t>
            </a:r>
          </a:p>
          <a:p>
            <a:pPr lvl="1"/>
            <a:r>
              <a:rPr lang="en-US" dirty="0"/>
              <a:t>Interactive</a:t>
            </a:r>
          </a:p>
          <a:p>
            <a:pPr lvl="1"/>
            <a:r>
              <a:rPr lang="en-US" dirty="0"/>
              <a:t>Synonymous with online learning</a:t>
            </a:r>
          </a:p>
          <a:p>
            <a:pPr lvl="1"/>
            <a:r>
              <a:rPr lang="en-US" dirty="0"/>
              <a:t>Evolves with technology</a:t>
            </a:r>
          </a:p>
        </p:txBody>
      </p:sp>
      <p:pic>
        <p:nvPicPr>
          <p:cNvPr id="8194" name="Picture 2" descr="Image result for elearning">
            <a:extLst>
              <a:ext uri="{FF2B5EF4-FFF2-40B4-BE49-F238E27FC236}">
                <a16:creationId xmlns:a16="http://schemas.microsoft.com/office/drawing/2014/main" xmlns="" id="{3C5F6546-2C59-4B95-8C8F-87026361A3C3}"/>
              </a:ext>
            </a:extLst>
          </p:cNvPr>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25000" r="8333"/>
          <a:stretch/>
        </p:blipFill>
        <p:spPr bwMode="auto">
          <a:xfrm>
            <a:off x="5715000" y="2343150"/>
            <a:ext cx="3154680" cy="236601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7787698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C58A3F-AE04-4EAF-B93A-0248C0307298}"/>
              </a:ext>
            </a:extLst>
          </p:cNvPr>
          <p:cNvSpPr>
            <a:spLocks noGrp="1"/>
          </p:cNvSpPr>
          <p:nvPr>
            <p:ph type="title"/>
          </p:nvPr>
        </p:nvSpPr>
        <p:spPr/>
        <p:txBody>
          <a:bodyPr/>
          <a:lstStyle/>
          <a:p>
            <a:r>
              <a:rPr lang="en-US" dirty="0"/>
              <a:t>What is elearning? (2)</a:t>
            </a:r>
          </a:p>
        </p:txBody>
      </p:sp>
      <p:sp>
        <p:nvSpPr>
          <p:cNvPr id="3" name="Slide Number Placeholder 2">
            <a:extLst>
              <a:ext uri="{FF2B5EF4-FFF2-40B4-BE49-F238E27FC236}">
                <a16:creationId xmlns:a16="http://schemas.microsoft.com/office/drawing/2014/main" xmlns="" id="{A2A35787-0971-41F0-81B9-CC63A544F3D7}"/>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24</a:t>
            </a:fld>
            <a:endParaRPr lang="en-US" dirty="0">
              <a:solidFill>
                <a:srgbClr val="FFFFFF"/>
              </a:solidFill>
            </a:endParaRPr>
          </a:p>
        </p:txBody>
      </p:sp>
      <p:sp>
        <p:nvSpPr>
          <p:cNvPr id="4" name="Content Placeholder 3">
            <a:extLst>
              <a:ext uri="{FF2B5EF4-FFF2-40B4-BE49-F238E27FC236}">
                <a16:creationId xmlns:a16="http://schemas.microsoft.com/office/drawing/2014/main" xmlns="" id="{8054D945-4E12-493E-A1B5-9F5994627018}"/>
              </a:ext>
            </a:extLst>
          </p:cNvPr>
          <p:cNvSpPr>
            <a:spLocks noGrp="1"/>
          </p:cNvSpPr>
          <p:nvPr>
            <p:ph sz="quarter" idx="1"/>
          </p:nvPr>
        </p:nvSpPr>
        <p:spPr/>
        <p:txBody>
          <a:bodyPr>
            <a:normAutofit/>
          </a:bodyPr>
          <a:lstStyle/>
          <a:p>
            <a:r>
              <a:rPr lang="en-US" dirty="0"/>
              <a:t>Elearning </a:t>
            </a:r>
            <a:r>
              <a:rPr lang="en-US" u="sng" dirty="0"/>
              <a:t>facilitates and supports learning</a:t>
            </a:r>
            <a:r>
              <a:rPr lang="en-US" dirty="0"/>
              <a:t> through the use of information and communications technology</a:t>
            </a:r>
          </a:p>
          <a:p>
            <a:pPr lvl="1"/>
            <a:r>
              <a:rPr lang="en-US" b="1" dirty="0"/>
              <a:t>Learning</a:t>
            </a:r>
            <a:r>
              <a:rPr lang="en-US" dirty="0"/>
              <a:t> is the key component to elearning</a:t>
            </a:r>
          </a:p>
          <a:p>
            <a:pPr lvl="1"/>
            <a:r>
              <a:rPr lang="en-US" dirty="0"/>
              <a:t>Elearning describes </a:t>
            </a:r>
            <a:r>
              <a:rPr lang="en-US" u="sng" dirty="0"/>
              <a:t>how students learn</a:t>
            </a:r>
            <a:r>
              <a:rPr lang="en-US" dirty="0"/>
              <a:t> using technology</a:t>
            </a:r>
          </a:p>
          <a:p>
            <a:pPr lvl="1"/>
            <a:endParaRPr lang="en-US" dirty="0"/>
          </a:p>
        </p:txBody>
      </p:sp>
      <p:sp>
        <p:nvSpPr>
          <p:cNvPr id="5" name="AutoShape 4" descr="Image result for fit nyc logo">
            <a:extLst>
              <a:ext uri="{FF2B5EF4-FFF2-40B4-BE49-F238E27FC236}">
                <a16:creationId xmlns:a16="http://schemas.microsoft.com/office/drawing/2014/main" xmlns="" id="{9E9C6662-9229-4815-BCBB-BE2BA80C5253}"/>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224" name="Picture 8" descr="https://msu.edu/~bistakwe/TechnologyLearning.gif">
            <a:extLst>
              <a:ext uri="{FF2B5EF4-FFF2-40B4-BE49-F238E27FC236}">
                <a16:creationId xmlns:a16="http://schemas.microsoft.com/office/drawing/2014/main" xmlns="" id="{08BBA9C7-7F57-4731-B93F-023D740D7470}"/>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002756" y="3724894"/>
            <a:ext cx="3138487" cy="124715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2028570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9F3F18-7692-4A44-A309-0CF62ABD4533}"/>
              </a:ext>
            </a:extLst>
          </p:cNvPr>
          <p:cNvSpPr>
            <a:spLocks noGrp="1"/>
          </p:cNvSpPr>
          <p:nvPr>
            <p:ph type="title"/>
          </p:nvPr>
        </p:nvSpPr>
        <p:spPr/>
        <p:txBody>
          <a:bodyPr/>
          <a:lstStyle/>
          <a:p>
            <a:r>
              <a:rPr lang="en-US" dirty="0"/>
              <a:t>Benefits of Elearning</a:t>
            </a:r>
          </a:p>
        </p:txBody>
      </p:sp>
      <p:sp>
        <p:nvSpPr>
          <p:cNvPr id="3" name="Slide Number Placeholder 2">
            <a:extLst>
              <a:ext uri="{FF2B5EF4-FFF2-40B4-BE49-F238E27FC236}">
                <a16:creationId xmlns:a16="http://schemas.microsoft.com/office/drawing/2014/main" xmlns="" id="{87151706-7CBD-4533-A22B-386DC32DAC83}"/>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25</a:t>
            </a:fld>
            <a:endParaRPr lang="en-US" dirty="0">
              <a:solidFill>
                <a:srgbClr val="FFFFFF"/>
              </a:solidFill>
            </a:endParaRPr>
          </a:p>
        </p:txBody>
      </p:sp>
      <p:sp>
        <p:nvSpPr>
          <p:cNvPr id="4" name="Content Placeholder 3">
            <a:extLst>
              <a:ext uri="{FF2B5EF4-FFF2-40B4-BE49-F238E27FC236}">
                <a16:creationId xmlns:a16="http://schemas.microsoft.com/office/drawing/2014/main" xmlns="" id="{0A4AAFD1-FCDA-47F2-A6AF-DCDECEDBB866}"/>
              </a:ext>
            </a:extLst>
          </p:cNvPr>
          <p:cNvSpPr>
            <a:spLocks noGrp="1"/>
          </p:cNvSpPr>
          <p:nvPr>
            <p:ph sz="quarter" idx="1"/>
          </p:nvPr>
        </p:nvSpPr>
        <p:spPr/>
        <p:txBody>
          <a:bodyPr>
            <a:normAutofit fontScale="92500" lnSpcReduction="10000"/>
          </a:bodyPr>
          <a:lstStyle/>
          <a:p>
            <a:r>
              <a:rPr lang="en-US" dirty="0"/>
              <a:t>Engages learners who have difficulty attending face-to-face lectures</a:t>
            </a:r>
          </a:p>
          <a:p>
            <a:pPr lvl="1"/>
            <a:r>
              <a:rPr lang="en-US" dirty="0"/>
              <a:t>Live far away; work during class hours; taking care of a sick family member or kids; disabled</a:t>
            </a:r>
          </a:p>
          <a:p>
            <a:r>
              <a:rPr lang="en-US" dirty="0"/>
              <a:t>Different learning modes for those who struggle with lectures</a:t>
            </a:r>
          </a:p>
          <a:p>
            <a:pPr lvl="1"/>
            <a:r>
              <a:rPr lang="en-US" dirty="0"/>
              <a:t>Low language, ineffective listening skills, writing disability</a:t>
            </a:r>
          </a:p>
          <a:p>
            <a:r>
              <a:rPr lang="en-US" dirty="0"/>
              <a:t>Interactive learning continues outside of the classroom</a:t>
            </a:r>
          </a:p>
          <a:p>
            <a:endParaRPr lang="en-US" dirty="0"/>
          </a:p>
          <a:p>
            <a:pPr lvl="1"/>
            <a:endParaRPr lang="en-US" dirty="0"/>
          </a:p>
          <a:p>
            <a:pPr lvl="1"/>
            <a:endParaRPr lang="en-US" dirty="0"/>
          </a:p>
        </p:txBody>
      </p:sp>
    </p:spTree>
    <p:extLst>
      <p:ext uri="{BB962C8B-B14F-4D97-AF65-F5344CB8AC3E}">
        <p14:creationId xmlns:p14="http://schemas.microsoft.com/office/powerpoint/2010/main" xmlns="" val="14249130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148C7A-E01B-4493-BB66-621E187B06A4}"/>
              </a:ext>
            </a:extLst>
          </p:cNvPr>
          <p:cNvSpPr>
            <a:spLocks noGrp="1"/>
          </p:cNvSpPr>
          <p:nvPr>
            <p:ph type="title"/>
          </p:nvPr>
        </p:nvSpPr>
        <p:spPr/>
        <p:txBody>
          <a:bodyPr/>
          <a:lstStyle/>
          <a:p>
            <a:r>
              <a:rPr lang="en-US" dirty="0"/>
              <a:t>Modes of Elearning</a:t>
            </a:r>
          </a:p>
        </p:txBody>
      </p:sp>
      <p:sp>
        <p:nvSpPr>
          <p:cNvPr id="3" name="Slide Number Placeholder 2">
            <a:extLst>
              <a:ext uri="{FF2B5EF4-FFF2-40B4-BE49-F238E27FC236}">
                <a16:creationId xmlns:a16="http://schemas.microsoft.com/office/drawing/2014/main" xmlns="" id="{FFC83AB1-9CB6-41AE-A6A6-4E62007328A9}"/>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26</a:t>
            </a:fld>
            <a:endParaRPr lang="en-US" dirty="0">
              <a:solidFill>
                <a:srgbClr val="FFFFFF"/>
              </a:solidFill>
            </a:endParaRPr>
          </a:p>
        </p:txBody>
      </p:sp>
      <p:sp>
        <p:nvSpPr>
          <p:cNvPr id="4" name="Content Placeholder 3">
            <a:extLst>
              <a:ext uri="{FF2B5EF4-FFF2-40B4-BE49-F238E27FC236}">
                <a16:creationId xmlns:a16="http://schemas.microsoft.com/office/drawing/2014/main" xmlns="" id="{B03FA3D7-64FE-4D37-9C1F-DE80B6BBEE9F}"/>
              </a:ext>
            </a:extLst>
          </p:cNvPr>
          <p:cNvSpPr>
            <a:spLocks noGrp="1"/>
          </p:cNvSpPr>
          <p:nvPr>
            <p:ph sz="quarter" idx="1"/>
          </p:nvPr>
        </p:nvSpPr>
        <p:spPr/>
        <p:txBody>
          <a:bodyPr>
            <a:normAutofit/>
          </a:bodyPr>
          <a:lstStyle/>
          <a:p>
            <a:r>
              <a:rPr lang="en-US" dirty="0"/>
              <a:t>Synchronous</a:t>
            </a:r>
          </a:p>
          <a:p>
            <a:pPr lvl="1"/>
            <a:r>
              <a:rPr lang="en-US" dirty="0"/>
              <a:t>Elearning sessions that happen in real time</a:t>
            </a:r>
          </a:p>
          <a:p>
            <a:pPr lvl="1"/>
            <a:r>
              <a:rPr lang="en-US" dirty="0"/>
              <a:t>Not as common in elearning</a:t>
            </a:r>
          </a:p>
          <a:p>
            <a:r>
              <a:rPr lang="en-US" dirty="0"/>
              <a:t>Asynchronous</a:t>
            </a:r>
          </a:p>
          <a:p>
            <a:pPr lvl="1"/>
            <a:r>
              <a:rPr lang="en-US" dirty="0"/>
              <a:t>Elearning happens over a duration (e.g., a week)</a:t>
            </a:r>
          </a:p>
          <a:p>
            <a:pPr lvl="1"/>
            <a:r>
              <a:rPr lang="en-US" dirty="0"/>
              <a:t>Commonly used in elearning</a:t>
            </a:r>
          </a:p>
          <a:p>
            <a:pPr lvl="1"/>
            <a:endParaRPr lang="en-US" dirty="0"/>
          </a:p>
        </p:txBody>
      </p:sp>
    </p:spTree>
    <p:extLst>
      <p:ext uri="{BB962C8B-B14F-4D97-AF65-F5344CB8AC3E}">
        <p14:creationId xmlns:p14="http://schemas.microsoft.com/office/powerpoint/2010/main" xmlns="" val="24529429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148C7A-E01B-4493-BB66-621E187B06A4}"/>
              </a:ext>
            </a:extLst>
          </p:cNvPr>
          <p:cNvSpPr>
            <a:spLocks noGrp="1"/>
          </p:cNvSpPr>
          <p:nvPr>
            <p:ph type="title"/>
          </p:nvPr>
        </p:nvSpPr>
        <p:spPr/>
        <p:txBody>
          <a:bodyPr/>
          <a:lstStyle/>
          <a:p>
            <a:r>
              <a:rPr lang="en-US" dirty="0"/>
              <a:t>Synchronous Elearning</a:t>
            </a:r>
          </a:p>
        </p:txBody>
      </p:sp>
      <p:sp>
        <p:nvSpPr>
          <p:cNvPr id="3" name="Slide Number Placeholder 2">
            <a:extLst>
              <a:ext uri="{FF2B5EF4-FFF2-40B4-BE49-F238E27FC236}">
                <a16:creationId xmlns:a16="http://schemas.microsoft.com/office/drawing/2014/main" xmlns="" id="{FFC83AB1-9CB6-41AE-A6A6-4E62007328A9}"/>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27</a:t>
            </a:fld>
            <a:endParaRPr lang="en-US" dirty="0">
              <a:solidFill>
                <a:srgbClr val="FFFFFF"/>
              </a:solidFill>
            </a:endParaRPr>
          </a:p>
        </p:txBody>
      </p:sp>
      <p:sp>
        <p:nvSpPr>
          <p:cNvPr id="4" name="Content Placeholder 3">
            <a:extLst>
              <a:ext uri="{FF2B5EF4-FFF2-40B4-BE49-F238E27FC236}">
                <a16:creationId xmlns:a16="http://schemas.microsoft.com/office/drawing/2014/main" xmlns="" id="{B03FA3D7-64FE-4D37-9C1F-DE80B6BBEE9F}"/>
              </a:ext>
            </a:extLst>
          </p:cNvPr>
          <p:cNvSpPr>
            <a:spLocks noGrp="1"/>
          </p:cNvSpPr>
          <p:nvPr>
            <p:ph sz="quarter" idx="1"/>
          </p:nvPr>
        </p:nvSpPr>
        <p:spPr/>
        <p:txBody>
          <a:bodyPr>
            <a:normAutofit/>
          </a:bodyPr>
          <a:lstStyle/>
          <a:p>
            <a:r>
              <a:rPr lang="en-US" dirty="0"/>
              <a:t>Synchronous learning activities are chat conversations and audio/video conferencing</a:t>
            </a:r>
          </a:p>
          <a:p>
            <a:r>
              <a:rPr lang="en-US" dirty="0"/>
              <a:t>Real-time interaction between student and instructor</a:t>
            </a:r>
          </a:p>
        </p:txBody>
      </p:sp>
    </p:spTree>
    <p:extLst>
      <p:ext uri="{BB962C8B-B14F-4D97-AF65-F5344CB8AC3E}">
        <p14:creationId xmlns:p14="http://schemas.microsoft.com/office/powerpoint/2010/main" xmlns="" val="27684844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EAE5C56-CECE-446A-A56C-5DB17732F840}"/>
              </a:ext>
            </a:extLst>
          </p:cNvPr>
          <p:cNvSpPr>
            <a:spLocks noGrp="1"/>
          </p:cNvSpPr>
          <p:nvPr>
            <p:ph type="title"/>
          </p:nvPr>
        </p:nvSpPr>
        <p:spPr/>
        <p:txBody>
          <a:bodyPr/>
          <a:lstStyle/>
          <a:p>
            <a:r>
              <a:rPr lang="en-US" dirty="0"/>
              <a:t>Asynchronous Elearning</a:t>
            </a:r>
          </a:p>
        </p:txBody>
      </p:sp>
      <p:sp>
        <p:nvSpPr>
          <p:cNvPr id="3" name="Slide Number Placeholder 2">
            <a:extLst>
              <a:ext uri="{FF2B5EF4-FFF2-40B4-BE49-F238E27FC236}">
                <a16:creationId xmlns:a16="http://schemas.microsoft.com/office/drawing/2014/main" xmlns="" id="{75FCBA2D-4129-444D-8D7E-5BB6263B3EB5}"/>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28</a:t>
            </a:fld>
            <a:endParaRPr lang="en-US" dirty="0">
              <a:solidFill>
                <a:srgbClr val="FFFFFF"/>
              </a:solidFill>
            </a:endParaRPr>
          </a:p>
        </p:txBody>
      </p:sp>
      <p:sp>
        <p:nvSpPr>
          <p:cNvPr id="4" name="Content Placeholder 3">
            <a:extLst>
              <a:ext uri="{FF2B5EF4-FFF2-40B4-BE49-F238E27FC236}">
                <a16:creationId xmlns:a16="http://schemas.microsoft.com/office/drawing/2014/main" xmlns="" id="{65711285-08E8-4A72-9C43-91AFABA44206}"/>
              </a:ext>
            </a:extLst>
          </p:cNvPr>
          <p:cNvSpPr>
            <a:spLocks noGrp="1"/>
          </p:cNvSpPr>
          <p:nvPr>
            <p:ph sz="quarter" idx="1"/>
          </p:nvPr>
        </p:nvSpPr>
        <p:spPr/>
        <p:txBody>
          <a:bodyPr>
            <a:normAutofit/>
          </a:bodyPr>
          <a:lstStyle/>
          <a:p>
            <a:r>
              <a:rPr lang="en-US" dirty="0"/>
              <a:t>Asynchronous events are time‑independent</a:t>
            </a:r>
          </a:p>
          <a:p>
            <a:r>
              <a:rPr lang="en-US" dirty="0"/>
              <a:t>Usually students are </a:t>
            </a:r>
            <a:r>
              <a:rPr lang="en-US" u="sng" dirty="0"/>
              <a:t>interacting and learning together</a:t>
            </a:r>
            <a:r>
              <a:rPr lang="en-US" dirty="0"/>
              <a:t> using an online tool</a:t>
            </a:r>
          </a:p>
          <a:p>
            <a:pPr lvl="1"/>
            <a:r>
              <a:rPr lang="en-US" dirty="0"/>
              <a:t>Learning material and then discussing in a forum</a:t>
            </a:r>
          </a:p>
          <a:p>
            <a:pPr lvl="1"/>
            <a:r>
              <a:rPr lang="en-US" dirty="0"/>
              <a:t>Creating a class wiki</a:t>
            </a:r>
          </a:p>
          <a:p>
            <a:pPr lvl="1"/>
            <a:r>
              <a:rPr lang="en-US" dirty="0"/>
              <a:t>Developing an online presentation to share knowledge</a:t>
            </a:r>
          </a:p>
          <a:p>
            <a:pPr lvl="1"/>
            <a:endParaRPr lang="en-US" dirty="0"/>
          </a:p>
          <a:p>
            <a:endParaRPr lang="en-US" dirty="0"/>
          </a:p>
        </p:txBody>
      </p:sp>
    </p:spTree>
    <p:extLst>
      <p:ext uri="{BB962C8B-B14F-4D97-AF65-F5344CB8AC3E}">
        <p14:creationId xmlns:p14="http://schemas.microsoft.com/office/powerpoint/2010/main" xmlns="" val="14266342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DB0396C9-A03D-4CBE-8635-4680FE06BCB2}"/>
              </a:ext>
            </a:extLst>
          </p:cNvPr>
          <p:cNvSpPr>
            <a:spLocks noGrp="1"/>
          </p:cNvSpPr>
          <p:nvPr>
            <p:ph type="title"/>
          </p:nvPr>
        </p:nvSpPr>
        <p:spPr/>
        <p:txBody>
          <a:bodyPr/>
          <a:lstStyle/>
          <a:p>
            <a:r>
              <a:rPr lang="en-US" dirty="0"/>
              <a:t>Examples</a:t>
            </a:r>
          </a:p>
        </p:txBody>
      </p:sp>
      <p:sp>
        <p:nvSpPr>
          <p:cNvPr id="3" name="Slide Number Placeholder 2">
            <a:extLst>
              <a:ext uri="{FF2B5EF4-FFF2-40B4-BE49-F238E27FC236}">
                <a16:creationId xmlns:a16="http://schemas.microsoft.com/office/drawing/2014/main" xmlns="" id="{23173304-9F8A-4B09-B496-9580E04B72A3}"/>
              </a:ext>
            </a:extLst>
          </p:cNvPr>
          <p:cNvSpPr>
            <a:spLocks noGrp="1"/>
          </p:cNvSpPr>
          <p:nvPr>
            <p:ph type="sldNum" sz="quarter" idx="16"/>
          </p:nvPr>
        </p:nvSpPr>
        <p:spPr/>
        <p:txBody>
          <a:bodyPr>
            <a:normAutofit fontScale="47500" lnSpcReduction="20000"/>
          </a:bodyPr>
          <a:lstStyle/>
          <a:p>
            <a:fld id="{1AD93096-5B34-4342-9326-69289CEAE4C2}" type="slidenum">
              <a:rPr lang="en-US" smtClean="0"/>
              <a:pPr/>
              <a:t>29</a:t>
            </a:fld>
            <a:endParaRPr lang="en-US" dirty="0">
              <a:solidFill>
                <a:srgbClr val="FFFFFF"/>
              </a:solidFill>
            </a:endParaRPr>
          </a:p>
        </p:txBody>
      </p:sp>
      <p:sp>
        <p:nvSpPr>
          <p:cNvPr id="6" name="Text Placeholder 5">
            <a:extLst>
              <a:ext uri="{FF2B5EF4-FFF2-40B4-BE49-F238E27FC236}">
                <a16:creationId xmlns:a16="http://schemas.microsoft.com/office/drawing/2014/main" xmlns="" id="{DC352D8F-DE40-4E3C-98FC-F3CAC31CA8F7}"/>
              </a:ext>
            </a:extLst>
          </p:cNvPr>
          <p:cNvSpPr>
            <a:spLocks noGrp="1"/>
          </p:cNvSpPr>
          <p:nvPr>
            <p:ph type="body" sz="quarter" idx="1"/>
          </p:nvPr>
        </p:nvSpPr>
        <p:spPr/>
        <p:txBody>
          <a:bodyPr/>
          <a:lstStyle/>
          <a:p>
            <a:r>
              <a:rPr lang="en-US" dirty="0"/>
              <a:t>Synchronous</a:t>
            </a:r>
          </a:p>
        </p:txBody>
      </p:sp>
      <p:sp>
        <p:nvSpPr>
          <p:cNvPr id="8" name="Text Placeholder 7">
            <a:extLst>
              <a:ext uri="{FF2B5EF4-FFF2-40B4-BE49-F238E27FC236}">
                <a16:creationId xmlns:a16="http://schemas.microsoft.com/office/drawing/2014/main" xmlns="" id="{3305F07A-F6B5-4C69-A72A-9A5681332E61}"/>
              </a:ext>
            </a:extLst>
          </p:cNvPr>
          <p:cNvSpPr>
            <a:spLocks noGrp="1"/>
          </p:cNvSpPr>
          <p:nvPr>
            <p:ph type="body" sz="quarter" idx="3"/>
          </p:nvPr>
        </p:nvSpPr>
        <p:spPr/>
        <p:txBody>
          <a:bodyPr/>
          <a:lstStyle/>
          <a:p>
            <a:r>
              <a:rPr lang="en-US" dirty="0"/>
              <a:t>Asynchronous</a:t>
            </a:r>
          </a:p>
        </p:txBody>
      </p:sp>
      <p:pic>
        <p:nvPicPr>
          <p:cNvPr id="11" name="Content Placeholder 10">
            <a:extLst>
              <a:ext uri="{FF2B5EF4-FFF2-40B4-BE49-F238E27FC236}">
                <a16:creationId xmlns:a16="http://schemas.microsoft.com/office/drawing/2014/main" xmlns="" id="{9F80F603-5F78-4FA7-9B1E-D11CD75D0558}"/>
              </a:ext>
            </a:extLst>
          </p:cNvPr>
          <p:cNvPicPr>
            <a:picLocks noGrp="1" noChangeAspect="1"/>
          </p:cNvPicPr>
          <p:nvPr>
            <p:ph sz="quarter" idx="2"/>
          </p:nvPr>
        </p:nvPicPr>
        <p:blipFill>
          <a:blip r:embed="rId2" cstate="print"/>
          <a:stretch>
            <a:fillRect/>
          </a:stretch>
        </p:blipFill>
        <p:spPr>
          <a:xfrm>
            <a:off x="632460" y="1885950"/>
            <a:ext cx="3863340" cy="3090672"/>
          </a:xfrm>
          <a:prstGeom prst="rect">
            <a:avLst/>
          </a:prstGeom>
        </p:spPr>
      </p:pic>
      <p:pic>
        <p:nvPicPr>
          <p:cNvPr id="10242" name="Picture 2" descr="Image result for gmail logo">
            <a:extLst>
              <a:ext uri="{FF2B5EF4-FFF2-40B4-BE49-F238E27FC236}">
                <a16:creationId xmlns:a16="http://schemas.microsoft.com/office/drawing/2014/main" xmlns="" id="{BDF4B81D-0830-4E50-8348-CD9C9B6233A1}"/>
              </a:ext>
            </a:extLst>
          </p:cNvPr>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22953" b="24035"/>
          <a:stretch/>
        </p:blipFill>
        <p:spPr bwMode="auto">
          <a:xfrm rot="19640031">
            <a:off x="6979570" y="3859186"/>
            <a:ext cx="2045735" cy="838200"/>
          </a:xfrm>
          <a:prstGeom prst="rect">
            <a:avLst/>
          </a:prstGeom>
          <a:noFill/>
          <a:extLst>
            <a:ext uri="{909E8E84-426E-40DD-AFC4-6F175D3DCCD1}">
              <a14:hiddenFill xmlns:a14="http://schemas.microsoft.com/office/drawing/2010/main" xmlns="">
                <a:solidFill>
                  <a:srgbClr val="FFFFFF"/>
                </a:solidFill>
              </a14:hiddenFill>
            </a:ext>
          </a:extLst>
        </p:spPr>
      </p:pic>
      <p:pic>
        <p:nvPicPr>
          <p:cNvPr id="10244" name="Picture 4" descr="Related image">
            <a:extLst>
              <a:ext uri="{FF2B5EF4-FFF2-40B4-BE49-F238E27FC236}">
                <a16:creationId xmlns:a16="http://schemas.microsoft.com/office/drawing/2014/main" xmlns="" id="{B9455809-BCE6-405F-9565-63B94EC8052D}"/>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943600" y="2137066"/>
            <a:ext cx="971550" cy="971550"/>
          </a:xfrm>
          <a:prstGeom prst="rect">
            <a:avLst/>
          </a:prstGeom>
          <a:noFill/>
          <a:extLst>
            <a:ext uri="{909E8E84-426E-40DD-AFC4-6F175D3DCCD1}">
              <a14:hiddenFill xmlns:a14="http://schemas.microsoft.com/office/drawing/2010/main" xmlns="">
                <a:solidFill>
                  <a:srgbClr val="FFFFFF"/>
                </a:solidFill>
              </a14:hiddenFill>
            </a:ext>
          </a:extLst>
        </p:spPr>
      </p:pic>
      <p:pic>
        <p:nvPicPr>
          <p:cNvPr id="10246" name="Picture 6" descr="Image result for wiki">
            <a:extLst>
              <a:ext uri="{FF2B5EF4-FFF2-40B4-BE49-F238E27FC236}">
                <a16:creationId xmlns:a16="http://schemas.microsoft.com/office/drawing/2014/main" xmlns="" id="{94325469-EBC1-4767-88C1-B03F1509AF23}"/>
              </a:ext>
            </a:extLst>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251382" y="1998954"/>
            <a:ext cx="1604645" cy="1266825"/>
          </a:xfrm>
          <a:prstGeom prst="rect">
            <a:avLst/>
          </a:prstGeom>
          <a:noFill/>
          <a:extLst>
            <a:ext uri="{909E8E84-426E-40DD-AFC4-6F175D3DCCD1}">
              <a14:hiddenFill xmlns:a14="http://schemas.microsoft.com/office/drawing/2010/main" xmlns="">
                <a:solidFill>
                  <a:srgbClr val="FFFFFF"/>
                </a:solidFill>
              </a14:hiddenFill>
            </a:ext>
          </a:extLst>
        </p:spPr>
      </p:pic>
      <p:pic>
        <p:nvPicPr>
          <p:cNvPr id="10248" name="Picture 8" descr="Related image">
            <a:extLst>
              <a:ext uri="{FF2B5EF4-FFF2-40B4-BE49-F238E27FC236}">
                <a16:creationId xmlns:a16="http://schemas.microsoft.com/office/drawing/2014/main" xmlns="" id="{C4595284-8923-4F9B-885D-F98EACF87B77}"/>
              </a:ext>
            </a:extLst>
          </p:cNvPr>
          <p:cNvPicPr>
            <a:picLocks noChangeAspect="1" noChangeArrowheads="1"/>
          </p:cNvPicPr>
          <p:nvPr/>
        </p:nvPicPr>
        <p:blipFill rotWithShape="1">
          <a:blip r:embed="rId6" cstate="print">
            <a:extLst>
              <a:ext uri="{28A0092B-C50C-407E-A947-70E740481C1C}">
                <a14:useLocalDpi xmlns:a14="http://schemas.microsoft.com/office/drawing/2010/main" xmlns="" val="0"/>
              </a:ext>
            </a:extLst>
          </a:blip>
          <a:srcRect l="21821" t="25826" r="18114" b="25478"/>
          <a:stretch/>
        </p:blipFill>
        <p:spPr bwMode="auto">
          <a:xfrm rot="5400000">
            <a:off x="4164330" y="2815591"/>
            <a:ext cx="2339340" cy="1066801"/>
          </a:xfrm>
          <a:prstGeom prst="rect">
            <a:avLst/>
          </a:prstGeom>
          <a:noFill/>
          <a:extLst>
            <a:ext uri="{909E8E84-426E-40DD-AFC4-6F175D3DCCD1}">
              <a14:hiddenFill xmlns:a14="http://schemas.microsoft.com/office/drawing/2010/main" xmlns="">
                <a:solidFill>
                  <a:srgbClr val="FFFFFF"/>
                </a:solidFill>
              </a14:hiddenFill>
            </a:ext>
          </a:extLst>
        </p:spPr>
      </p:pic>
      <p:pic>
        <p:nvPicPr>
          <p:cNvPr id="10250" name="Picture 10" descr="Image result for moodle">
            <a:extLst>
              <a:ext uri="{FF2B5EF4-FFF2-40B4-BE49-F238E27FC236}">
                <a16:creationId xmlns:a16="http://schemas.microsoft.com/office/drawing/2014/main" xmlns="" id="{1D2DA97F-35C2-49FB-A422-BA71DC3837EB}"/>
              </a:ext>
            </a:extLst>
          </p:cNvPr>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6324600" y="3393506"/>
            <a:ext cx="1028700" cy="79004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768146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DB0396C9-A03D-4CBE-8635-4680FE06BCB2}"/>
              </a:ext>
            </a:extLst>
          </p:cNvPr>
          <p:cNvSpPr>
            <a:spLocks noGrp="1"/>
          </p:cNvSpPr>
          <p:nvPr>
            <p:ph type="title"/>
          </p:nvPr>
        </p:nvSpPr>
        <p:spPr/>
        <p:txBody>
          <a:bodyPr>
            <a:normAutofit/>
          </a:bodyPr>
          <a:lstStyle/>
          <a:p>
            <a:r>
              <a:rPr lang="en-US" dirty="0"/>
              <a:t>Limitations</a:t>
            </a:r>
          </a:p>
        </p:txBody>
      </p:sp>
      <p:sp>
        <p:nvSpPr>
          <p:cNvPr id="7" name="Content Placeholder 6">
            <a:extLst>
              <a:ext uri="{FF2B5EF4-FFF2-40B4-BE49-F238E27FC236}">
                <a16:creationId xmlns:a16="http://schemas.microsoft.com/office/drawing/2014/main" xmlns="" id="{FE95B482-815F-48DB-866B-9CC99D77A1D9}"/>
              </a:ext>
            </a:extLst>
          </p:cNvPr>
          <p:cNvSpPr>
            <a:spLocks noGrp="1"/>
          </p:cNvSpPr>
          <p:nvPr>
            <p:ph sz="quarter" idx="2"/>
          </p:nvPr>
        </p:nvSpPr>
        <p:spPr>
          <a:xfrm>
            <a:off x="609600" y="1828800"/>
            <a:ext cx="3886200" cy="2686050"/>
          </a:xfrm>
        </p:spPr>
        <p:txBody>
          <a:bodyPr>
            <a:normAutofit/>
          </a:bodyPr>
          <a:lstStyle/>
          <a:p>
            <a:r>
              <a:rPr lang="en-US" dirty="0"/>
              <a:t>Technology may not work</a:t>
            </a:r>
          </a:p>
          <a:p>
            <a:r>
              <a:rPr lang="en-US" dirty="0"/>
              <a:t>Students have to meet at a fixed time</a:t>
            </a:r>
          </a:p>
        </p:txBody>
      </p:sp>
      <p:sp>
        <p:nvSpPr>
          <p:cNvPr id="9" name="Content Placeholder 8">
            <a:extLst>
              <a:ext uri="{FF2B5EF4-FFF2-40B4-BE49-F238E27FC236}">
                <a16:creationId xmlns:a16="http://schemas.microsoft.com/office/drawing/2014/main" xmlns="" id="{FEEC0A68-92D3-4B55-8F3F-51BBEEAE5F6D}"/>
              </a:ext>
            </a:extLst>
          </p:cNvPr>
          <p:cNvSpPr>
            <a:spLocks noGrp="1"/>
          </p:cNvSpPr>
          <p:nvPr>
            <p:ph sz="quarter" idx="4"/>
          </p:nvPr>
        </p:nvSpPr>
        <p:spPr>
          <a:xfrm>
            <a:off x="4800600" y="1828800"/>
            <a:ext cx="4114800" cy="2686050"/>
          </a:xfrm>
        </p:spPr>
        <p:txBody>
          <a:bodyPr>
            <a:normAutofit/>
          </a:bodyPr>
          <a:lstStyle/>
          <a:p>
            <a:r>
              <a:rPr lang="it-IT" dirty="0"/>
              <a:t>Students feel isolated</a:t>
            </a:r>
          </a:p>
          <a:p>
            <a:r>
              <a:rPr lang="it-IT" dirty="0"/>
              <a:t>Requires self-motivation</a:t>
            </a:r>
          </a:p>
        </p:txBody>
      </p:sp>
      <p:sp>
        <p:nvSpPr>
          <p:cNvPr id="3" name="Slide Number Placeholder 2">
            <a:extLst>
              <a:ext uri="{FF2B5EF4-FFF2-40B4-BE49-F238E27FC236}">
                <a16:creationId xmlns:a16="http://schemas.microsoft.com/office/drawing/2014/main" xmlns="" id="{23173304-9F8A-4B09-B496-9580E04B72A3}"/>
              </a:ext>
            </a:extLst>
          </p:cNvPr>
          <p:cNvSpPr>
            <a:spLocks noGrp="1"/>
          </p:cNvSpPr>
          <p:nvPr>
            <p:ph type="sldNum" sz="quarter" idx="16"/>
          </p:nvPr>
        </p:nvSpPr>
        <p:spPr/>
        <p:txBody>
          <a:bodyPr>
            <a:normAutofit fontScale="47500" lnSpcReduction="20000"/>
          </a:bodyPr>
          <a:lstStyle/>
          <a:p>
            <a:fld id="{1AD93096-5B34-4342-9326-69289CEAE4C2}" type="slidenum">
              <a:rPr lang="en-US" smtClean="0"/>
              <a:pPr/>
              <a:t>30</a:t>
            </a:fld>
            <a:endParaRPr lang="en-US" dirty="0">
              <a:solidFill>
                <a:srgbClr val="FFFFFF"/>
              </a:solidFill>
            </a:endParaRPr>
          </a:p>
        </p:txBody>
      </p:sp>
      <p:sp>
        <p:nvSpPr>
          <p:cNvPr id="6" name="Text Placeholder 5">
            <a:extLst>
              <a:ext uri="{FF2B5EF4-FFF2-40B4-BE49-F238E27FC236}">
                <a16:creationId xmlns:a16="http://schemas.microsoft.com/office/drawing/2014/main" xmlns="" id="{DC352D8F-DE40-4E3C-98FC-F3CAC31CA8F7}"/>
              </a:ext>
            </a:extLst>
          </p:cNvPr>
          <p:cNvSpPr>
            <a:spLocks noGrp="1"/>
          </p:cNvSpPr>
          <p:nvPr>
            <p:ph type="body" sz="quarter" idx="1"/>
          </p:nvPr>
        </p:nvSpPr>
        <p:spPr/>
        <p:txBody>
          <a:bodyPr/>
          <a:lstStyle/>
          <a:p>
            <a:r>
              <a:rPr lang="en-US" dirty="0"/>
              <a:t>Synchronous</a:t>
            </a:r>
          </a:p>
        </p:txBody>
      </p:sp>
      <p:sp>
        <p:nvSpPr>
          <p:cNvPr id="8" name="Text Placeholder 7">
            <a:extLst>
              <a:ext uri="{FF2B5EF4-FFF2-40B4-BE49-F238E27FC236}">
                <a16:creationId xmlns:a16="http://schemas.microsoft.com/office/drawing/2014/main" xmlns="" id="{3305F07A-F6B5-4C69-A72A-9A5681332E61}"/>
              </a:ext>
            </a:extLst>
          </p:cNvPr>
          <p:cNvSpPr>
            <a:spLocks noGrp="1"/>
          </p:cNvSpPr>
          <p:nvPr>
            <p:ph type="body" sz="quarter" idx="3"/>
          </p:nvPr>
        </p:nvSpPr>
        <p:spPr/>
        <p:txBody>
          <a:bodyPr/>
          <a:lstStyle/>
          <a:p>
            <a:r>
              <a:rPr lang="en-US" dirty="0"/>
              <a:t>Asynchronous</a:t>
            </a:r>
          </a:p>
        </p:txBody>
      </p:sp>
      <p:pic>
        <p:nvPicPr>
          <p:cNvPr id="2" name="Picture 1">
            <a:extLst>
              <a:ext uri="{FF2B5EF4-FFF2-40B4-BE49-F238E27FC236}">
                <a16:creationId xmlns:a16="http://schemas.microsoft.com/office/drawing/2014/main" xmlns="" id="{341DB210-BC5F-455E-98A4-AAAE184A9323}"/>
              </a:ext>
            </a:extLst>
          </p:cNvPr>
          <p:cNvPicPr>
            <a:picLocks noChangeAspect="1"/>
          </p:cNvPicPr>
          <p:nvPr/>
        </p:nvPicPr>
        <p:blipFill>
          <a:blip r:embed="rId2" cstate="print"/>
          <a:stretch>
            <a:fillRect/>
          </a:stretch>
        </p:blipFill>
        <p:spPr>
          <a:xfrm>
            <a:off x="1181271" y="3790950"/>
            <a:ext cx="2742857" cy="1238095"/>
          </a:xfrm>
          <a:prstGeom prst="rect">
            <a:avLst/>
          </a:prstGeom>
        </p:spPr>
      </p:pic>
      <p:pic>
        <p:nvPicPr>
          <p:cNvPr id="11274" name="Picture 10" descr="Image result for unmotivated student">
            <a:extLst>
              <a:ext uri="{FF2B5EF4-FFF2-40B4-BE49-F238E27FC236}">
                <a16:creationId xmlns:a16="http://schemas.microsoft.com/office/drawing/2014/main" xmlns="" id="{77CE97DE-0D65-4ECC-BD8C-9098DCDB967C}"/>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72272" y="3028950"/>
            <a:ext cx="2742856" cy="182693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5602928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F754AA-66B8-484C-AAE2-9C30AD0C9A48}"/>
              </a:ext>
            </a:extLst>
          </p:cNvPr>
          <p:cNvSpPr>
            <a:spLocks noGrp="1"/>
          </p:cNvSpPr>
          <p:nvPr>
            <p:ph type="title"/>
          </p:nvPr>
        </p:nvSpPr>
        <p:spPr/>
        <p:txBody>
          <a:bodyPr/>
          <a:lstStyle/>
          <a:p>
            <a:r>
              <a:rPr lang="en-US" dirty="0"/>
              <a:t>Elearning Categories</a:t>
            </a:r>
          </a:p>
        </p:txBody>
      </p:sp>
      <p:sp>
        <p:nvSpPr>
          <p:cNvPr id="3" name="Slide Number Placeholder 2">
            <a:extLst>
              <a:ext uri="{FF2B5EF4-FFF2-40B4-BE49-F238E27FC236}">
                <a16:creationId xmlns:a16="http://schemas.microsoft.com/office/drawing/2014/main" xmlns="" id="{E7D2AD26-D16D-4292-A2A5-9E663FD70F66}"/>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31</a:t>
            </a:fld>
            <a:endParaRPr lang="en-US" dirty="0">
              <a:solidFill>
                <a:srgbClr val="FFFFFF"/>
              </a:solidFill>
            </a:endParaRPr>
          </a:p>
        </p:txBody>
      </p:sp>
      <p:sp>
        <p:nvSpPr>
          <p:cNvPr id="4" name="Content Placeholder 3">
            <a:extLst>
              <a:ext uri="{FF2B5EF4-FFF2-40B4-BE49-F238E27FC236}">
                <a16:creationId xmlns:a16="http://schemas.microsoft.com/office/drawing/2014/main" xmlns="" id="{4322C170-8794-4411-A689-E884324D7179}"/>
              </a:ext>
            </a:extLst>
          </p:cNvPr>
          <p:cNvSpPr>
            <a:spLocks noGrp="1"/>
          </p:cNvSpPr>
          <p:nvPr>
            <p:ph sz="quarter" idx="1"/>
          </p:nvPr>
        </p:nvSpPr>
        <p:spPr/>
        <p:txBody>
          <a:bodyPr/>
          <a:lstStyle/>
          <a:p>
            <a:r>
              <a:rPr lang="en-US" dirty="0"/>
              <a:t>Elearning covers a range of activities</a:t>
            </a:r>
          </a:p>
          <a:p>
            <a:r>
              <a:rPr lang="en-US" dirty="0"/>
              <a:t>Most fall into these categories</a:t>
            </a:r>
          </a:p>
          <a:p>
            <a:pPr lvl="1"/>
            <a:r>
              <a:rPr lang="en-US" dirty="0"/>
              <a:t>(1) Blended learning; (2) Fully-online learning</a:t>
            </a:r>
          </a:p>
        </p:txBody>
      </p:sp>
      <p:pic>
        <p:nvPicPr>
          <p:cNvPr id="5" name="Picture 4">
            <a:extLst>
              <a:ext uri="{FF2B5EF4-FFF2-40B4-BE49-F238E27FC236}">
                <a16:creationId xmlns:a16="http://schemas.microsoft.com/office/drawing/2014/main" xmlns="" id="{45CEDA04-20FA-4575-8491-8E59FF93B94B}"/>
              </a:ext>
            </a:extLst>
          </p:cNvPr>
          <p:cNvPicPr>
            <a:picLocks noChangeAspect="1"/>
          </p:cNvPicPr>
          <p:nvPr/>
        </p:nvPicPr>
        <p:blipFill>
          <a:blip r:embed="rId2" cstate="print"/>
          <a:stretch>
            <a:fillRect/>
          </a:stretch>
        </p:blipFill>
        <p:spPr>
          <a:xfrm>
            <a:off x="1802550" y="2800350"/>
            <a:ext cx="5773596" cy="2343150"/>
          </a:xfrm>
          <a:prstGeom prst="rect">
            <a:avLst/>
          </a:prstGeom>
        </p:spPr>
      </p:pic>
    </p:spTree>
    <p:extLst>
      <p:ext uri="{BB962C8B-B14F-4D97-AF65-F5344CB8AC3E}">
        <p14:creationId xmlns:p14="http://schemas.microsoft.com/office/powerpoint/2010/main" xmlns="" val="39563074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1F2A5A-EA95-400C-B4B2-12617843C975}"/>
              </a:ext>
            </a:extLst>
          </p:cNvPr>
          <p:cNvSpPr>
            <a:spLocks noGrp="1"/>
          </p:cNvSpPr>
          <p:nvPr>
            <p:ph type="title"/>
          </p:nvPr>
        </p:nvSpPr>
        <p:spPr/>
        <p:txBody>
          <a:bodyPr/>
          <a:lstStyle/>
          <a:p>
            <a:r>
              <a:rPr lang="en-US" dirty="0"/>
              <a:t>Blended Learning</a:t>
            </a:r>
          </a:p>
        </p:txBody>
      </p:sp>
      <p:sp>
        <p:nvSpPr>
          <p:cNvPr id="3" name="Content Placeholder 2">
            <a:extLst>
              <a:ext uri="{FF2B5EF4-FFF2-40B4-BE49-F238E27FC236}">
                <a16:creationId xmlns:a16="http://schemas.microsoft.com/office/drawing/2014/main" xmlns="" id="{7BA1EADE-9DA4-4F5C-B36A-5ED543A44A7A}"/>
              </a:ext>
            </a:extLst>
          </p:cNvPr>
          <p:cNvSpPr>
            <a:spLocks noGrp="1"/>
          </p:cNvSpPr>
          <p:nvPr>
            <p:ph idx="1"/>
          </p:nvPr>
        </p:nvSpPr>
        <p:spPr/>
        <p:txBody>
          <a:bodyPr/>
          <a:lstStyle/>
          <a:p>
            <a:r>
              <a:rPr lang="en-US" dirty="0"/>
              <a:t>Blended learning is </a:t>
            </a:r>
            <a:r>
              <a:rPr lang="en-US" b="1" dirty="0"/>
              <a:t>classroom learning</a:t>
            </a:r>
            <a:r>
              <a:rPr lang="en-US" dirty="0"/>
              <a:t> </a:t>
            </a:r>
            <a:r>
              <a:rPr lang="en-US" u="sng" dirty="0"/>
              <a:t>combined</a:t>
            </a:r>
            <a:r>
              <a:rPr lang="en-US" dirty="0"/>
              <a:t> with </a:t>
            </a:r>
            <a:r>
              <a:rPr lang="en-US" b="1" dirty="0"/>
              <a:t>online learning</a:t>
            </a:r>
          </a:p>
          <a:p>
            <a:r>
              <a:rPr lang="en-US" dirty="0"/>
              <a:t>Takes the best of </a:t>
            </a:r>
            <a:br>
              <a:rPr lang="en-US" dirty="0"/>
            </a:br>
            <a:r>
              <a:rPr lang="en-US" dirty="0"/>
              <a:t>both formats</a:t>
            </a:r>
          </a:p>
          <a:p>
            <a:endParaRPr lang="en-US" dirty="0"/>
          </a:p>
        </p:txBody>
      </p:sp>
      <p:pic>
        <p:nvPicPr>
          <p:cNvPr id="7" name="Picture 4" descr="C:\Users\Tobis\AppData\Local\Temp\SNAGHTML8b2717b.PNG">
            <a:extLst>
              <a:ext uri="{FF2B5EF4-FFF2-40B4-BE49-F238E27FC236}">
                <a16:creationId xmlns:a16="http://schemas.microsoft.com/office/drawing/2014/main" xmlns="" id="{B3FF26C3-6493-45B6-9A84-E3F1FA66854A}"/>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733800" y="2114550"/>
            <a:ext cx="4350544" cy="264112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8451758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73F38B-2208-4517-9945-860D8BB1FFDF}"/>
              </a:ext>
            </a:extLst>
          </p:cNvPr>
          <p:cNvSpPr>
            <a:spLocks noGrp="1"/>
          </p:cNvSpPr>
          <p:nvPr>
            <p:ph type="title"/>
          </p:nvPr>
        </p:nvSpPr>
        <p:spPr/>
        <p:txBody>
          <a:bodyPr>
            <a:normAutofit/>
          </a:bodyPr>
          <a:lstStyle/>
          <a:p>
            <a:r>
              <a:rPr lang="en-US" dirty="0"/>
              <a:t>Blended Learning Examples</a:t>
            </a:r>
          </a:p>
        </p:txBody>
      </p:sp>
      <p:sp>
        <p:nvSpPr>
          <p:cNvPr id="3" name="Slide Number Placeholder 2">
            <a:extLst>
              <a:ext uri="{FF2B5EF4-FFF2-40B4-BE49-F238E27FC236}">
                <a16:creationId xmlns:a16="http://schemas.microsoft.com/office/drawing/2014/main" xmlns="" id="{30781D3A-DA25-4F2E-B41C-FC51B45E4215}"/>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33</a:t>
            </a:fld>
            <a:endParaRPr lang="en-US" dirty="0">
              <a:solidFill>
                <a:srgbClr val="FFFFFF"/>
              </a:solidFill>
            </a:endParaRPr>
          </a:p>
        </p:txBody>
      </p:sp>
      <p:sp>
        <p:nvSpPr>
          <p:cNvPr id="4" name="Content Placeholder 3">
            <a:extLst>
              <a:ext uri="{FF2B5EF4-FFF2-40B4-BE49-F238E27FC236}">
                <a16:creationId xmlns:a16="http://schemas.microsoft.com/office/drawing/2014/main" xmlns="" id="{A3A55F41-D324-4224-AEC2-EF9C7A97A4D1}"/>
              </a:ext>
            </a:extLst>
          </p:cNvPr>
          <p:cNvSpPr>
            <a:spLocks noGrp="1"/>
          </p:cNvSpPr>
          <p:nvPr>
            <p:ph sz="quarter" idx="1"/>
          </p:nvPr>
        </p:nvSpPr>
        <p:spPr/>
        <p:txBody>
          <a:bodyPr>
            <a:normAutofit/>
          </a:bodyPr>
          <a:lstStyle/>
          <a:p>
            <a:r>
              <a:rPr lang="en-US" dirty="0"/>
              <a:t>Students acquire knowledge at home. During class, they discuss, apply, or demonstrate the learned material</a:t>
            </a:r>
          </a:p>
          <a:p>
            <a:r>
              <a:rPr lang="en-US" dirty="0"/>
              <a:t>Discuss material online through a forum</a:t>
            </a:r>
          </a:p>
          <a:p>
            <a:r>
              <a:rPr lang="en-US" dirty="0"/>
              <a:t>Work on a collaborative online project</a:t>
            </a:r>
          </a:p>
        </p:txBody>
      </p:sp>
      <p:pic>
        <p:nvPicPr>
          <p:cNvPr id="13316" name="Picture 4" descr="Image result for blended learning">
            <a:extLst>
              <a:ext uri="{FF2B5EF4-FFF2-40B4-BE49-F238E27FC236}">
                <a16:creationId xmlns:a16="http://schemas.microsoft.com/office/drawing/2014/main" xmlns="" id="{4256B152-83B8-4706-8773-E94F92F6A486}"/>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95562" y="3638550"/>
            <a:ext cx="3952875" cy="136234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734691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E5DC54-D65B-4A96-A3C3-3C0B0425371C}"/>
              </a:ext>
            </a:extLst>
          </p:cNvPr>
          <p:cNvSpPr>
            <a:spLocks noGrp="1"/>
          </p:cNvSpPr>
          <p:nvPr>
            <p:ph type="title"/>
          </p:nvPr>
        </p:nvSpPr>
        <p:spPr/>
        <p:txBody>
          <a:bodyPr/>
          <a:lstStyle/>
          <a:p>
            <a:r>
              <a:rPr lang="en-US" dirty="0"/>
              <a:t>Fully Online Learning</a:t>
            </a:r>
          </a:p>
        </p:txBody>
      </p:sp>
      <p:sp>
        <p:nvSpPr>
          <p:cNvPr id="3" name="Slide Number Placeholder 2">
            <a:extLst>
              <a:ext uri="{FF2B5EF4-FFF2-40B4-BE49-F238E27FC236}">
                <a16:creationId xmlns:a16="http://schemas.microsoft.com/office/drawing/2014/main" xmlns="" id="{B1945AA9-64D2-44D8-82CB-0D3937AD7870}"/>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34</a:t>
            </a:fld>
            <a:endParaRPr lang="en-US" dirty="0">
              <a:solidFill>
                <a:srgbClr val="FFFFFF"/>
              </a:solidFill>
            </a:endParaRPr>
          </a:p>
        </p:txBody>
      </p:sp>
      <p:sp>
        <p:nvSpPr>
          <p:cNvPr id="4" name="Content Placeholder 3">
            <a:extLst>
              <a:ext uri="{FF2B5EF4-FFF2-40B4-BE49-F238E27FC236}">
                <a16:creationId xmlns:a16="http://schemas.microsoft.com/office/drawing/2014/main" xmlns="" id="{C7D455E4-0DA9-4344-AED7-283850A0AD5E}"/>
              </a:ext>
            </a:extLst>
          </p:cNvPr>
          <p:cNvSpPr>
            <a:spLocks noGrp="1"/>
          </p:cNvSpPr>
          <p:nvPr>
            <p:ph sz="quarter" idx="1"/>
          </p:nvPr>
        </p:nvSpPr>
        <p:spPr/>
        <p:txBody>
          <a:bodyPr/>
          <a:lstStyle/>
          <a:p>
            <a:r>
              <a:rPr lang="en-US" dirty="0"/>
              <a:t>Formal education that takes place entirely only</a:t>
            </a:r>
          </a:p>
          <a:p>
            <a:r>
              <a:rPr lang="en-US" dirty="0"/>
              <a:t>Students do not attend face-to-face lectures</a:t>
            </a:r>
          </a:p>
          <a:p>
            <a:r>
              <a:rPr lang="en-US" dirty="0"/>
              <a:t>May use synchronous or asynchronous technology</a:t>
            </a:r>
          </a:p>
          <a:p>
            <a:r>
              <a:rPr lang="en-US" dirty="0"/>
              <a:t>Students learn and apply knowledge online</a:t>
            </a:r>
          </a:p>
          <a:p>
            <a:r>
              <a:rPr lang="en-US" dirty="0"/>
              <a:t>Usually more work and more interactive than classes in traditional education</a:t>
            </a:r>
          </a:p>
        </p:txBody>
      </p:sp>
    </p:spTree>
    <p:extLst>
      <p:ext uri="{BB962C8B-B14F-4D97-AF65-F5344CB8AC3E}">
        <p14:creationId xmlns:p14="http://schemas.microsoft.com/office/powerpoint/2010/main" xmlns="" val="28533674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8A15AE-F242-4AA4-8788-E93955494980}"/>
              </a:ext>
            </a:extLst>
          </p:cNvPr>
          <p:cNvSpPr>
            <a:spLocks noGrp="1"/>
          </p:cNvSpPr>
          <p:nvPr>
            <p:ph type="title"/>
          </p:nvPr>
        </p:nvSpPr>
        <p:spPr/>
        <p:txBody>
          <a:bodyPr/>
          <a:lstStyle/>
          <a:p>
            <a:r>
              <a:rPr lang="en-US" dirty="0"/>
              <a:t>Elearning Tools</a:t>
            </a:r>
          </a:p>
        </p:txBody>
      </p:sp>
      <p:sp>
        <p:nvSpPr>
          <p:cNvPr id="3" name="Slide Number Placeholder 2">
            <a:extLst>
              <a:ext uri="{FF2B5EF4-FFF2-40B4-BE49-F238E27FC236}">
                <a16:creationId xmlns:a16="http://schemas.microsoft.com/office/drawing/2014/main" xmlns="" id="{C51FB3B6-E128-4430-B465-83BE4F2090EA}"/>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35</a:t>
            </a:fld>
            <a:endParaRPr lang="en-US" dirty="0">
              <a:solidFill>
                <a:srgbClr val="FFFFFF"/>
              </a:solidFill>
            </a:endParaRPr>
          </a:p>
        </p:txBody>
      </p:sp>
      <p:sp>
        <p:nvSpPr>
          <p:cNvPr id="4" name="Content Placeholder 3">
            <a:extLst>
              <a:ext uri="{FF2B5EF4-FFF2-40B4-BE49-F238E27FC236}">
                <a16:creationId xmlns:a16="http://schemas.microsoft.com/office/drawing/2014/main" xmlns="" id="{0337A78E-B9D5-4B3D-B1A6-9FB8680299AF}"/>
              </a:ext>
            </a:extLst>
          </p:cNvPr>
          <p:cNvSpPr>
            <a:spLocks noGrp="1"/>
          </p:cNvSpPr>
          <p:nvPr>
            <p:ph sz="quarter" idx="1"/>
          </p:nvPr>
        </p:nvSpPr>
        <p:spPr/>
        <p:txBody>
          <a:bodyPr/>
          <a:lstStyle/>
          <a:p>
            <a:r>
              <a:rPr lang="en-US" dirty="0"/>
              <a:t>Learning Management System (LMS)</a:t>
            </a:r>
          </a:p>
          <a:p>
            <a:r>
              <a:rPr lang="en-US" dirty="0"/>
              <a:t>Web conferencing software</a:t>
            </a:r>
          </a:p>
          <a:p>
            <a:r>
              <a:rPr lang="en-US" dirty="0"/>
              <a:t>Web-based discussion tools</a:t>
            </a:r>
          </a:p>
          <a:p>
            <a:r>
              <a:rPr lang="en-US" dirty="0"/>
              <a:t>Collaborative learning tools</a:t>
            </a:r>
          </a:p>
          <a:p>
            <a:endParaRPr lang="en-US" dirty="0"/>
          </a:p>
        </p:txBody>
      </p:sp>
      <p:pic>
        <p:nvPicPr>
          <p:cNvPr id="14338" name="Picture 2" descr="Image result for elearning tools">
            <a:extLst>
              <a:ext uri="{FF2B5EF4-FFF2-40B4-BE49-F238E27FC236}">
                <a16:creationId xmlns:a16="http://schemas.microsoft.com/office/drawing/2014/main" xmlns="" id="{C2D49D4E-C957-4975-A5A1-77E67EEC04A5}"/>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486400" y="2266950"/>
            <a:ext cx="3433610" cy="212883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9020692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F754AA-66B8-484C-AAE2-9C30AD0C9A48}"/>
              </a:ext>
            </a:extLst>
          </p:cNvPr>
          <p:cNvSpPr>
            <a:spLocks noGrp="1"/>
          </p:cNvSpPr>
          <p:nvPr>
            <p:ph type="title"/>
          </p:nvPr>
        </p:nvSpPr>
        <p:spPr/>
        <p:txBody>
          <a:bodyPr/>
          <a:lstStyle/>
          <a:p>
            <a:r>
              <a:rPr lang="en-US" dirty="0"/>
              <a:t>Learning Management System (LMS)</a:t>
            </a:r>
          </a:p>
        </p:txBody>
      </p:sp>
      <p:sp>
        <p:nvSpPr>
          <p:cNvPr id="3" name="Slide Number Placeholder 2">
            <a:extLst>
              <a:ext uri="{FF2B5EF4-FFF2-40B4-BE49-F238E27FC236}">
                <a16:creationId xmlns:a16="http://schemas.microsoft.com/office/drawing/2014/main" xmlns="" id="{E7D2AD26-D16D-4292-A2A5-9E663FD70F66}"/>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36</a:t>
            </a:fld>
            <a:endParaRPr lang="en-US" dirty="0">
              <a:solidFill>
                <a:srgbClr val="FFFFFF"/>
              </a:solidFill>
            </a:endParaRPr>
          </a:p>
        </p:txBody>
      </p:sp>
      <p:sp>
        <p:nvSpPr>
          <p:cNvPr id="4" name="Content Placeholder 3">
            <a:extLst>
              <a:ext uri="{FF2B5EF4-FFF2-40B4-BE49-F238E27FC236}">
                <a16:creationId xmlns:a16="http://schemas.microsoft.com/office/drawing/2014/main" xmlns="" id="{4322C170-8794-4411-A689-E884324D7179}"/>
              </a:ext>
            </a:extLst>
          </p:cNvPr>
          <p:cNvSpPr>
            <a:spLocks noGrp="1"/>
          </p:cNvSpPr>
          <p:nvPr>
            <p:ph sz="quarter" idx="1"/>
          </p:nvPr>
        </p:nvSpPr>
        <p:spPr/>
        <p:txBody>
          <a:bodyPr>
            <a:normAutofit/>
          </a:bodyPr>
          <a:lstStyle/>
          <a:p>
            <a:r>
              <a:rPr lang="en-US" dirty="0"/>
              <a:t>All-in-one online course platform that includes the essential tools for teaching and learning online</a:t>
            </a:r>
          </a:p>
          <a:p>
            <a:pPr lvl="1"/>
            <a:r>
              <a:rPr lang="en-US" dirty="0"/>
              <a:t>Administrative features</a:t>
            </a:r>
          </a:p>
          <a:p>
            <a:pPr lvl="1"/>
            <a:r>
              <a:rPr lang="en-US" dirty="0"/>
              <a:t>Asynchronous</a:t>
            </a:r>
          </a:p>
          <a:p>
            <a:pPr lvl="1"/>
            <a:r>
              <a:rPr lang="en-US" dirty="0"/>
              <a:t>Synchronous</a:t>
            </a:r>
          </a:p>
          <a:p>
            <a:pPr lvl="1"/>
            <a:r>
              <a:rPr lang="en-US" dirty="0"/>
              <a:t>Blended learning</a:t>
            </a:r>
          </a:p>
          <a:p>
            <a:pPr lvl="1"/>
            <a:r>
              <a:rPr lang="en-US" dirty="0"/>
              <a:t>Fully online</a:t>
            </a:r>
          </a:p>
          <a:p>
            <a:pPr lvl="1"/>
            <a:endParaRPr lang="en-US" dirty="0"/>
          </a:p>
          <a:p>
            <a:pPr lvl="1"/>
            <a:endParaRPr lang="en-US" dirty="0"/>
          </a:p>
        </p:txBody>
      </p:sp>
      <p:pic>
        <p:nvPicPr>
          <p:cNvPr id="8" name="Picture 2" descr="Related image">
            <a:extLst>
              <a:ext uri="{FF2B5EF4-FFF2-40B4-BE49-F238E27FC236}">
                <a16:creationId xmlns:a16="http://schemas.microsoft.com/office/drawing/2014/main" xmlns="" id="{F55A62D7-A195-4892-904F-9C2FF0D003E7}"/>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00" y="2190750"/>
            <a:ext cx="4489163" cy="28765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3508164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learning management system">
            <a:extLst>
              <a:ext uri="{FF2B5EF4-FFF2-40B4-BE49-F238E27FC236}">
                <a16:creationId xmlns:a16="http://schemas.microsoft.com/office/drawing/2014/main" xmlns="" id="{A9222E9C-6929-45B0-82D7-1BFDB1C2984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66700" y="2991"/>
            <a:ext cx="8610600" cy="510943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Slide Number Placeholder 4">
            <a:extLst>
              <a:ext uri="{FF2B5EF4-FFF2-40B4-BE49-F238E27FC236}">
                <a16:creationId xmlns:a16="http://schemas.microsoft.com/office/drawing/2014/main" xmlns="" id="{3B47554A-7915-40D6-8515-1C8A9CD7F1C3}"/>
              </a:ext>
            </a:extLst>
          </p:cNvPr>
          <p:cNvSpPr>
            <a:spLocks noGrp="1"/>
          </p:cNvSpPr>
          <p:nvPr>
            <p:ph type="sldNum" sz="quarter" idx="12"/>
          </p:nvPr>
        </p:nvSpPr>
        <p:spPr/>
        <p:txBody>
          <a:bodyPr>
            <a:normAutofit fontScale="92500" lnSpcReduction="10000"/>
          </a:bodyPr>
          <a:lstStyle/>
          <a:p>
            <a:pPr algn="ctr"/>
            <a:fld id="{1AD93096-5B34-4342-9326-69289CEAE4C2}" type="slidenum">
              <a:rPr lang="en-US" smtClean="0"/>
              <a:pPr algn="ctr"/>
              <a:t>37</a:t>
            </a:fld>
            <a:endParaRPr lang="en-US"/>
          </a:p>
        </p:txBody>
      </p:sp>
    </p:spTree>
    <p:extLst>
      <p:ext uri="{BB962C8B-B14F-4D97-AF65-F5344CB8AC3E}">
        <p14:creationId xmlns:p14="http://schemas.microsoft.com/office/powerpoint/2010/main" xmlns="" val="26664043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A31DF15-8F5B-42AC-9B46-21AAC9420D25}"/>
              </a:ext>
            </a:extLst>
          </p:cNvPr>
          <p:cNvSpPr>
            <a:spLocks noGrp="1"/>
          </p:cNvSpPr>
          <p:nvPr>
            <p:ph type="title"/>
          </p:nvPr>
        </p:nvSpPr>
        <p:spPr/>
        <p:txBody>
          <a:bodyPr/>
          <a:lstStyle/>
          <a:p>
            <a:r>
              <a:rPr lang="en-US" dirty="0"/>
              <a:t>Web conferencing software</a:t>
            </a:r>
          </a:p>
        </p:txBody>
      </p:sp>
      <p:sp>
        <p:nvSpPr>
          <p:cNvPr id="3" name="Slide Number Placeholder 2">
            <a:extLst>
              <a:ext uri="{FF2B5EF4-FFF2-40B4-BE49-F238E27FC236}">
                <a16:creationId xmlns:a16="http://schemas.microsoft.com/office/drawing/2014/main" xmlns="" id="{D50D7691-B27B-4042-A9F8-3C7AC2734D32}"/>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38</a:t>
            </a:fld>
            <a:endParaRPr lang="en-US" dirty="0"/>
          </a:p>
        </p:txBody>
      </p:sp>
      <p:sp>
        <p:nvSpPr>
          <p:cNvPr id="4" name="Content Placeholder 3">
            <a:extLst>
              <a:ext uri="{FF2B5EF4-FFF2-40B4-BE49-F238E27FC236}">
                <a16:creationId xmlns:a16="http://schemas.microsoft.com/office/drawing/2014/main" xmlns="" id="{92299616-7E11-4BAF-A0DB-82B622DC600E}"/>
              </a:ext>
            </a:extLst>
          </p:cNvPr>
          <p:cNvSpPr>
            <a:spLocks noGrp="1"/>
          </p:cNvSpPr>
          <p:nvPr>
            <p:ph sz="quarter" idx="1"/>
          </p:nvPr>
        </p:nvSpPr>
        <p:spPr/>
        <p:txBody>
          <a:bodyPr/>
          <a:lstStyle/>
          <a:p>
            <a:r>
              <a:rPr lang="en-US" dirty="0"/>
              <a:t>Allows the instructor and students to have live learning sessions online</a:t>
            </a:r>
          </a:p>
          <a:p>
            <a:pPr lvl="1"/>
            <a:r>
              <a:rPr lang="en-US" dirty="0"/>
              <a:t>Audio/video/chat</a:t>
            </a:r>
          </a:p>
          <a:p>
            <a:pPr lvl="1"/>
            <a:r>
              <a:rPr lang="en-US" dirty="0"/>
              <a:t>One-to-one</a:t>
            </a:r>
          </a:p>
          <a:p>
            <a:pPr lvl="1"/>
            <a:r>
              <a:rPr lang="en-US" dirty="0"/>
              <a:t>One-to-many</a:t>
            </a:r>
          </a:p>
          <a:p>
            <a:endParaRPr lang="en-US" dirty="0"/>
          </a:p>
        </p:txBody>
      </p:sp>
      <p:pic>
        <p:nvPicPr>
          <p:cNvPr id="3076" name="Picture 4" descr="Image result for Web conferencing software education">
            <a:extLst>
              <a:ext uri="{FF2B5EF4-FFF2-40B4-BE49-F238E27FC236}">
                <a16:creationId xmlns:a16="http://schemas.microsoft.com/office/drawing/2014/main" xmlns="" id="{0B9DF1F5-F591-453C-A49B-8DF8CD6444C3}"/>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158570" y="2343150"/>
            <a:ext cx="4847042" cy="271316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7789451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xmlns="" id="{45E4893B-75D8-4199-93A7-1259A4483F17}"/>
              </a:ext>
            </a:extLst>
          </p:cNvPr>
          <p:cNvSpPr>
            <a:spLocks noGrp="1"/>
          </p:cNvSpPr>
          <p:nvPr>
            <p:ph type="sldNum" sz="quarter" idx="12"/>
          </p:nvPr>
        </p:nvSpPr>
        <p:spPr/>
        <p:txBody>
          <a:bodyPr>
            <a:normAutofit fontScale="92500" lnSpcReduction="10000"/>
          </a:bodyPr>
          <a:lstStyle/>
          <a:p>
            <a:fld id="{1AD93096-5B34-4342-9326-69289CEAE4C2}" type="slidenum">
              <a:rPr lang="en-US" smtClean="0"/>
              <a:pPr/>
              <a:t>39</a:t>
            </a:fld>
            <a:endParaRPr lang="en-US" dirty="0">
              <a:solidFill>
                <a:srgbClr val="FFFFFF"/>
              </a:solidFill>
            </a:endParaRPr>
          </a:p>
        </p:txBody>
      </p:sp>
      <p:pic>
        <p:nvPicPr>
          <p:cNvPr id="5" name="Picture 2" descr="Related image">
            <a:extLst>
              <a:ext uri="{FF2B5EF4-FFF2-40B4-BE49-F238E27FC236}">
                <a16:creationId xmlns:a16="http://schemas.microsoft.com/office/drawing/2014/main" xmlns="" id="{E953C294-AC4F-4EDF-B8D3-4745F5392680}"/>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61739" y="59536"/>
            <a:ext cx="8366256" cy="502442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729507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Image result for discussion forum">
            <a:extLst>
              <a:ext uri="{FF2B5EF4-FFF2-40B4-BE49-F238E27FC236}">
                <a16:creationId xmlns:a16="http://schemas.microsoft.com/office/drawing/2014/main" xmlns="" id="{2A77F8C4-53A1-4D8E-8EFD-4A78BB3AFAE0}"/>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077766" y="3032245"/>
            <a:ext cx="5223164" cy="1853381"/>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itle 2">
            <a:extLst>
              <a:ext uri="{FF2B5EF4-FFF2-40B4-BE49-F238E27FC236}">
                <a16:creationId xmlns:a16="http://schemas.microsoft.com/office/drawing/2014/main" xmlns="" id="{15561125-F476-4E93-B324-F640ECCD1ECC}"/>
              </a:ext>
            </a:extLst>
          </p:cNvPr>
          <p:cNvSpPr>
            <a:spLocks noGrp="1"/>
          </p:cNvSpPr>
          <p:nvPr>
            <p:ph type="title"/>
          </p:nvPr>
        </p:nvSpPr>
        <p:spPr/>
        <p:txBody>
          <a:bodyPr>
            <a:normAutofit/>
          </a:bodyPr>
          <a:lstStyle/>
          <a:p>
            <a:r>
              <a:rPr lang="en-US" dirty="0"/>
              <a:t>Web-based Discussion Tools</a:t>
            </a:r>
          </a:p>
        </p:txBody>
      </p:sp>
      <p:sp>
        <p:nvSpPr>
          <p:cNvPr id="2" name="Slide Number Placeholder 1">
            <a:extLst>
              <a:ext uri="{FF2B5EF4-FFF2-40B4-BE49-F238E27FC236}">
                <a16:creationId xmlns:a16="http://schemas.microsoft.com/office/drawing/2014/main" xmlns="" id="{F0D5A586-D671-45B7-9DF1-86BA0F0C8F21}"/>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40</a:t>
            </a:fld>
            <a:endParaRPr lang="en-US" dirty="0">
              <a:solidFill>
                <a:schemeClr val="tx2"/>
              </a:solidFill>
            </a:endParaRPr>
          </a:p>
        </p:txBody>
      </p:sp>
      <p:sp>
        <p:nvSpPr>
          <p:cNvPr id="4" name="Content Placeholder 3">
            <a:extLst>
              <a:ext uri="{FF2B5EF4-FFF2-40B4-BE49-F238E27FC236}">
                <a16:creationId xmlns:a16="http://schemas.microsoft.com/office/drawing/2014/main" xmlns="" id="{2F0A51AB-E544-4083-8EEF-8C0F3E64EE01}"/>
              </a:ext>
            </a:extLst>
          </p:cNvPr>
          <p:cNvSpPr>
            <a:spLocks noGrp="1"/>
          </p:cNvSpPr>
          <p:nvPr>
            <p:ph sz="quarter" idx="1"/>
          </p:nvPr>
        </p:nvSpPr>
        <p:spPr/>
        <p:txBody>
          <a:bodyPr/>
          <a:lstStyle/>
          <a:p>
            <a:r>
              <a:rPr lang="en-US" dirty="0"/>
              <a:t>Allows students and teachers to interact online</a:t>
            </a:r>
          </a:p>
          <a:p>
            <a:pPr lvl="1"/>
            <a:r>
              <a:rPr lang="en-US" dirty="0"/>
              <a:t>Real-time chat sessions (synchronous)</a:t>
            </a:r>
          </a:p>
          <a:p>
            <a:pPr lvl="1"/>
            <a:r>
              <a:rPr lang="en-US" dirty="0"/>
              <a:t>Forums (asynchronous, group learning)</a:t>
            </a:r>
          </a:p>
          <a:p>
            <a:pPr lvl="1"/>
            <a:r>
              <a:rPr lang="en-US" dirty="0"/>
              <a:t>Blogs (asynchronous, individual learning)</a:t>
            </a:r>
          </a:p>
        </p:txBody>
      </p:sp>
    </p:spTree>
    <p:extLst>
      <p:ext uri="{BB962C8B-B14F-4D97-AF65-F5344CB8AC3E}">
        <p14:creationId xmlns:p14="http://schemas.microsoft.com/office/powerpoint/2010/main" xmlns="" val="3829423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6215A8-9F25-4E70-90D3-50459F4A804C}"/>
              </a:ext>
            </a:extLst>
          </p:cNvPr>
          <p:cNvSpPr>
            <a:spLocks noGrp="1"/>
          </p:cNvSpPr>
          <p:nvPr>
            <p:ph type="title"/>
          </p:nvPr>
        </p:nvSpPr>
        <p:spPr/>
        <p:txBody>
          <a:bodyPr/>
          <a:lstStyle/>
          <a:p>
            <a:r>
              <a:rPr lang="en-US" dirty="0"/>
              <a:t>Online Collaborative Learning Tools</a:t>
            </a:r>
          </a:p>
        </p:txBody>
      </p:sp>
      <p:sp>
        <p:nvSpPr>
          <p:cNvPr id="3" name="Slide Number Placeholder 2">
            <a:extLst>
              <a:ext uri="{FF2B5EF4-FFF2-40B4-BE49-F238E27FC236}">
                <a16:creationId xmlns:a16="http://schemas.microsoft.com/office/drawing/2014/main" xmlns="" id="{4B6B78B1-668E-449E-BE6A-D7B9965B491F}"/>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41</a:t>
            </a:fld>
            <a:endParaRPr lang="en-US" dirty="0">
              <a:solidFill>
                <a:srgbClr val="FFFFFF"/>
              </a:solidFill>
            </a:endParaRPr>
          </a:p>
        </p:txBody>
      </p:sp>
      <p:sp>
        <p:nvSpPr>
          <p:cNvPr id="4" name="Content Placeholder 3">
            <a:extLst>
              <a:ext uri="{FF2B5EF4-FFF2-40B4-BE49-F238E27FC236}">
                <a16:creationId xmlns:a16="http://schemas.microsoft.com/office/drawing/2014/main" xmlns="" id="{31759D31-5E4A-41CC-A589-CC8B50DC88A7}"/>
              </a:ext>
            </a:extLst>
          </p:cNvPr>
          <p:cNvSpPr>
            <a:spLocks noGrp="1"/>
          </p:cNvSpPr>
          <p:nvPr>
            <p:ph sz="quarter" idx="1"/>
          </p:nvPr>
        </p:nvSpPr>
        <p:spPr>
          <a:xfrm>
            <a:off x="612648" y="1200150"/>
            <a:ext cx="8153400" cy="3581400"/>
          </a:xfrm>
        </p:spPr>
        <p:txBody>
          <a:bodyPr>
            <a:normAutofit lnSpcReduction="10000"/>
          </a:bodyPr>
          <a:lstStyle/>
          <a:p>
            <a:r>
              <a:rPr lang="en-US" dirty="0"/>
              <a:t>Online tools that allow students to work together to create content</a:t>
            </a:r>
          </a:p>
          <a:p>
            <a:pPr lvl="1"/>
            <a:r>
              <a:rPr lang="en-US" dirty="0"/>
              <a:t>Writing projects</a:t>
            </a:r>
          </a:p>
          <a:p>
            <a:pPr lvl="1"/>
            <a:r>
              <a:rPr lang="en-US" dirty="0"/>
              <a:t>Spreadsheets</a:t>
            </a:r>
          </a:p>
          <a:p>
            <a:pPr lvl="1"/>
            <a:r>
              <a:rPr lang="en-US" dirty="0"/>
              <a:t>Presentations</a:t>
            </a:r>
          </a:p>
          <a:p>
            <a:pPr lvl="1"/>
            <a:r>
              <a:rPr lang="en-US" dirty="0"/>
              <a:t>Multimedia</a:t>
            </a:r>
          </a:p>
          <a:p>
            <a:pPr lvl="1"/>
            <a:r>
              <a:rPr lang="en-US" dirty="0"/>
              <a:t>Programming</a:t>
            </a:r>
          </a:p>
          <a:p>
            <a:pPr lvl="1"/>
            <a:r>
              <a:rPr lang="en-US" dirty="0"/>
              <a:t>Wikis</a:t>
            </a:r>
          </a:p>
        </p:txBody>
      </p:sp>
      <p:pic>
        <p:nvPicPr>
          <p:cNvPr id="7170" name="Picture 2" descr="Image result for Online Collaborative Learning Tools">
            <a:extLst>
              <a:ext uri="{FF2B5EF4-FFF2-40B4-BE49-F238E27FC236}">
                <a16:creationId xmlns:a16="http://schemas.microsoft.com/office/drawing/2014/main" xmlns="" id="{F2E3838F-949D-48FF-BBED-135CE093FB3C}"/>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733800" y="1821503"/>
            <a:ext cx="5161536" cy="315054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8930559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xmlns="" id="{007F114C-AF57-4B33-9A49-CE513117F98F}"/>
              </a:ext>
            </a:extLst>
          </p:cNvPr>
          <p:cNvSpPr>
            <a:spLocks noGrp="1"/>
          </p:cNvSpPr>
          <p:nvPr>
            <p:ph type="title"/>
          </p:nvPr>
        </p:nvSpPr>
        <p:spPr/>
        <p:txBody>
          <a:bodyPr/>
          <a:lstStyle/>
          <a:p>
            <a:r>
              <a:rPr lang="en-US" dirty="0"/>
              <a:t>E-learning Summary</a:t>
            </a:r>
          </a:p>
        </p:txBody>
      </p:sp>
      <p:sp>
        <p:nvSpPr>
          <p:cNvPr id="5" name="Slide Number Placeholder 4">
            <a:extLst>
              <a:ext uri="{FF2B5EF4-FFF2-40B4-BE49-F238E27FC236}">
                <a16:creationId xmlns:a16="http://schemas.microsoft.com/office/drawing/2014/main" xmlns="" id="{6C65D94C-1062-4EEE-ACCE-5298E102342E}"/>
              </a:ext>
            </a:extLst>
          </p:cNvPr>
          <p:cNvSpPr>
            <a:spLocks noGrp="1"/>
          </p:cNvSpPr>
          <p:nvPr>
            <p:ph type="sldNum" sz="quarter" idx="12"/>
          </p:nvPr>
        </p:nvSpPr>
        <p:spPr/>
        <p:txBody>
          <a:bodyPr>
            <a:normAutofit fontScale="47500" lnSpcReduction="20000"/>
          </a:bodyPr>
          <a:lstStyle/>
          <a:p>
            <a:pPr algn="ctr"/>
            <a:fld id="{1AD93096-5B34-4342-9326-69289CEAE4C2}" type="slidenum">
              <a:rPr lang="en-US" smtClean="0"/>
              <a:pPr algn="ctr"/>
              <a:t>42</a:t>
            </a:fld>
            <a:endParaRPr lang="en-US"/>
          </a:p>
        </p:txBody>
      </p:sp>
      <p:sp>
        <p:nvSpPr>
          <p:cNvPr id="8" name="Content Placeholder 7">
            <a:extLst>
              <a:ext uri="{FF2B5EF4-FFF2-40B4-BE49-F238E27FC236}">
                <a16:creationId xmlns:a16="http://schemas.microsoft.com/office/drawing/2014/main" xmlns="" id="{6212CD48-DD2B-4540-BB64-C5AD5C924C76}"/>
              </a:ext>
            </a:extLst>
          </p:cNvPr>
          <p:cNvSpPr>
            <a:spLocks noGrp="1"/>
          </p:cNvSpPr>
          <p:nvPr>
            <p:ph sz="quarter" idx="1"/>
          </p:nvPr>
        </p:nvSpPr>
        <p:spPr>
          <a:xfrm>
            <a:off x="612648" y="1200150"/>
            <a:ext cx="8153400" cy="3771900"/>
          </a:xfrm>
        </p:spPr>
        <p:txBody>
          <a:bodyPr>
            <a:normAutofit fontScale="85000" lnSpcReduction="10000"/>
          </a:bodyPr>
          <a:lstStyle/>
          <a:p>
            <a:r>
              <a:rPr lang="en-US" dirty="0"/>
              <a:t>Elearning </a:t>
            </a:r>
            <a:r>
              <a:rPr lang="en-US" u="sng" dirty="0"/>
              <a:t>facilitates and supports learning</a:t>
            </a:r>
            <a:r>
              <a:rPr lang="en-US" dirty="0"/>
              <a:t> using ICT</a:t>
            </a:r>
          </a:p>
          <a:p>
            <a:r>
              <a:rPr lang="en-US" dirty="0"/>
              <a:t>Reaches learners who cannot attend classroom learning</a:t>
            </a:r>
          </a:p>
          <a:p>
            <a:r>
              <a:rPr lang="en-US" dirty="0"/>
              <a:t>Synchronous learning happens in real time</a:t>
            </a:r>
          </a:p>
          <a:p>
            <a:r>
              <a:rPr lang="en-US" dirty="0"/>
              <a:t>Asynchronous learning happens over a duration</a:t>
            </a:r>
          </a:p>
          <a:p>
            <a:r>
              <a:rPr lang="en-US" dirty="0"/>
              <a:t>Fully online learning takes place entirely online</a:t>
            </a:r>
          </a:p>
          <a:p>
            <a:r>
              <a:rPr lang="en-US" dirty="0"/>
              <a:t>Blended learning combines online and classroom learning</a:t>
            </a:r>
          </a:p>
          <a:p>
            <a:r>
              <a:rPr lang="en-US" dirty="0"/>
              <a:t>Some elearning tools</a:t>
            </a:r>
          </a:p>
          <a:p>
            <a:pPr lvl="1"/>
            <a:r>
              <a:rPr lang="en-US" dirty="0"/>
              <a:t>LMSs, web conferencing software, web-based discussion tools, and collaborative learning tools</a:t>
            </a:r>
          </a:p>
        </p:txBody>
      </p:sp>
    </p:spTree>
    <p:extLst>
      <p:ext uri="{BB962C8B-B14F-4D97-AF65-F5344CB8AC3E}">
        <p14:creationId xmlns:p14="http://schemas.microsoft.com/office/powerpoint/2010/main" xmlns="" val="13409185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371601" y="2057400"/>
            <a:ext cx="7123113" cy="2114550"/>
          </a:xfrm>
        </p:spPr>
        <p:txBody>
          <a:bodyPr/>
          <a:lstStyle/>
          <a:p>
            <a:r>
              <a:rPr lang="en-US" dirty="0"/>
              <a:t>13.1. E-services</a:t>
            </a:r>
          </a:p>
          <a:p>
            <a:r>
              <a:rPr lang="en-US" dirty="0"/>
              <a:t>13.2. E-commerce</a:t>
            </a:r>
          </a:p>
          <a:p>
            <a:r>
              <a:rPr lang="en-US" dirty="0"/>
              <a:t>13.3. E-learning</a:t>
            </a:r>
          </a:p>
          <a:p>
            <a:r>
              <a:rPr lang="en-US" b="1" dirty="0"/>
              <a:t>13.4. E-government</a:t>
            </a:r>
          </a:p>
        </p:txBody>
      </p:sp>
      <p:sp>
        <p:nvSpPr>
          <p:cNvPr id="3" name="Title 2"/>
          <p:cNvSpPr>
            <a:spLocks noGrp="1"/>
          </p:cNvSpPr>
          <p:nvPr>
            <p:ph type="title"/>
          </p:nvPr>
        </p:nvSpPr>
        <p:spPr>
          <a:xfrm>
            <a:off x="1371600" y="1200150"/>
            <a:ext cx="7620000" cy="742950"/>
          </a:xfrm>
        </p:spPr>
        <p:txBody>
          <a:bodyPr/>
          <a:lstStyle/>
          <a:p>
            <a:r>
              <a:rPr lang="en-US" dirty="0"/>
              <a:t>13.4. E-government</a:t>
            </a:r>
          </a:p>
        </p:txBody>
      </p:sp>
      <p:sp>
        <p:nvSpPr>
          <p:cNvPr id="4" name="Slide Number Placeholder 3">
            <a:extLst>
              <a:ext uri="{FF2B5EF4-FFF2-40B4-BE49-F238E27FC236}">
                <a16:creationId xmlns:a16="http://schemas.microsoft.com/office/drawing/2014/main" xmlns="" id="{B037CDEF-33A8-4637-B0EC-B1A53ED327D0}"/>
              </a:ext>
            </a:extLst>
          </p:cNvPr>
          <p:cNvSpPr>
            <a:spLocks noGrp="1"/>
          </p:cNvSpPr>
          <p:nvPr>
            <p:ph type="sldNum" sz="quarter" idx="11"/>
          </p:nvPr>
        </p:nvSpPr>
        <p:spPr/>
        <p:txBody>
          <a:bodyPr/>
          <a:lstStyle/>
          <a:p>
            <a:fld id="{1AD93096-5B34-4342-9326-69289CEAE4C2}" type="slidenum">
              <a:rPr lang="en-US" smtClean="0"/>
              <a:pPr/>
              <a:t>43</a:t>
            </a:fld>
            <a:endParaRPr lang="en-US" dirty="0"/>
          </a:p>
        </p:txBody>
      </p:sp>
      <p:pic>
        <p:nvPicPr>
          <p:cNvPr id="16386" name="Picture 2" descr="Image result for egov">
            <a:extLst>
              <a:ext uri="{FF2B5EF4-FFF2-40B4-BE49-F238E27FC236}">
                <a16:creationId xmlns:a16="http://schemas.microsoft.com/office/drawing/2014/main" xmlns="" id="{0C9C9BF4-D3C0-4EE6-9BFE-0452357D123E}"/>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97873" y="2175668"/>
            <a:ext cx="4393727" cy="187801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0075813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xmlns="" id="{007F114C-AF57-4B33-9A49-CE513117F98F}"/>
              </a:ext>
            </a:extLst>
          </p:cNvPr>
          <p:cNvSpPr>
            <a:spLocks noGrp="1"/>
          </p:cNvSpPr>
          <p:nvPr>
            <p:ph type="title"/>
          </p:nvPr>
        </p:nvSpPr>
        <p:spPr/>
        <p:txBody>
          <a:bodyPr>
            <a:normAutofit/>
          </a:bodyPr>
          <a:lstStyle/>
          <a:p>
            <a:r>
              <a:rPr lang="en-US" dirty="0"/>
              <a:t>E-government Learning Objectives</a:t>
            </a:r>
          </a:p>
        </p:txBody>
      </p:sp>
      <p:sp>
        <p:nvSpPr>
          <p:cNvPr id="5" name="Slide Number Placeholder 4">
            <a:extLst>
              <a:ext uri="{FF2B5EF4-FFF2-40B4-BE49-F238E27FC236}">
                <a16:creationId xmlns:a16="http://schemas.microsoft.com/office/drawing/2014/main" xmlns="" id="{6C65D94C-1062-4EEE-ACCE-5298E102342E}"/>
              </a:ext>
            </a:extLst>
          </p:cNvPr>
          <p:cNvSpPr>
            <a:spLocks noGrp="1"/>
          </p:cNvSpPr>
          <p:nvPr>
            <p:ph type="sldNum" sz="quarter" idx="12"/>
          </p:nvPr>
        </p:nvSpPr>
        <p:spPr/>
        <p:txBody>
          <a:bodyPr>
            <a:normAutofit fontScale="47500" lnSpcReduction="20000"/>
          </a:bodyPr>
          <a:lstStyle/>
          <a:p>
            <a:pPr algn="ctr"/>
            <a:fld id="{1AD93096-5B34-4342-9326-69289CEAE4C2}" type="slidenum">
              <a:rPr lang="en-US" smtClean="0"/>
              <a:pPr algn="ctr"/>
              <a:t>44</a:t>
            </a:fld>
            <a:endParaRPr lang="en-US"/>
          </a:p>
        </p:txBody>
      </p:sp>
      <p:sp>
        <p:nvSpPr>
          <p:cNvPr id="8" name="Content Placeholder 7">
            <a:extLst>
              <a:ext uri="{FF2B5EF4-FFF2-40B4-BE49-F238E27FC236}">
                <a16:creationId xmlns:a16="http://schemas.microsoft.com/office/drawing/2014/main" xmlns="" id="{6212CD48-DD2B-4540-BB64-C5AD5C924C76}"/>
              </a:ext>
            </a:extLst>
          </p:cNvPr>
          <p:cNvSpPr>
            <a:spLocks noGrp="1"/>
          </p:cNvSpPr>
          <p:nvPr>
            <p:ph sz="quarter" idx="1"/>
          </p:nvPr>
        </p:nvSpPr>
        <p:spPr/>
        <p:txBody>
          <a:bodyPr>
            <a:normAutofit/>
          </a:bodyPr>
          <a:lstStyle/>
          <a:p>
            <a:r>
              <a:rPr lang="en-US" dirty="0"/>
              <a:t>Define e-government</a:t>
            </a:r>
          </a:p>
          <a:p>
            <a:r>
              <a:rPr lang="en-US" dirty="0"/>
              <a:t>List the interactions of e-government</a:t>
            </a:r>
          </a:p>
          <a:p>
            <a:r>
              <a:rPr lang="en-US" dirty="0"/>
              <a:t>Describe the e-government functions</a:t>
            </a:r>
          </a:p>
        </p:txBody>
      </p:sp>
    </p:spTree>
    <p:extLst>
      <p:ext uri="{BB962C8B-B14F-4D97-AF65-F5344CB8AC3E}">
        <p14:creationId xmlns:p14="http://schemas.microsoft.com/office/powerpoint/2010/main" xmlns="" val="10974145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EB6FC6-348E-4B58-8CB4-8816667E11AA}"/>
              </a:ext>
            </a:extLst>
          </p:cNvPr>
          <p:cNvSpPr>
            <a:spLocks noGrp="1"/>
          </p:cNvSpPr>
          <p:nvPr>
            <p:ph type="title"/>
          </p:nvPr>
        </p:nvSpPr>
        <p:spPr/>
        <p:txBody>
          <a:bodyPr/>
          <a:lstStyle/>
          <a:p>
            <a:r>
              <a:rPr lang="en-US" dirty="0"/>
              <a:t>Defining E-government</a:t>
            </a:r>
          </a:p>
        </p:txBody>
      </p:sp>
      <p:sp>
        <p:nvSpPr>
          <p:cNvPr id="3" name="Slide Number Placeholder 2">
            <a:extLst>
              <a:ext uri="{FF2B5EF4-FFF2-40B4-BE49-F238E27FC236}">
                <a16:creationId xmlns:a16="http://schemas.microsoft.com/office/drawing/2014/main" xmlns="" id="{ABADB389-BAEC-4153-8EFB-9025901A519A}"/>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45</a:t>
            </a:fld>
            <a:endParaRPr lang="en-US" dirty="0">
              <a:solidFill>
                <a:srgbClr val="FFFFFF"/>
              </a:solidFill>
            </a:endParaRPr>
          </a:p>
        </p:txBody>
      </p:sp>
      <p:sp>
        <p:nvSpPr>
          <p:cNvPr id="4" name="Content Placeholder 3">
            <a:extLst>
              <a:ext uri="{FF2B5EF4-FFF2-40B4-BE49-F238E27FC236}">
                <a16:creationId xmlns:a16="http://schemas.microsoft.com/office/drawing/2014/main" xmlns="" id="{A09B1A06-BF12-4D31-994B-6C3FD80186D0}"/>
              </a:ext>
            </a:extLst>
          </p:cNvPr>
          <p:cNvSpPr>
            <a:spLocks noGrp="1"/>
          </p:cNvSpPr>
          <p:nvPr>
            <p:ph sz="quarter" idx="1"/>
          </p:nvPr>
        </p:nvSpPr>
        <p:spPr/>
        <p:txBody>
          <a:bodyPr/>
          <a:lstStyle/>
          <a:p>
            <a:r>
              <a:rPr lang="en-US" dirty="0"/>
              <a:t>E-government (short for electronic government) is the use of ICTs to provide public services to citizens and other persons in a country or region. </a:t>
            </a:r>
          </a:p>
        </p:txBody>
      </p:sp>
      <p:pic>
        <p:nvPicPr>
          <p:cNvPr id="2052" name="Picture 4" descr="Image result for e-government">
            <a:extLst>
              <a:ext uri="{FF2B5EF4-FFF2-40B4-BE49-F238E27FC236}">
                <a16:creationId xmlns:a16="http://schemas.microsoft.com/office/drawing/2014/main" xmlns="" id="{946E3D47-EA99-46FD-A913-49F0D745F029}"/>
              </a:ext>
            </a:extLst>
          </p:cNvPr>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b="15160"/>
          <a:stretch/>
        </p:blipFill>
        <p:spPr bwMode="auto">
          <a:xfrm>
            <a:off x="1676400" y="2644140"/>
            <a:ext cx="6033702" cy="221361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5574910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197863-A339-46F5-B933-811BF4CD4124}"/>
              </a:ext>
            </a:extLst>
          </p:cNvPr>
          <p:cNvSpPr>
            <a:spLocks noGrp="1"/>
          </p:cNvSpPr>
          <p:nvPr>
            <p:ph type="title"/>
          </p:nvPr>
        </p:nvSpPr>
        <p:spPr/>
        <p:txBody>
          <a:bodyPr/>
          <a:lstStyle/>
          <a:p>
            <a:r>
              <a:rPr lang="en-US" dirty="0"/>
              <a:t>E-government Interactions</a:t>
            </a:r>
          </a:p>
        </p:txBody>
      </p:sp>
      <p:sp>
        <p:nvSpPr>
          <p:cNvPr id="3" name="Slide Number Placeholder 2">
            <a:extLst>
              <a:ext uri="{FF2B5EF4-FFF2-40B4-BE49-F238E27FC236}">
                <a16:creationId xmlns:a16="http://schemas.microsoft.com/office/drawing/2014/main" xmlns="" id="{2AEFE178-FA02-4A3B-86E1-513934029EF9}"/>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46</a:t>
            </a:fld>
            <a:endParaRPr lang="en-US" dirty="0">
              <a:solidFill>
                <a:srgbClr val="FFFFFF"/>
              </a:solidFill>
            </a:endParaRPr>
          </a:p>
        </p:txBody>
      </p:sp>
      <p:sp>
        <p:nvSpPr>
          <p:cNvPr id="4" name="Content Placeholder 3">
            <a:extLst>
              <a:ext uri="{FF2B5EF4-FFF2-40B4-BE49-F238E27FC236}">
                <a16:creationId xmlns:a16="http://schemas.microsoft.com/office/drawing/2014/main" xmlns="" id="{A85C2D2C-DEFA-438D-A41A-1F17762796E9}"/>
              </a:ext>
            </a:extLst>
          </p:cNvPr>
          <p:cNvSpPr>
            <a:spLocks noGrp="1"/>
          </p:cNvSpPr>
          <p:nvPr>
            <p:ph sz="quarter" idx="1"/>
          </p:nvPr>
        </p:nvSpPr>
        <p:spPr/>
        <p:txBody>
          <a:bodyPr>
            <a:normAutofit/>
          </a:bodyPr>
          <a:lstStyle/>
          <a:p>
            <a:r>
              <a:rPr lang="en-US" dirty="0"/>
              <a:t>Between a citizen and their government (C2G)</a:t>
            </a:r>
          </a:p>
          <a:p>
            <a:r>
              <a:rPr lang="en-US" dirty="0"/>
              <a:t>Between governments and other government agencies (G2G)</a:t>
            </a:r>
          </a:p>
          <a:p>
            <a:r>
              <a:rPr lang="en-US" dirty="0"/>
              <a:t>Between government and citizens (G2C)</a:t>
            </a:r>
          </a:p>
          <a:p>
            <a:r>
              <a:rPr lang="en-US" dirty="0"/>
              <a:t>Between government and employees (G2E)</a:t>
            </a:r>
          </a:p>
          <a:p>
            <a:r>
              <a:rPr lang="en-US" dirty="0"/>
              <a:t>Between government and businesses (G2B)</a:t>
            </a:r>
          </a:p>
        </p:txBody>
      </p:sp>
    </p:spTree>
    <p:extLst>
      <p:ext uri="{BB962C8B-B14F-4D97-AF65-F5344CB8AC3E}">
        <p14:creationId xmlns:p14="http://schemas.microsoft.com/office/powerpoint/2010/main" xmlns="" val="34544284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073B48-A8C5-420E-AAB6-F727D47B71DB}"/>
              </a:ext>
            </a:extLst>
          </p:cNvPr>
          <p:cNvSpPr>
            <a:spLocks noGrp="1"/>
          </p:cNvSpPr>
          <p:nvPr>
            <p:ph type="title"/>
          </p:nvPr>
        </p:nvSpPr>
        <p:spPr/>
        <p:txBody>
          <a:bodyPr/>
          <a:lstStyle/>
          <a:p>
            <a:r>
              <a:rPr lang="en-US" dirty="0"/>
              <a:t>E-government Functions (1)</a:t>
            </a:r>
          </a:p>
        </p:txBody>
      </p:sp>
      <p:sp>
        <p:nvSpPr>
          <p:cNvPr id="3" name="Slide Number Placeholder 2">
            <a:extLst>
              <a:ext uri="{FF2B5EF4-FFF2-40B4-BE49-F238E27FC236}">
                <a16:creationId xmlns:a16="http://schemas.microsoft.com/office/drawing/2014/main" xmlns="" id="{53819A31-AC31-4F21-BC5C-441D7DBB6F75}"/>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47</a:t>
            </a:fld>
            <a:endParaRPr lang="en-US" dirty="0">
              <a:solidFill>
                <a:srgbClr val="FFFFFF"/>
              </a:solidFill>
            </a:endParaRPr>
          </a:p>
        </p:txBody>
      </p:sp>
      <p:sp>
        <p:nvSpPr>
          <p:cNvPr id="4" name="Content Placeholder 3">
            <a:extLst>
              <a:ext uri="{FF2B5EF4-FFF2-40B4-BE49-F238E27FC236}">
                <a16:creationId xmlns:a16="http://schemas.microsoft.com/office/drawing/2014/main" xmlns="" id="{00A05C36-E63A-4C89-B095-10E382A6DB48}"/>
              </a:ext>
            </a:extLst>
          </p:cNvPr>
          <p:cNvSpPr>
            <a:spLocks noGrp="1"/>
          </p:cNvSpPr>
          <p:nvPr>
            <p:ph sz="quarter" idx="1"/>
          </p:nvPr>
        </p:nvSpPr>
        <p:spPr/>
        <p:txBody>
          <a:bodyPr>
            <a:normAutofit fontScale="92500"/>
          </a:bodyPr>
          <a:lstStyle/>
          <a:p>
            <a:r>
              <a:rPr lang="en-US" dirty="0"/>
              <a:t>Pushing information over the internet </a:t>
            </a:r>
          </a:p>
          <a:p>
            <a:pPr lvl="1"/>
            <a:r>
              <a:rPr lang="en-US" dirty="0"/>
              <a:t>Making information available online</a:t>
            </a:r>
          </a:p>
          <a:p>
            <a:r>
              <a:rPr lang="en-US" dirty="0"/>
              <a:t>Two-way communications between the agency and user </a:t>
            </a:r>
          </a:p>
          <a:p>
            <a:pPr lvl="1"/>
            <a:r>
              <a:rPr lang="en-US" dirty="0"/>
              <a:t>Users can engage in dialogue with agencies and post problems, comments, or requests to the agency</a:t>
            </a:r>
          </a:p>
          <a:p>
            <a:pPr lvl="1"/>
            <a:r>
              <a:rPr lang="en-US" dirty="0"/>
              <a:t>Ability to interactively access and exchange information with the system</a:t>
            </a:r>
          </a:p>
        </p:txBody>
      </p:sp>
    </p:spTree>
    <p:extLst>
      <p:ext uri="{BB962C8B-B14F-4D97-AF65-F5344CB8AC3E}">
        <p14:creationId xmlns:p14="http://schemas.microsoft.com/office/powerpoint/2010/main" xmlns="" val="33306897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073B48-A8C5-420E-AAB6-F727D47B71DB}"/>
              </a:ext>
            </a:extLst>
          </p:cNvPr>
          <p:cNvSpPr>
            <a:spLocks noGrp="1"/>
          </p:cNvSpPr>
          <p:nvPr>
            <p:ph type="title"/>
          </p:nvPr>
        </p:nvSpPr>
        <p:spPr/>
        <p:txBody>
          <a:bodyPr/>
          <a:lstStyle/>
          <a:p>
            <a:r>
              <a:rPr lang="en-US" dirty="0"/>
              <a:t>E-government Functions (2)</a:t>
            </a:r>
          </a:p>
        </p:txBody>
      </p:sp>
      <p:sp>
        <p:nvSpPr>
          <p:cNvPr id="3" name="Slide Number Placeholder 2">
            <a:extLst>
              <a:ext uri="{FF2B5EF4-FFF2-40B4-BE49-F238E27FC236}">
                <a16:creationId xmlns:a16="http://schemas.microsoft.com/office/drawing/2014/main" xmlns="" id="{53819A31-AC31-4F21-BC5C-441D7DBB6F75}"/>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48</a:t>
            </a:fld>
            <a:endParaRPr lang="en-US" dirty="0">
              <a:solidFill>
                <a:srgbClr val="FFFFFF"/>
              </a:solidFill>
            </a:endParaRPr>
          </a:p>
        </p:txBody>
      </p:sp>
      <p:sp>
        <p:nvSpPr>
          <p:cNvPr id="4" name="Content Placeholder 3">
            <a:extLst>
              <a:ext uri="{FF2B5EF4-FFF2-40B4-BE49-F238E27FC236}">
                <a16:creationId xmlns:a16="http://schemas.microsoft.com/office/drawing/2014/main" xmlns="" id="{00A05C36-E63A-4C89-B095-10E382A6DB48}"/>
              </a:ext>
            </a:extLst>
          </p:cNvPr>
          <p:cNvSpPr>
            <a:spLocks noGrp="1"/>
          </p:cNvSpPr>
          <p:nvPr>
            <p:ph sz="quarter" idx="1"/>
          </p:nvPr>
        </p:nvSpPr>
        <p:spPr/>
        <p:txBody>
          <a:bodyPr>
            <a:normAutofit fontScale="92500" lnSpcReduction="10000"/>
          </a:bodyPr>
          <a:lstStyle/>
          <a:p>
            <a:r>
              <a:rPr lang="en-US" dirty="0"/>
              <a:t>Conducting transactions</a:t>
            </a:r>
          </a:p>
          <a:p>
            <a:pPr lvl="1"/>
            <a:r>
              <a:rPr lang="en-US" dirty="0"/>
              <a:t>Accessing or paying taxes, applying for services and grants, document renewal, etc.</a:t>
            </a:r>
          </a:p>
          <a:p>
            <a:r>
              <a:rPr lang="en-US" dirty="0"/>
              <a:t>Governance</a:t>
            </a:r>
          </a:p>
          <a:p>
            <a:pPr lvl="1"/>
            <a:r>
              <a:rPr lang="en-US" dirty="0"/>
              <a:t>To enable the citizen transition from passive information access to active citizen participation by: </a:t>
            </a:r>
          </a:p>
          <a:p>
            <a:pPr lvl="2"/>
            <a:r>
              <a:rPr lang="en-US" dirty="0"/>
              <a:t>(1) informing the citizen; (2) representing the citizen; </a:t>
            </a:r>
            <a:br>
              <a:rPr lang="en-US" dirty="0"/>
            </a:br>
            <a:r>
              <a:rPr lang="en-US" dirty="0"/>
              <a:t>(3) encouraging the citizen to vote; (4) consulting the citizen; </a:t>
            </a:r>
            <a:br>
              <a:rPr lang="en-US" dirty="0"/>
            </a:br>
            <a:r>
              <a:rPr lang="en-US" dirty="0"/>
              <a:t>(5) involving the citizen</a:t>
            </a:r>
          </a:p>
          <a:p>
            <a:pPr lvl="2"/>
            <a:endParaRPr lang="en-US" dirty="0"/>
          </a:p>
        </p:txBody>
      </p:sp>
    </p:spTree>
    <p:extLst>
      <p:ext uri="{BB962C8B-B14F-4D97-AF65-F5344CB8AC3E}">
        <p14:creationId xmlns:p14="http://schemas.microsoft.com/office/powerpoint/2010/main" xmlns="" val="5320192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7AE8C1-FD5A-42B4-B44A-3A2BD42D35F6}"/>
              </a:ext>
            </a:extLst>
          </p:cNvPr>
          <p:cNvSpPr>
            <a:spLocks noGrp="1"/>
          </p:cNvSpPr>
          <p:nvPr>
            <p:ph type="title"/>
          </p:nvPr>
        </p:nvSpPr>
        <p:spPr/>
        <p:txBody>
          <a:bodyPr/>
          <a:lstStyle/>
          <a:p>
            <a:r>
              <a:rPr lang="en-US"/>
              <a:t>Primary Goals (1)</a:t>
            </a:r>
            <a:endParaRPr lang="en-US" dirty="0"/>
          </a:p>
        </p:txBody>
      </p:sp>
      <p:sp>
        <p:nvSpPr>
          <p:cNvPr id="3" name="Slide Number Placeholder 2">
            <a:extLst>
              <a:ext uri="{FF2B5EF4-FFF2-40B4-BE49-F238E27FC236}">
                <a16:creationId xmlns:a16="http://schemas.microsoft.com/office/drawing/2014/main" xmlns="" id="{E779F6E7-8E0B-457A-B9B4-BA25B328B687}"/>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49</a:t>
            </a:fld>
            <a:endParaRPr lang="en-US" dirty="0">
              <a:solidFill>
                <a:srgbClr val="FFFFFF"/>
              </a:solidFill>
            </a:endParaRPr>
          </a:p>
        </p:txBody>
      </p:sp>
      <p:sp>
        <p:nvSpPr>
          <p:cNvPr id="4" name="Content Placeholder 3">
            <a:extLst>
              <a:ext uri="{FF2B5EF4-FFF2-40B4-BE49-F238E27FC236}">
                <a16:creationId xmlns:a16="http://schemas.microsoft.com/office/drawing/2014/main" xmlns="" id="{CDD984B4-188F-49AC-90D7-1F8585CE6C91}"/>
              </a:ext>
            </a:extLst>
          </p:cNvPr>
          <p:cNvSpPr>
            <a:spLocks noGrp="1"/>
          </p:cNvSpPr>
          <p:nvPr>
            <p:ph sz="quarter" idx="1"/>
          </p:nvPr>
        </p:nvSpPr>
        <p:spPr>
          <a:xfrm>
            <a:off x="612648" y="1200150"/>
            <a:ext cx="7616952" cy="3371850"/>
          </a:xfrm>
        </p:spPr>
        <p:txBody>
          <a:bodyPr>
            <a:normAutofit/>
          </a:bodyPr>
          <a:lstStyle/>
          <a:p>
            <a:r>
              <a:rPr lang="en-US" dirty="0"/>
              <a:t>E-government systems should aim to:</a:t>
            </a:r>
          </a:p>
          <a:p>
            <a:pPr marL="365760" lvl="1" indent="0">
              <a:buNone/>
            </a:pPr>
            <a:r>
              <a:rPr lang="en-US" dirty="0"/>
              <a:t>(1) Improve the quality, </a:t>
            </a:r>
            <a:br>
              <a:rPr lang="en-US" dirty="0"/>
            </a:br>
            <a:r>
              <a:rPr lang="en-US" dirty="0"/>
              <a:t>     cost, accessibility, and</a:t>
            </a:r>
            <a:br>
              <a:rPr lang="en-US" dirty="0"/>
            </a:br>
            <a:r>
              <a:rPr lang="en-US" dirty="0"/>
              <a:t>     speed of delivering </a:t>
            </a:r>
            <a:br>
              <a:rPr lang="en-US" dirty="0"/>
            </a:br>
            <a:r>
              <a:rPr lang="en-US" dirty="0"/>
              <a:t>     government information </a:t>
            </a:r>
            <a:br>
              <a:rPr lang="en-US" dirty="0"/>
            </a:br>
            <a:r>
              <a:rPr lang="en-US" dirty="0"/>
              <a:t>     and services.</a:t>
            </a:r>
          </a:p>
        </p:txBody>
      </p:sp>
      <p:pic>
        <p:nvPicPr>
          <p:cNvPr id="3076" name="Picture 4" descr="Image result for governance">
            <a:extLst>
              <a:ext uri="{FF2B5EF4-FFF2-40B4-BE49-F238E27FC236}">
                <a16:creationId xmlns:a16="http://schemas.microsoft.com/office/drawing/2014/main" xmlns="" id="{384A19CC-6F80-4B61-A4DA-08A751DFAB64}"/>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53000" y="1885950"/>
            <a:ext cx="3963012" cy="28194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258736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age result for governance">
            <a:extLst>
              <a:ext uri="{FF2B5EF4-FFF2-40B4-BE49-F238E27FC236}">
                <a16:creationId xmlns:a16="http://schemas.microsoft.com/office/drawing/2014/main" xmlns="" id="{538056CC-919A-490D-A8D5-EC1C6BE66F28}"/>
              </a:ext>
            </a:extLst>
          </p:cNvPr>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13436" r="13238"/>
          <a:stretch/>
        </p:blipFill>
        <p:spPr bwMode="auto">
          <a:xfrm>
            <a:off x="6172200" y="2000250"/>
            <a:ext cx="2743200" cy="276225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a:extLst>
              <a:ext uri="{FF2B5EF4-FFF2-40B4-BE49-F238E27FC236}">
                <a16:creationId xmlns:a16="http://schemas.microsoft.com/office/drawing/2014/main" xmlns="" id="{D97AE8C1-FD5A-42B4-B44A-3A2BD42D35F6}"/>
              </a:ext>
            </a:extLst>
          </p:cNvPr>
          <p:cNvSpPr>
            <a:spLocks noGrp="1"/>
          </p:cNvSpPr>
          <p:nvPr>
            <p:ph type="title"/>
          </p:nvPr>
        </p:nvSpPr>
        <p:spPr/>
        <p:txBody>
          <a:bodyPr/>
          <a:lstStyle/>
          <a:p>
            <a:r>
              <a:rPr lang="en-US" dirty="0"/>
              <a:t>Primary Goals (2)</a:t>
            </a:r>
          </a:p>
        </p:txBody>
      </p:sp>
      <p:sp>
        <p:nvSpPr>
          <p:cNvPr id="3" name="Slide Number Placeholder 2">
            <a:extLst>
              <a:ext uri="{FF2B5EF4-FFF2-40B4-BE49-F238E27FC236}">
                <a16:creationId xmlns:a16="http://schemas.microsoft.com/office/drawing/2014/main" xmlns="" id="{E779F6E7-8E0B-457A-B9B4-BA25B328B687}"/>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50</a:t>
            </a:fld>
            <a:endParaRPr lang="en-US" dirty="0">
              <a:solidFill>
                <a:srgbClr val="FFFFFF"/>
              </a:solidFill>
            </a:endParaRPr>
          </a:p>
        </p:txBody>
      </p:sp>
      <p:sp>
        <p:nvSpPr>
          <p:cNvPr id="4" name="Content Placeholder 3">
            <a:extLst>
              <a:ext uri="{FF2B5EF4-FFF2-40B4-BE49-F238E27FC236}">
                <a16:creationId xmlns:a16="http://schemas.microsoft.com/office/drawing/2014/main" xmlns="" id="{CDD984B4-188F-49AC-90D7-1F8585CE6C91}"/>
              </a:ext>
            </a:extLst>
          </p:cNvPr>
          <p:cNvSpPr>
            <a:spLocks noGrp="1"/>
          </p:cNvSpPr>
          <p:nvPr>
            <p:ph sz="quarter" idx="1"/>
          </p:nvPr>
        </p:nvSpPr>
        <p:spPr>
          <a:xfrm>
            <a:off x="612648" y="1200150"/>
            <a:ext cx="8226552" cy="3581400"/>
          </a:xfrm>
        </p:spPr>
        <p:txBody>
          <a:bodyPr>
            <a:normAutofit/>
          </a:bodyPr>
          <a:lstStyle/>
          <a:p>
            <a:r>
              <a:rPr lang="en-US" dirty="0"/>
              <a:t>E-government systems should aim to:</a:t>
            </a:r>
          </a:p>
          <a:p>
            <a:pPr marL="365760" lvl="1" indent="0">
              <a:buNone/>
            </a:pPr>
            <a:r>
              <a:rPr lang="en-US" dirty="0"/>
              <a:t>(2) Make government more accountable </a:t>
            </a:r>
            <a:br>
              <a:rPr lang="en-US" dirty="0"/>
            </a:br>
            <a:r>
              <a:rPr lang="en-US" dirty="0"/>
              <a:t>     by increasing the opportunity for </a:t>
            </a:r>
            <a:br>
              <a:rPr lang="en-US" dirty="0"/>
            </a:br>
            <a:r>
              <a:rPr lang="en-US" dirty="0"/>
              <a:t>     citizen participation in the </a:t>
            </a:r>
            <a:br>
              <a:rPr lang="en-US" dirty="0"/>
            </a:br>
            <a:r>
              <a:rPr lang="en-US" dirty="0"/>
              <a:t>     governance process and bringing</a:t>
            </a:r>
            <a:br>
              <a:rPr lang="en-US" dirty="0"/>
            </a:br>
            <a:r>
              <a:rPr lang="en-US" dirty="0"/>
              <a:t>     citizens closer to elected officials </a:t>
            </a:r>
            <a:br>
              <a:rPr lang="en-US" dirty="0"/>
            </a:br>
            <a:r>
              <a:rPr lang="en-US" dirty="0"/>
              <a:t>     and public servants.</a:t>
            </a:r>
          </a:p>
        </p:txBody>
      </p:sp>
    </p:spTree>
    <p:extLst>
      <p:ext uri="{BB962C8B-B14F-4D97-AF65-F5344CB8AC3E}">
        <p14:creationId xmlns:p14="http://schemas.microsoft.com/office/powerpoint/2010/main" xmlns="" val="8504329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7AE8C1-FD5A-42B4-B44A-3A2BD42D35F6}"/>
              </a:ext>
            </a:extLst>
          </p:cNvPr>
          <p:cNvSpPr>
            <a:spLocks noGrp="1"/>
          </p:cNvSpPr>
          <p:nvPr>
            <p:ph type="title"/>
          </p:nvPr>
        </p:nvSpPr>
        <p:spPr/>
        <p:txBody>
          <a:bodyPr/>
          <a:lstStyle/>
          <a:p>
            <a:r>
              <a:rPr lang="en-US" dirty="0"/>
              <a:t>Primary Goals (3)</a:t>
            </a:r>
          </a:p>
        </p:txBody>
      </p:sp>
      <p:sp>
        <p:nvSpPr>
          <p:cNvPr id="3" name="Slide Number Placeholder 2">
            <a:extLst>
              <a:ext uri="{FF2B5EF4-FFF2-40B4-BE49-F238E27FC236}">
                <a16:creationId xmlns:a16="http://schemas.microsoft.com/office/drawing/2014/main" xmlns="" id="{E779F6E7-8E0B-457A-B9B4-BA25B328B687}"/>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51</a:t>
            </a:fld>
            <a:endParaRPr lang="en-US" dirty="0">
              <a:solidFill>
                <a:srgbClr val="FFFFFF"/>
              </a:solidFill>
            </a:endParaRPr>
          </a:p>
        </p:txBody>
      </p:sp>
      <p:sp>
        <p:nvSpPr>
          <p:cNvPr id="4" name="Content Placeholder 3">
            <a:extLst>
              <a:ext uri="{FF2B5EF4-FFF2-40B4-BE49-F238E27FC236}">
                <a16:creationId xmlns:a16="http://schemas.microsoft.com/office/drawing/2014/main" xmlns="" id="{CDD984B4-188F-49AC-90D7-1F8585CE6C91}"/>
              </a:ext>
            </a:extLst>
          </p:cNvPr>
          <p:cNvSpPr>
            <a:spLocks noGrp="1"/>
          </p:cNvSpPr>
          <p:nvPr>
            <p:ph sz="quarter" idx="1"/>
          </p:nvPr>
        </p:nvSpPr>
        <p:spPr/>
        <p:txBody>
          <a:bodyPr>
            <a:normAutofit/>
          </a:bodyPr>
          <a:lstStyle/>
          <a:p>
            <a:r>
              <a:rPr lang="en-US" dirty="0"/>
              <a:t>E-government systems should aim to:</a:t>
            </a:r>
          </a:p>
          <a:p>
            <a:pPr marL="365760" lvl="1" indent="0">
              <a:buNone/>
            </a:pPr>
            <a:r>
              <a:rPr lang="en-US" dirty="0"/>
              <a:t>(3) Organize the production and distribution of public</a:t>
            </a:r>
            <a:br>
              <a:rPr lang="en-US" dirty="0"/>
            </a:br>
            <a:r>
              <a:rPr lang="en-US" dirty="0"/>
              <a:t>     information and services in new ways, that is, to </a:t>
            </a:r>
            <a:br>
              <a:rPr lang="en-US" dirty="0"/>
            </a:br>
            <a:r>
              <a:rPr lang="en-US" dirty="0"/>
              <a:t>     transform government services to meet citizens’ needs</a:t>
            </a:r>
            <a:br>
              <a:rPr lang="en-US" dirty="0"/>
            </a:br>
            <a:r>
              <a:rPr lang="en-US" dirty="0"/>
              <a:t>     in an automated world.</a:t>
            </a:r>
          </a:p>
        </p:txBody>
      </p:sp>
      <p:pic>
        <p:nvPicPr>
          <p:cNvPr id="5122" name="Picture 2" descr="Image result for governance">
            <a:extLst>
              <a:ext uri="{FF2B5EF4-FFF2-40B4-BE49-F238E27FC236}">
                <a16:creationId xmlns:a16="http://schemas.microsoft.com/office/drawing/2014/main" xmlns="" id="{D408760E-225C-4C03-8B63-4919DACAFB05}"/>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638800" y="3167062"/>
            <a:ext cx="2676796" cy="178593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9360135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9AA92B-A0A4-46A4-9F0C-7020A58B4089}"/>
              </a:ext>
            </a:extLst>
          </p:cNvPr>
          <p:cNvSpPr>
            <a:spLocks noGrp="1"/>
          </p:cNvSpPr>
          <p:nvPr>
            <p:ph type="title"/>
          </p:nvPr>
        </p:nvSpPr>
        <p:spPr/>
        <p:txBody>
          <a:bodyPr/>
          <a:lstStyle/>
          <a:p>
            <a:r>
              <a:rPr lang="en-US" dirty="0"/>
              <a:t>E-government Advantages</a:t>
            </a:r>
          </a:p>
        </p:txBody>
      </p:sp>
      <p:sp>
        <p:nvSpPr>
          <p:cNvPr id="3" name="Slide Number Placeholder 2">
            <a:extLst>
              <a:ext uri="{FF2B5EF4-FFF2-40B4-BE49-F238E27FC236}">
                <a16:creationId xmlns:a16="http://schemas.microsoft.com/office/drawing/2014/main" xmlns="" id="{3A06FFF8-8DE3-4766-A5F5-56C5720069F6}"/>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52</a:t>
            </a:fld>
            <a:endParaRPr lang="en-US" dirty="0">
              <a:solidFill>
                <a:srgbClr val="FFFFFF"/>
              </a:solidFill>
            </a:endParaRPr>
          </a:p>
        </p:txBody>
      </p:sp>
      <p:sp>
        <p:nvSpPr>
          <p:cNvPr id="4" name="Content Placeholder 3">
            <a:extLst>
              <a:ext uri="{FF2B5EF4-FFF2-40B4-BE49-F238E27FC236}">
                <a16:creationId xmlns:a16="http://schemas.microsoft.com/office/drawing/2014/main" xmlns="" id="{E0588D11-0DEC-4147-B9B8-2BC345A240F1}"/>
              </a:ext>
            </a:extLst>
          </p:cNvPr>
          <p:cNvSpPr>
            <a:spLocks noGrp="1"/>
          </p:cNvSpPr>
          <p:nvPr>
            <p:ph sz="quarter" idx="1"/>
          </p:nvPr>
        </p:nvSpPr>
        <p:spPr/>
        <p:txBody>
          <a:bodyPr>
            <a:normAutofit lnSpcReduction="10000"/>
          </a:bodyPr>
          <a:lstStyle/>
          <a:p>
            <a:r>
              <a:rPr lang="en-US" dirty="0"/>
              <a:t>More services offered to citizens more cheaply</a:t>
            </a:r>
          </a:p>
          <a:p>
            <a:r>
              <a:rPr lang="en-US" dirty="0"/>
              <a:t>Citizens can perform much of the work online</a:t>
            </a:r>
          </a:p>
          <a:p>
            <a:pPr lvl="1"/>
            <a:r>
              <a:rPr lang="en-US" dirty="0"/>
              <a:t>E.g., Visit office for certain things, such as document verification for a name change after marriage</a:t>
            </a:r>
          </a:p>
          <a:p>
            <a:r>
              <a:rPr lang="en-US" dirty="0"/>
              <a:t>Government transparency</a:t>
            </a:r>
          </a:p>
          <a:p>
            <a:r>
              <a:rPr lang="en-US" dirty="0"/>
              <a:t>Increases citizen participation</a:t>
            </a:r>
          </a:p>
          <a:p>
            <a:pPr lvl="1"/>
            <a:r>
              <a:rPr lang="en-US" dirty="0"/>
              <a:t>E.</a:t>
            </a:r>
            <a:r>
              <a:rPr lang="en-US"/>
              <a:t>g., </a:t>
            </a:r>
            <a:r>
              <a:rPr lang="en-US" dirty="0"/>
              <a:t>Voter awareness and participation in elections</a:t>
            </a:r>
          </a:p>
          <a:p>
            <a:endParaRPr lang="en-US" dirty="0"/>
          </a:p>
        </p:txBody>
      </p:sp>
    </p:spTree>
    <p:extLst>
      <p:ext uri="{BB962C8B-B14F-4D97-AF65-F5344CB8AC3E}">
        <p14:creationId xmlns:p14="http://schemas.microsoft.com/office/powerpoint/2010/main" xmlns="" val="12718420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CD3D4A0-2B05-419D-BF42-DF1D518A4F81}"/>
              </a:ext>
            </a:extLst>
          </p:cNvPr>
          <p:cNvSpPr>
            <a:spLocks noGrp="1"/>
          </p:cNvSpPr>
          <p:nvPr>
            <p:ph type="title"/>
          </p:nvPr>
        </p:nvSpPr>
        <p:spPr/>
        <p:txBody>
          <a:bodyPr/>
          <a:lstStyle/>
          <a:p>
            <a:r>
              <a:rPr lang="en-US" dirty="0"/>
              <a:t>Example of an Improved Process</a:t>
            </a:r>
          </a:p>
        </p:txBody>
      </p:sp>
      <p:sp>
        <p:nvSpPr>
          <p:cNvPr id="3" name="Slide Number Placeholder 2">
            <a:extLst>
              <a:ext uri="{FF2B5EF4-FFF2-40B4-BE49-F238E27FC236}">
                <a16:creationId xmlns:a16="http://schemas.microsoft.com/office/drawing/2014/main" xmlns="" id="{36CA9300-5DA7-47E7-9FC5-ABDFCD1568A5}"/>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53</a:t>
            </a:fld>
            <a:endParaRPr lang="en-US" dirty="0">
              <a:solidFill>
                <a:srgbClr val="FFFFFF"/>
              </a:solidFill>
            </a:endParaRPr>
          </a:p>
        </p:txBody>
      </p:sp>
      <p:pic>
        <p:nvPicPr>
          <p:cNvPr id="5" name="Content Placeholder 4">
            <a:extLst>
              <a:ext uri="{FF2B5EF4-FFF2-40B4-BE49-F238E27FC236}">
                <a16:creationId xmlns:a16="http://schemas.microsoft.com/office/drawing/2014/main" xmlns="" id="{4520BC8A-2689-44B6-A978-D07A6E487DC1}"/>
              </a:ext>
            </a:extLst>
          </p:cNvPr>
          <p:cNvPicPr>
            <a:picLocks noGrp="1" noChangeAspect="1"/>
          </p:cNvPicPr>
          <p:nvPr>
            <p:ph sz="quarter" idx="1"/>
          </p:nvPr>
        </p:nvPicPr>
        <p:blipFill>
          <a:blip r:embed="rId2" cstate="print"/>
          <a:stretch>
            <a:fillRect/>
          </a:stretch>
        </p:blipFill>
        <p:spPr>
          <a:xfrm>
            <a:off x="1037822" y="1428750"/>
            <a:ext cx="7068356" cy="2819400"/>
          </a:xfrm>
          <a:prstGeom prst="rect">
            <a:avLst/>
          </a:prstGeom>
        </p:spPr>
      </p:pic>
    </p:spTree>
    <p:extLst>
      <p:ext uri="{BB962C8B-B14F-4D97-AF65-F5344CB8AC3E}">
        <p14:creationId xmlns:p14="http://schemas.microsoft.com/office/powerpoint/2010/main" xmlns="" val="27778350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DF8280-8A13-4492-95E3-955BDA15A878}"/>
              </a:ext>
            </a:extLst>
          </p:cNvPr>
          <p:cNvSpPr>
            <a:spLocks noGrp="1"/>
          </p:cNvSpPr>
          <p:nvPr>
            <p:ph type="title"/>
          </p:nvPr>
        </p:nvSpPr>
        <p:spPr/>
        <p:txBody>
          <a:bodyPr/>
          <a:lstStyle/>
          <a:p>
            <a:r>
              <a:rPr lang="en-US" dirty="0"/>
              <a:t>E-government Disadvantages</a:t>
            </a:r>
          </a:p>
        </p:txBody>
      </p:sp>
      <p:sp>
        <p:nvSpPr>
          <p:cNvPr id="3" name="Slide Number Placeholder 2">
            <a:extLst>
              <a:ext uri="{FF2B5EF4-FFF2-40B4-BE49-F238E27FC236}">
                <a16:creationId xmlns:a16="http://schemas.microsoft.com/office/drawing/2014/main" xmlns="" id="{0E358FAC-00B5-41C5-B847-5A5688BFBA62}"/>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54</a:t>
            </a:fld>
            <a:endParaRPr lang="en-US" dirty="0">
              <a:solidFill>
                <a:srgbClr val="FFFFFF"/>
              </a:solidFill>
            </a:endParaRPr>
          </a:p>
        </p:txBody>
      </p:sp>
      <p:sp>
        <p:nvSpPr>
          <p:cNvPr id="4" name="Content Placeholder 3">
            <a:extLst>
              <a:ext uri="{FF2B5EF4-FFF2-40B4-BE49-F238E27FC236}">
                <a16:creationId xmlns:a16="http://schemas.microsoft.com/office/drawing/2014/main" xmlns="" id="{EDDEEA1E-E0B7-49EF-8337-2F22F93A4E12}"/>
              </a:ext>
            </a:extLst>
          </p:cNvPr>
          <p:cNvSpPr>
            <a:spLocks noGrp="1"/>
          </p:cNvSpPr>
          <p:nvPr>
            <p:ph sz="quarter" idx="1"/>
          </p:nvPr>
        </p:nvSpPr>
        <p:spPr>
          <a:xfrm>
            <a:off x="612648" y="1200150"/>
            <a:ext cx="8153400" cy="3429000"/>
          </a:xfrm>
        </p:spPr>
        <p:txBody>
          <a:bodyPr>
            <a:normAutofit fontScale="92500" lnSpcReduction="20000"/>
          </a:bodyPr>
          <a:lstStyle/>
          <a:p>
            <a:r>
              <a:rPr lang="en-US" dirty="0"/>
              <a:t>Lack of equality in public access to computers and the internet</a:t>
            </a:r>
          </a:p>
          <a:p>
            <a:pPr lvl="1"/>
            <a:r>
              <a:rPr lang="en-US" dirty="0"/>
              <a:t>Some citizens can’t access a government service</a:t>
            </a:r>
          </a:p>
          <a:p>
            <a:r>
              <a:rPr lang="en-US" dirty="0"/>
              <a:t>Distrust of government</a:t>
            </a:r>
          </a:p>
          <a:p>
            <a:pPr lvl="1"/>
            <a:r>
              <a:rPr lang="en-US" dirty="0"/>
              <a:t>System failure leads to distrust of the government</a:t>
            </a:r>
          </a:p>
          <a:p>
            <a:pPr lvl="1"/>
            <a:r>
              <a:rPr lang="en-US" dirty="0"/>
              <a:t>Makes it easier for governments to track their citizens</a:t>
            </a:r>
          </a:p>
          <a:p>
            <a:r>
              <a:rPr lang="en-US" dirty="0"/>
              <a:t>Cost</a:t>
            </a:r>
          </a:p>
          <a:p>
            <a:pPr lvl="1"/>
            <a:r>
              <a:rPr lang="en-US" dirty="0"/>
              <a:t>Cost is shifted from working with the citizens to maintaining the system for the citizens</a:t>
            </a:r>
          </a:p>
        </p:txBody>
      </p:sp>
    </p:spTree>
    <p:extLst>
      <p:ext uri="{BB962C8B-B14F-4D97-AF65-F5344CB8AC3E}">
        <p14:creationId xmlns:p14="http://schemas.microsoft.com/office/powerpoint/2010/main" xmlns="" val="289675827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xmlns="" name="template.potx" id="{4DE98203-164C-4370-BB0C-8FDB7113DFA3}" vid="{B2653AEF-04C4-4C8F-A0A1-6BC99A30575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A9000B0E-F247-42DE-B4C8-953FA55828E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template</Template>
  <TotalTime>0</TotalTime>
  <Words>1728</Words>
  <Application>Microsoft Office PowerPoint</Application>
  <PresentationFormat>Экран (16:9)</PresentationFormat>
  <Paragraphs>342</Paragraphs>
  <Slides>54</Slides>
  <Notes>15</Notes>
  <HiddenSlides>0</HiddenSlides>
  <MMClips>0</MMClips>
  <ScaleCrop>false</ScaleCrop>
  <HeadingPairs>
    <vt:vector size="4" baseType="variant">
      <vt:variant>
        <vt:lpstr>Тема</vt:lpstr>
      </vt:variant>
      <vt:variant>
        <vt:i4>1</vt:i4>
      </vt:variant>
      <vt:variant>
        <vt:lpstr>Заголовки слайдов</vt:lpstr>
      </vt:variant>
      <vt:variant>
        <vt:i4>54</vt:i4>
      </vt:variant>
    </vt:vector>
  </HeadingPairs>
  <TitlesOfParts>
    <vt:vector size="55" baseType="lpstr">
      <vt:lpstr>Median</vt:lpstr>
      <vt:lpstr>13. E-services</vt:lpstr>
      <vt:lpstr>Copyright Notice</vt:lpstr>
      <vt:lpstr>13.1. E-services</vt:lpstr>
      <vt:lpstr>E-services Learning Objectives</vt:lpstr>
      <vt:lpstr>Describing E-services</vt:lpstr>
      <vt:lpstr>E-services Components</vt:lpstr>
      <vt:lpstr>Component (1): Service Provider</vt:lpstr>
      <vt:lpstr>Component (2): Service Receiver</vt:lpstr>
      <vt:lpstr>Component (3): Service Delivery</vt:lpstr>
      <vt:lpstr>Component (4): Automated</vt:lpstr>
      <vt:lpstr>Examples</vt:lpstr>
      <vt:lpstr>13.2. E-commerce</vt:lpstr>
      <vt:lpstr>E-commerce Learning Objectives</vt:lpstr>
      <vt:lpstr>Defining E-commerce</vt:lpstr>
      <vt:lpstr>Defining Commerce</vt:lpstr>
      <vt:lpstr>E-commerce Process</vt:lpstr>
      <vt:lpstr>Categories of E-commerce (1)</vt:lpstr>
      <vt:lpstr>Categories of E-commerce (2)</vt:lpstr>
      <vt:lpstr>Advantages of E-commerce</vt:lpstr>
      <vt:lpstr>Disadvantages of E-commerce</vt:lpstr>
      <vt:lpstr>13.3. E-learning</vt:lpstr>
      <vt:lpstr>E-learning Learning Objectives</vt:lpstr>
      <vt:lpstr>What is elearning? (1)</vt:lpstr>
      <vt:lpstr>What is elearning? (2)</vt:lpstr>
      <vt:lpstr>Benefits of Elearning</vt:lpstr>
      <vt:lpstr>Modes of Elearning</vt:lpstr>
      <vt:lpstr>Synchronous Elearning</vt:lpstr>
      <vt:lpstr>Asynchronous Elearning</vt:lpstr>
      <vt:lpstr>Examples</vt:lpstr>
      <vt:lpstr>Limitations</vt:lpstr>
      <vt:lpstr>Elearning Categories</vt:lpstr>
      <vt:lpstr>Blended Learning</vt:lpstr>
      <vt:lpstr>Blended Learning Examples</vt:lpstr>
      <vt:lpstr>Fully Online Learning</vt:lpstr>
      <vt:lpstr>Elearning Tools</vt:lpstr>
      <vt:lpstr>Learning Management System (LMS)</vt:lpstr>
      <vt:lpstr>Слайд 37</vt:lpstr>
      <vt:lpstr>Web conferencing software</vt:lpstr>
      <vt:lpstr>Слайд 39</vt:lpstr>
      <vt:lpstr>Web-based Discussion Tools</vt:lpstr>
      <vt:lpstr>Online Collaborative Learning Tools</vt:lpstr>
      <vt:lpstr>E-learning Summary</vt:lpstr>
      <vt:lpstr>13.4. E-government</vt:lpstr>
      <vt:lpstr>E-government Learning Objectives</vt:lpstr>
      <vt:lpstr>Defining E-government</vt:lpstr>
      <vt:lpstr>E-government Interactions</vt:lpstr>
      <vt:lpstr>E-government Functions (1)</vt:lpstr>
      <vt:lpstr>E-government Functions (2)</vt:lpstr>
      <vt:lpstr>Primary Goals (1)</vt:lpstr>
      <vt:lpstr>Primary Goals (2)</vt:lpstr>
      <vt:lpstr>Primary Goals (3)</vt:lpstr>
      <vt:lpstr>E-government Advantages</vt:lpstr>
      <vt:lpstr>Example of an Improved Process</vt:lpstr>
      <vt:lpstr>E-government Disadvantages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2017-09-08T08:51:39Z</dcterms:created>
  <dcterms:modified xsi:type="dcterms:W3CDTF">2020-09-01T16:51:53Z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TC101671259990</vt:lpwstr>
  </property>
</Properties>
</file>