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15" r:id="rId3"/>
    <p:sldId id="314" r:id="rId4"/>
    <p:sldId id="289" r:id="rId5"/>
    <p:sldId id="293" r:id="rId6"/>
    <p:sldId id="316" r:id="rId7"/>
    <p:sldId id="317" r:id="rId8"/>
    <p:sldId id="318" r:id="rId9"/>
    <p:sldId id="320" r:id="rId10"/>
    <p:sldId id="319" r:id="rId11"/>
    <p:sldId id="324" r:id="rId12"/>
    <p:sldId id="321" r:id="rId13"/>
    <p:sldId id="322" r:id="rId14"/>
    <p:sldId id="323" r:id="rId15"/>
    <p:sldId id="325" r:id="rId16"/>
    <p:sldId id="326" r:id="rId17"/>
    <p:sldId id="327" r:id="rId18"/>
    <p:sldId id="32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0494" autoAdjust="0"/>
  </p:normalViewPr>
  <p:slideViewPr>
    <p:cSldViewPr snapToGrid="0">
      <p:cViewPr varScale="1">
        <p:scale>
          <a:sx n="43" d="100"/>
          <a:sy n="43" d="100"/>
        </p:scale>
        <p:origin x="4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AEF6-A407-4ECE-B6EE-15FFC626417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6E586C7A-CFCE-4DF8-9A65-4580F46CC3E8}">
      <dgm:prSet phldrT="[Текст]" custT="1"/>
      <dgm:spPr/>
      <dgm:t>
        <a:bodyPr/>
        <a:lstStyle/>
        <a:p>
          <a:r>
            <a:rPr lang="en-US" sz="2000" dirty="0">
              <a:effectLst/>
              <a:latin typeface="Times New Roman" panose="02020603050405020304" pitchFamily="18" charset="0"/>
            </a:rPr>
            <a:t>This section provides an overview of the application of a humidity sensor based on </a:t>
          </a:r>
          <a:r>
            <a:rPr lang="en-US" sz="2000" dirty="0" err="1">
              <a:effectLst/>
              <a:latin typeface="Times New Roman" panose="02020603050405020304" pitchFamily="18" charset="0"/>
            </a:rPr>
            <a:t>graphene</a:t>
          </a:r>
          <a:r>
            <a:rPr lang="en-US" sz="2000" dirty="0">
              <a:effectLst/>
              <a:latin typeface="Times New Roman" panose="02020603050405020304" pitchFamily="18" charset="0"/>
            </a:rPr>
            <a:t>, </a:t>
          </a:r>
          <a:r>
            <a:rPr lang="en-US" sz="2000" dirty="0" err="1">
              <a:effectLst/>
              <a:latin typeface="Times New Roman" panose="02020603050405020304" pitchFamily="18" charset="0"/>
            </a:rPr>
            <a:t>graphene</a:t>
          </a:r>
          <a:r>
            <a:rPr lang="en-US" sz="2000" dirty="0">
              <a:effectLst/>
              <a:latin typeface="Times New Roman" panose="02020603050405020304" pitchFamily="18" charset="0"/>
            </a:rPr>
            <a:t> oxide, FFLGN membrane, and other carbon materials, in turn, these materials are durable and have high thermal conductivity, as well as excellent adsorption characteristics , therefore they are important practical application as a humidity sensor.</a:t>
          </a:r>
          <a:endParaRPr lang="ru-RU" sz="2000" dirty="0">
            <a:latin typeface="Times New Roman" panose="02020603050405020304" pitchFamily="18" charset="0"/>
            <a:cs typeface="Times New Roman" panose="02020603050405020304" pitchFamily="18" charset="0"/>
          </a:endParaRPr>
        </a:p>
      </dgm:t>
    </dgm:pt>
    <dgm:pt modelId="{5CE05CD4-2A8D-4EF7-83E7-4DC7419C1272}" type="parTrans" cxnId="{F34998DB-868A-4D70-A852-D4AF460AC656}">
      <dgm:prSet/>
      <dgm:spPr/>
      <dgm:t>
        <a:bodyPr/>
        <a:lstStyle/>
        <a:p>
          <a:endParaRPr lang="ru-RU"/>
        </a:p>
      </dgm:t>
    </dgm:pt>
    <dgm:pt modelId="{59F53B74-96D8-4823-A6FD-A28327D890B7}" type="sibTrans" cxnId="{F34998DB-868A-4D70-A852-D4AF460AC656}">
      <dgm:prSet/>
      <dgm:spPr/>
      <dgm:t>
        <a:bodyPr/>
        <a:lstStyle/>
        <a:p>
          <a:endParaRPr lang="ru-RU"/>
        </a:p>
      </dgm:t>
    </dgm:pt>
    <dgm:pt modelId="{2093B295-EED8-49CD-8F1D-EC93A7CB0650}">
      <dgm:prSet phldrT="[Текст]" custT="1"/>
      <dgm:spPr/>
      <dgm:t>
        <a:bodyPr/>
        <a:lstStyle/>
        <a:p>
          <a:r>
            <a:rPr lang="en-US" sz="2000" dirty="0">
              <a:effectLst/>
              <a:latin typeface="Times New Roman" panose="02020603050405020304" pitchFamily="18" charset="0"/>
              <a:cs typeface="Times New Roman" panose="02020603050405020304" pitchFamily="18" charset="0"/>
            </a:rPr>
            <a:t>The membrane based on FFLGN, GO, compared with other carbon materials, contains functional groups such as hydroxyl, carbonyl, and carboxyl on their basal plane and this makes it hydrophilic; therefore, sensors based on such materials are moisture-sensitive </a:t>
          </a:r>
          <a:endParaRPr lang="ru-RU" sz="2000" dirty="0">
            <a:latin typeface="Times New Roman" panose="02020603050405020304" pitchFamily="18" charset="0"/>
            <a:cs typeface="Times New Roman" panose="02020603050405020304" pitchFamily="18" charset="0"/>
          </a:endParaRPr>
        </a:p>
      </dgm:t>
    </dgm:pt>
    <dgm:pt modelId="{5C40E05F-C67E-4CCB-9FC0-4921B8A3D23D}" type="parTrans" cxnId="{5DDF26A8-5370-4A87-98CD-E4E59FF811FC}">
      <dgm:prSet/>
      <dgm:spPr/>
      <dgm:t>
        <a:bodyPr/>
        <a:lstStyle/>
        <a:p>
          <a:endParaRPr lang="ru-RU"/>
        </a:p>
      </dgm:t>
    </dgm:pt>
    <dgm:pt modelId="{FF550C6E-B95F-4B62-B285-79D4228FE6FF}" type="sibTrans" cxnId="{5DDF26A8-5370-4A87-98CD-E4E59FF811FC}">
      <dgm:prSet/>
      <dgm:spPr/>
      <dgm:t>
        <a:bodyPr/>
        <a:lstStyle/>
        <a:p>
          <a:endParaRPr lang="ru-RU"/>
        </a:p>
      </dgm:t>
    </dgm:pt>
    <dgm:pt modelId="{A8AD2014-0DEA-4793-8317-8F26E5122C2E}">
      <dgm:prSet phldrT="[Текст]" custT="1"/>
      <dgm:spPr/>
      <dgm:t>
        <a:bodyPr/>
        <a:lstStyle/>
        <a:p>
          <a:r>
            <a:rPr lang="en-US" sz="2000" dirty="0">
              <a:effectLst/>
              <a:latin typeface="Times New Roman" panose="02020603050405020304" pitchFamily="18" charset="0"/>
              <a:cs typeface="Times New Roman" panose="02020603050405020304" pitchFamily="18" charset="0"/>
            </a:rPr>
            <a:t>Therefore, according to the above-listed properties, FFLGN is currently an important material for creating humidity sensors with high sensitivity, which is necessary for such fields of engineering and science as medicine, textile industry, agriculture, biological products, scientific and technical centers, food industry and other industries </a:t>
          </a:r>
          <a:endParaRPr lang="ru-RU" sz="2000" dirty="0">
            <a:effectLst/>
            <a:latin typeface="Times New Roman" panose="02020603050405020304" pitchFamily="18" charset="0"/>
          </a:endParaRPr>
        </a:p>
      </dgm:t>
    </dgm:pt>
    <dgm:pt modelId="{044E9CA5-C018-4144-8064-9AEF59AFF9E7}" type="parTrans" cxnId="{05687EA6-0389-43E1-814B-9737F9C97F4E}">
      <dgm:prSet/>
      <dgm:spPr/>
      <dgm:t>
        <a:bodyPr/>
        <a:lstStyle/>
        <a:p>
          <a:endParaRPr lang="ru-RU"/>
        </a:p>
      </dgm:t>
    </dgm:pt>
    <dgm:pt modelId="{0A11A994-AC14-49C9-AA30-51EB310B9A34}" type="sibTrans" cxnId="{05687EA6-0389-43E1-814B-9737F9C97F4E}">
      <dgm:prSet/>
      <dgm:spPr/>
      <dgm:t>
        <a:bodyPr/>
        <a:lstStyle/>
        <a:p>
          <a:endParaRPr lang="ru-RU"/>
        </a:p>
      </dgm:t>
    </dgm:pt>
    <dgm:pt modelId="{06CB86CD-028D-4C55-AB71-8B334305C9E3}" type="pres">
      <dgm:prSet presAssocID="{20E7AEF6-A407-4ECE-B6EE-15FFC6264177}" presName="Name0" presStyleCnt="0">
        <dgm:presLayoutVars>
          <dgm:chMax val="7"/>
          <dgm:chPref val="7"/>
          <dgm:dir/>
        </dgm:presLayoutVars>
      </dgm:prSet>
      <dgm:spPr/>
    </dgm:pt>
    <dgm:pt modelId="{A7321499-DB84-426F-9C3E-FCD32E6F999D}" type="pres">
      <dgm:prSet presAssocID="{20E7AEF6-A407-4ECE-B6EE-15FFC6264177}" presName="Name1" presStyleCnt="0"/>
      <dgm:spPr/>
    </dgm:pt>
    <dgm:pt modelId="{8C0B3E56-2D36-4CD5-83E1-FB2F3B912A14}" type="pres">
      <dgm:prSet presAssocID="{20E7AEF6-A407-4ECE-B6EE-15FFC6264177}" presName="cycle" presStyleCnt="0"/>
      <dgm:spPr/>
    </dgm:pt>
    <dgm:pt modelId="{88F12A1F-5543-4EA5-AEB2-C0DD4CB61668}" type="pres">
      <dgm:prSet presAssocID="{20E7AEF6-A407-4ECE-B6EE-15FFC6264177}" presName="srcNode" presStyleLbl="node1" presStyleIdx="0" presStyleCnt="3"/>
      <dgm:spPr/>
    </dgm:pt>
    <dgm:pt modelId="{25130A9B-3786-4B1D-92B3-540DD2124CB1}" type="pres">
      <dgm:prSet presAssocID="{20E7AEF6-A407-4ECE-B6EE-15FFC6264177}" presName="conn" presStyleLbl="parChTrans1D2" presStyleIdx="0" presStyleCnt="1"/>
      <dgm:spPr/>
    </dgm:pt>
    <dgm:pt modelId="{BFEB8864-F8B8-495A-959C-B45EB1528090}" type="pres">
      <dgm:prSet presAssocID="{20E7AEF6-A407-4ECE-B6EE-15FFC6264177}" presName="extraNode" presStyleLbl="node1" presStyleIdx="0" presStyleCnt="3"/>
      <dgm:spPr/>
    </dgm:pt>
    <dgm:pt modelId="{9D2652C4-968B-4F2C-9C0D-2DBE11A3DB9A}" type="pres">
      <dgm:prSet presAssocID="{20E7AEF6-A407-4ECE-B6EE-15FFC6264177}" presName="dstNode" presStyleLbl="node1" presStyleIdx="0" presStyleCnt="3"/>
      <dgm:spPr/>
    </dgm:pt>
    <dgm:pt modelId="{2EFDE457-DBB7-43A6-BAC0-72477EE38887}" type="pres">
      <dgm:prSet presAssocID="{6E586C7A-CFCE-4DF8-9A65-4580F46CC3E8}" presName="text_1" presStyleLbl="node1" presStyleIdx="0" presStyleCnt="3" custScaleX="101623" custScaleY="122261">
        <dgm:presLayoutVars>
          <dgm:bulletEnabled val="1"/>
        </dgm:presLayoutVars>
      </dgm:prSet>
      <dgm:spPr/>
    </dgm:pt>
    <dgm:pt modelId="{A4ACE624-E081-4096-91A7-CCFFBF9D94B0}" type="pres">
      <dgm:prSet presAssocID="{6E586C7A-CFCE-4DF8-9A65-4580F46CC3E8}" presName="accent_1" presStyleCnt="0"/>
      <dgm:spPr/>
    </dgm:pt>
    <dgm:pt modelId="{732ECED6-977B-4551-B4C3-437F3F06A766}" type="pres">
      <dgm:prSet presAssocID="{6E586C7A-CFCE-4DF8-9A65-4580F46CC3E8}" presName="accentRepeatNode" presStyleLbl="solidFgAcc1" presStyleIdx="0" presStyleCnt="3"/>
      <dgm:spPr/>
    </dgm:pt>
    <dgm:pt modelId="{3D4511DE-C605-486A-969F-37EBB75C43ED}" type="pres">
      <dgm:prSet presAssocID="{2093B295-EED8-49CD-8F1D-EC93A7CB0650}" presName="text_2" presStyleLbl="node1" presStyleIdx="1" presStyleCnt="3" custScaleY="86984" custLinFactNeighborY="-8444">
        <dgm:presLayoutVars>
          <dgm:bulletEnabled val="1"/>
        </dgm:presLayoutVars>
      </dgm:prSet>
      <dgm:spPr/>
    </dgm:pt>
    <dgm:pt modelId="{8053FCEE-C9D4-4141-9552-7479068C3D22}" type="pres">
      <dgm:prSet presAssocID="{2093B295-EED8-49CD-8F1D-EC93A7CB0650}" presName="accent_2" presStyleCnt="0"/>
      <dgm:spPr/>
    </dgm:pt>
    <dgm:pt modelId="{39F12CFA-E80D-4761-82AA-433D9CA80873}" type="pres">
      <dgm:prSet presAssocID="{2093B295-EED8-49CD-8F1D-EC93A7CB0650}" presName="accentRepeatNode" presStyleLbl="solidFgAcc1" presStyleIdx="1" presStyleCnt="3"/>
      <dgm:spPr/>
    </dgm:pt>
    <dgm:pt modelId="{E1142F85-ECE0-4774-85D1-313E474D074E}" type="pres">
      <dgm:prSet presAssocID="{A8AD2014-0DEA-4793-8317-8F26E5122C2E}" presName="text_3" presStyleLbl="node1" presStyleIdx="2" presStyleCnt="3" custScaleX="94228" custScaleY="117233" custLinFactNeighborX="1012" custLinFactNeighborY="2903">
        <dgm:presLayoutVars>
          <dgm:bulletEnabled val="1"/>
        </dgm:presLayoutVars>
      </dgm:prSet>
      <dgm:spPr/>
    </dgm:pt>
    <dgm:pt modelId="{EBFBD636-CFA2-4E5B-B5AC-268F07636371}" type="pres">
      <dgm:prSet presAssocID="{A8AD2014-0DEA-4793-8317-8F26E5122C2E}" presName="accent_3" presStyleCnt="0"/>
      <dgm:spPr/>
    </dgm:pt>
    <dgm:pt modelId="{E2D6CCD9-FB85-46AE-948F-3C90C2AC5E46}" type="pres">
      <dgm:prSet presAssocID="{A8AD2014-0DEA-4793-8317-8F26E5122C2E}" presName="accentRepeatNode" presStyleLbl="solidFgAcc1" presStyleIdx="2" presStyleCnt="3"/>
      <dgm:spPr/>
    </dgm:pt>
  </dgm:ptLst>
  <dgm:cxnLst>
    <dgm:cxn modelId="{E7248808-60E0-478A-9CE7-BDB6C7F008DC}" type="presOf" srcId="{2093B295-EED8-49CD-8F1D-EC93A7CB0650}" destId="{3D4511DE-C605-486A-969F-37EBB75C43ED}" srcOrd="0" destOrd="0" presId="urn:microsoft.com/office/officeart/2008/layout/VerticalCurvedList"/>
    <dgm:cxn modelId="{394A492A-85E5-4F81-AB8C-8C2FF96FA5C7}" type="presOf" srcId="{A8AD2014-0DEA-4793-8317-8F26E5122C2E}" destId="{E1142F85-ECE0-4774-85D1-313E474D074E}" srcOrd="0" destOrd="0" presId="urn:microsoft.com/office/officeart/2008/layout/VerticalCurvedList"/>
    <dgm:cxn modelId="{B6012036-8753-4D47-B5F0-7DEC6396D8C2}" type="presOf" srcId="{20E7AEF6-A407-4ECE-B6EE-15FFC6264177}" destId="{06CB86CD-028D-4C55-AB71-8B334305C9E3}" srcOrd="0" destOrd="0" presId="urn:microsoft.com/office/officeart/2008/layout/VerticalCurvedList"/>
    <dgm:cxn modelId="{78A83694-7A98-436B-88B5-0A941DE9E1C7}" type="presOf" srcId="{6E586C7A-CFCE-4DF8-9A65-4580F46CC3E8}" destId="{2EFDE457-DBB7-43A6-BAC0-72477EE38887}" srcOrd="0" destOrd="0" presId="urn:microsoft.com/office/officeart/2008/layout/VerticalCurvedList"/>
    <dgm:cxn modelId="{05687EA6-0389-43E1-814B-9737F9C97F4E}" srcId="{20E7AEF6-A407-4ECE-B6EE-15FFC6264177}" destId="{A8AD2014-0DEA-4793-8317-8F26E5122C2E}" srcOrd="2" destOrd="0" parTransId="{044E9CA5-C018-4144-8064-9AEF59AFF9E7}" sibTransId="{0A11A994-AC14-49C9-AA30-51EB310B9A34}"/>
    <dgm:cxn modelId="{5DDF26A8-5370-4A87-98CD-E4E59FF811FC}" srcId="{20E7AEF6-A407-4ECE-B6EE-15FFC6264177}" destId="{2093B295-EED8-49CD-8F1D-EC93A7CB0650}" srcOrd="1" destOrd="0" parTransId="{5C40E05F-C67E-4CCB-9FC0-4921B8A3D23D}" sibTransId="{FF550C6E-B95F-4B62-B285-79D4228FE6FF}"/>
    <dgm:cxn modelId="{F34998DB-868A-4D70-A852-D4AF460AC656}" srcId="{20E7AEF6-A407-4ECE-B6EE-15FFC6264177}" destId="{6E586C7A-CFCE-4DF8-9A65-4580F46CC3E8}" srcOrd="0" destOrd="0" parTransId="{5CE05CD4-2A8D-4EF7-83E7-4DC7419C1272}" sibTransId="{59F53B74-96D8-4823-A6FD-A28327D890B7}"/>
    <dgm:cxn modelId="{031A98F4-390D-4FE6-8301-AB1E6B2ECD1E}" type="presOf" srcId="{59F53B74-96D8-4823-A6FD-A28327D890B7}" destId="{25130A9B-3786-4B1D-92B3-540DD2124CB1}" srcOrd="0" destOrd="0" presId="urn:microsoft.com/office/officeart/2008/layout/VerticalCurvedList"/>
    <dgm:cxn modelId="{9AAE32F5-9963-4480-B5C5-131CC960D993}" type="presParOf" srcId="{06CB86CD-028D-4C55-AB71-8B334305C9E3}" destId="{A7321499-DB84-426F-9C3E-FCD32E6F999D}" srcOrd="0" destOrd="0" presId="urn:microsoft.com/office/officeart/2008/layout/VerticalCurvedList"/>
    <dgm:cxn modelId="{E3F0D0B5-897A-44A3-9F48-9E3CD155F51F}" type="presParOf" srcId="{A7321499-DB84-426F-9C3E-FCD32E6F999D}" destId="{8C0B3E56-2D36-4CD5-83E1-FB2F3B912A14}" srcOrd="0" destOrd="0" presId="urn:microsoft.com/office/officeart/2008/layout/VerticalCurvedList"/>
    <dgm:cxn modelId="{4084D4FF-D81C-4C42-B21C-93AA7EDC8475}" type="presParOf" srcId="{8C0B3E56-2D36-4CD5-83E1-FB2F3B912A14}" destId="{88F12A1F-5543-4EA5-AEB2-C0DD4CB61668}" srcOrd="0" destOrd="0" presId="urn:microsoft.com/office/officeart/2008/layout/VerticalCurvedList"/>
    <dgm:cxn modelId="{CFFC2AF3-B2E8-425C-8933-967B7D811CFF}" type="presParOf" srcId="{8C0B3E56-2D36-4CD5-83E1-FB2F3B912A14}" destId="{25130A9B-3786-4B1D-92B3-540DD2124CB1}" srcOrd="1" destOrd="0" presId="urn:microsoft.com/office/officeart/2008/layout/VerticalCurvedList"/>
    <dgm:cxn modelId="{1B4C1CE9-6C5A-4B2C-8C59-C42A98FA8005}" type="presParOf" srcId="{8C0B3E56-2D36-4CD5-83E1-FB2F3B912A14}" destId="{BFEB8864-F8B8-495A-959C-B45EB1528090}" srcOrd="2" destOrd="0" presId="urn:microsoft.com/office/officeart/2008/layout/VerticalCurvedList"/>
    <dgm:cxn modelId="{92B98B3C-08BC-47BA-94F0-18F092E95CF2}" type="presParOf" srcId="{8C0B3E56-2D36-4CD5-83E1-FB2F3B912A14}" destId="{9D2652C4-968B-4F2C-9C0D-2DBE11A3DB9A}" srcOrd="3" destOrd="0" presId="urn:microsoft.com/office/officeart/2008/layout/VerticalCurvedList"/>
    <dgm:cxn modelId="{B8FC7B49-7A58-4ED0-A88A-17FABE1918E3}" type="presParOf" srcId="{A7321499-DB84-426F-9C3E-FCD32E6F999D}" destId="{2EFDE457-DBB7-43A6-BAC0-72477EE38887}" srcOrd="1" destOrd="0" presId="urn:microsoft.com/office/officeart/2008/layout/VerticalCurvedList"/>
    <dgm:cxn modelId="{416AF26B-FEDC-4A77-AD2D-58A901C7C8FD}" type="presParOf" srcId="{A7321499-DB84-426F-9C3E-FCD32E6F999D}" destId="{A4ACE624-E081-4096-91A7-CCFFBF9D94B0}" srcOrd="2" destOrd="0" presId="urn:microsoft.com/office/officeart/2008/layout/VerticalCurvedList"/>
    <dgm:cxn modelId="{C50E9151-9361-467B-9D91-3B48424E7FD8}" type="presParOf" srcId="{A4ACE624-E081-4096-91A7-CCFFBF9D94B0}" destId="{732ECED6-977B-4551-B4C3-437F3F06A766}" srcOrd="0" destOrd="0" presId="urn:microsoft.com/office/officeart/2008/layout/VerticalCurvedList"/>
    <dgm:cxn modelId="{9040B3C4-A06B-44D7-8F00-8B2B30A202D1}" type="presParOf" srcId="{A7321499-DB84-426F-9C3E-FCD32E6F999D}" destId="{3D4511DE-C605-486A-969F-37EBB75C43ED}" srcOrd="3" destOrd="0" presId="urn:microsoft.com/office/officeart/2008/layout/VerticalCurvedList"/>
    <dgm:cxn modelId="{7261FD72-F651-4BD1-A638-8AB0F65C2414}" type="presParOf" srcId="{A7321499-DB84-426F-9C3E-FCD32E6F999D}" destId="{8053FCEE-C9D4-4141-9552-7479068C3D22}" srcOrd="4" destOrd="0" presId="urn:microsoft.com/office/officeart/2008/layout/VerticalCurvedList"/>
    <dgm:cxn modelId="{C074AD80-8714-4EB5-B258-5B7B05C34D6F}" type="presParOf" srcId="{8053FCEE-C9D4-4141-9552-7479068C3D22}" destId="{39F12CFA-E80D-4761-82AA-433D9CA80873}" srcOrd="0" destOrd="0" presId="urn:microsoft.com/office/officeart/2008/layout/VerticalCurvedList"/>
    <dgm:cxn modelId="{BC62326A-C9FE-462F-A8D1-E3BE402E0D40}" type="presParOf" srcId="{A7321499-DB84-426F-9C3E-FCD32E6F999D}" destId="{E1142F85-ECE0-4774-85D1-313E474D074E}" srcOrd="5" destOrd="0" presId="urn:microsoft.com/office/officeart/2008/layout/VerticalCurvedList"/>
    <dgm:cxn modelId="{CB46AE67-9F55-4978-A005-9AE9308C81E4}" type="presParOf" srcId="{A7321499-DB84-426F-9C3E-FCD32E6F999D}" destId="{EBFBD636-CFA2-4E5B-B5AC-268F07636371}" srcOrd="6" destOrd="0" presId="urn:microsoft.com/office/officeart/2008/layout/VerticalCurvedList"/>
    <dgm:cxn modelId="{85403BCA-2C7A-42C4-9A41-97171A911F5A}" type="presParOf" srcId="{EBFBD636-CFA2-4E5B-B5AC-268F07636371}" destId="{E2D6CCD9-FB85-46AE-948F-3C90C2AC5E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1C7B9-BFE9-4E72-823D-941EC6AF0450}"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ru-RU"/>
        </a:p>
      </dgm:t>
    </dgm:pt>
    <dgm:pt modelId="{CB64E10A-BB71-41C9-9DE2-BF04730C5801}">
      <dgm:prSet phldrT="[Текст]" custT="1"/>
      <dgm:spPr/>
      <dgm:t>
        <a:bodyPr/>
        <a:lstStyle/>
        <a:p>
          <a:r>
            <a:rPr lang="en-US" sz="2000" b="0" dirty="0">
              <a:latin typeface="Times New Roman" panose="02020603050405020304" pitchFamily="18" charset="0"/>
              <a:cs typeface="Times New Roman" panose="02020603050405020304" pitchFamily="18" charset="0"/>
            </a:rPr>
            <a:t>To create humidity sensors, the most important </a:t>
          </a:r>
          <a:r>
            <a:rPr lang="en-US" sz="2000" b="0" dirty="0" err="1">
              <a:latin typeface="Times New Roman" panose="02020603050405020304" pitchFamily="18" charset="0"/>
              <a:cs typeface="Times New Roman" panose="02020603050405020304" pitchFamily="18" charset="0"/>
            </a:rPr>
            <a:t>electrophysical</a:t>
          </a:r>
          <a:r>
            <a:rPr lang="en-US" sz="2000" b="0" dirty="0">
              <a:latin typeface="Times New Roman" panose="02020603050405020304" pitchFamily="18" charset="0"/>
              <a:cs typeface="Times New Roman" panose="02020603050405020304" pitchFamily="18" charset="0"/>
            </a:rPr>
            <a:t> characteristics are: faster response and short recovery time; stability of work at various levels of humidity and in aggressive environments; a wide range of moisture detection, as well as the most important are the ease of manufacture technologies, low cost, which are necessary to satisfy consumers</a:t>
          </a:r>
          <a:endParaRPr lang="ru-RU" sz="2000" b="0" dirty="0">
            <a:latin typeface="Times New Roman" panose="02020603050405020304" pitchFamily="18" charset="0"/>
            <a:cs typeface="Times New Roman" panose="02020603050405020304" pitchFamily="18" charset="0"/>
          </a:endParaRPr>
        </a:p>
      </dgm:t>
    </dgm:pt>
    <dgm:pt modelId="{25E68A34-8B3D-4168-811D-A8ACE8F02A6E}" type="parTrans" cxnId="{5590B500-8790-4C04-80F4-1A2BC7782C68}">
      <dgm:prSet/>
      <dgm:spPr/>
      <dgm:t>
        <a:bodyPr/>
        <a:lstStyle/>
        <a:p>
          <a:endParaRPr lang="ru-RU"/>
        </a:p>
      </dgm:t>
    </dgm:pt>
    <dgm:pt modelId="{D1C5D324-E0B7-492B-BD61-52E135E24F25}" type="sibTrans" cxnId="{5590B500-8790-4C04-80F4-1A2BC7782C68}">
      <dgm:prSet/>
      <dgm:spPr/>
      <dgm:t>
        <a:bodyPr/>
        <a:lstStyle/>
        <a:p>
          <a:endParaRPr lang="ru-RU" sz="2000" b="1">
            <a:latin typeface="Times New Roman" panose="02020603050405020304" pitchFamily="18" charset="0"/>
            <a:cs typeface="Times New Roman" panose="02020603050405020304" pitchFamily="18" charset="0"/>
          </a:endParaRPr>
        </a:p>
      </dgm:t>
    </dgm:pt>
    <dgm:pt modelId="{ED28FD9C-4949-4E6C-AE12-DE32C538C6B9}">
      <dgm:prSet phldrT="[Текст]" custT="1"/>
      <dgm:spPr/>
      <dgm:t>
        <a:bodyPr/>
        <a:lstStyle/>
        <a:p>
          <a:r>
            <a:rPr lang="en-US" sz="2000" dirty="0">
              <a:latin typeface="Times New Roman" panose="02020603050405020304" pitchFamily="18" charset="0"/>
              <a:cs typeface="Times New Roman" panose="02020603050405020304" pitchFamily="18" charset="0"/>
            </a:rPr>
            <a:t>In this regard, as the initial material, we choose the FFLGN membrane, which is one of the potential materials to satisfy the above characteristics, and the choice of a suitable material is considered the most important factor in creating a sensitive sensor.</a:t>
          </a:r>
          <a:endParaRPr lang="ru-RU" sz="2000" b="1" dirty="0">
            <a:latin typeface="Times New Roman" panose="02020603050405020304" pitchFamily="18" charset="0"/>
            <a:cs typeface="Times New Roman" panose="02020603050405020304" pitchFamily="18" charset="0"/>
          </a:endParaRPr>
        </a:p>
      </dgm:t>
    </dgm:pt>
    <dgm:pt modelId="{E4B5C468-6F3A-450A-AE53-7D4AA3E8A9C9}" type="parTrans" cxnId="{6D967856-87C9-4EB9-A4C8-BE3427503623}">
      <dgm:prSet/>
      <dgm:spPr/>
      <dgm:t>
        <a:bodyPr/>
        <a:lstStyle/>
        <a:p>
          <a:endParaRPr lang="ru-RU"/>
        </a:p>
      </dgm:t>
    </dgm:pt>
    <dgm:pt modelId="{A5F01ED6-3519-426B-B86B-5BE0B148B47B}" type="sibTrans" cxnId="{6D967856-87C9-4EB9-A4C8-BE3427503623}">
      <dgm:prSet/>
      <dgm:spPr/>
      <dgm:t>
        <a:bodyPr/>
        <a:lstStyle/>
        <a:p>
          <a:endParaRPr lang="ru-RU" sz="2000" b="1">
            <a:latin typeface="Times New Roman" panose="02020603050405020304" pitchFamily="18" charset="0"/>
            <a:cs typeface="Times New Roman" panose="02020603050405020304" pitchFamily="18" charset="0"/>
          </a:endParaRPr>
        </a:p>
      </dgm:t>
    </dgm:pt>
    <dgm:pt modelId="{F8F41A72-76CC-4F67-881A-3F830B2A0AD4}">
      <dgm:prSet custT="1"/>
      <dgm:spPr/>
      <dgm:t>
        <a:bodyPr/>
        <a:lstStyle/>
        <a:p>
          <a:r>
            <a:rPr lang="en-US" sz="2000" dirty="0">
              <a:latin typeface="Times New Roman" panose="02020603050405020304" pitchFamily="18" charset="0"/>
              <a:cs typeface="Times New Roman" panose="02020603050405020304" pitchFamily="18" charset="0"/>
            </a:rPr>
            <a:t>To achieve the above listed characteristics over the years, much attention has been paid to the creation of various types of sensors with high sensitivity based on such materials as: metal oxide nanowires; ceramic </a:t>
          </a:r>
          <a:r>
            <a:rPr lang="en-US" sz="2000" dirty="0" err="1">
              <a:latin typeface="Times New Roman" panose="02020603050405020304" pitchFamily="18" charset="0"/>
              <a:cs typeface="Times New Roman" panose="02020603050405020304" pitchFamily="18" charset="0"/>
            </a:rPr>
            <a:t>nanomaterials</a:t>
          </a:r>
          <a:r>
            <a:rPr lang="en-US" sz="2000" dirty="0">
              <a:latin typeface="Times New Roman" panose="02020603050405020304" pitchFamily="18" charset="0"/>
              <a:cs typeface="Times New Roman" panose="02020603050405020304" pitchFamily="18" charset="0"/>
            </a:rPr>
            <a:t>; silicon; semiconductor nanoparticles, etc., but despite this the creation of sensors with the above-listed characteristics remains an unsolved task to this day </a:t>
          </a:r>
          <a:endParaRPr lang="ru-RU" sz="2000" b="0" dirty="0">
            <a:latin typeface="Times New Roman" panose="02020603050405020304" pitchFamily="18" charset="0"/>
            <a:cs typeface="Times New Roman" panose="02020603050405020304" pitchFamily="18" charset="0"/>
          </a:endParaRPr>
        </a:p>
      </dgm:t>
    </dgm:pt>
    <dgm:pt modelId="{FF2918F8-5A18-4993-B8A1-CD158CA953D8}" type="parTrans" cxnId="{19B3BC8D-C9A1-4057-90C1-B880037A75A3}">
      <dgm:prSet/>
      <dgm:spPr/>
      <dgm:t>
        <a:bodyPr/>
        <a:lstStyle/>
        <a:p>
          <a:endParaRPr lang="ru-RU"/>
        </a:p>
      </dgm:t>
    </dgm:pt>
    <dgm:pt modelId="{64D7E12A-FB09-40B5-A007-353F9D18522B}" type="sibTrans" cxnId="{19B3BC8D-C9A1-4057-90C1-B880037A75A3}">
      <dgm:prSet/>
      <dgm:spPr/>
      <dgm:t>
        <a:bodyPr/>
        <a:lstStyle/>
        <a:p>
          <a:endParaRPr lang="ru-RU" sz="2000" b="1">
            <a:latin typeface="Times New Roman" panose="02020603050405020304" pitchFamily="18" charset="0"/>
            <a:cs typeface="Times New Roman" panose="02020603050405020304" pitchFamily="18" charset="0"/>
          </a:endParaRPr>
        </a:p>
      </dgm:t>
    </dgm:pt>
    <dgm:pt modelId="{309ABC16-54D0-404D-9516-5DC991C5C2A9}">
      <dgm:prSet custT="1"/>
      <dgm:spPr/>
      <dgm:t>
        <a:bodyPr/>
        <a:lstStyle/>
        <a:p>
          <a:r>
            <a:rPr lang="en-US" sz="2000" b="0" dirty="0">
              <a:latin typeface="Times New Roman" panose="02020603050405020304" pitchFamily="18" charset="0"/>
              <a:cs typeface="Times New Roman" panose="02020603050405020304" pitchFamily="18" charset="0"/>
            </a:rPr>
            <a:t>Due to the </a:t>
          </a:r>
          <a:r>
            <a:rPr lang="en-US" sz="2000" b="0" dirty="0" err="1">
              <a:latin typeface="Times New Roman" panose="02020603050405020304" pitchFamily="18" charset="0"/>
              <a:cs typeface="Times New Roman" panose="02020603050405020304" pitchFamily="18" charset="0"/>
            </a:rPr>
            <a:t>physicomechanical</a:t>
          </a:r>
          <a:r>
            <a:rPr lang="en-US" sz="2000" b="0" dirty="0">
              <a:latin typeface="Times New Roman" panose="02020603050405020304" pitchFamily="18" charset="0"/>
              <a:cs typeface="Times New Roman" panose="02020603050405020304" pitchFamily="18" charset="0"/>
            </a:rPr>
            <a:t> and important electronic properties of </a:t>
          </a:r>
          <a:r>
            <a:rPr lang="en-US" sz="2000" b="0" dirty="0" err="1">
              <a:latin typeface="Times New Roman" panose="02020603050405020304" pitchFamily="18" charset="0"/>
              <a:cs typeface="Times New Roman" panose="02020603050405020304" pitchFamily="18" charset="0"/>
            </a:rPr>
            <a:t>graphene</a:t>
          </a:r>
          <a:r>
            <a:rPr lang="en-US" sz="2000" b="0" dirty="0">
              <a:latin typeface="Times New Roman" panose="02020603050405020304" pitchFamily="18" charset="0"/>
              <a:cs typeface="Times New Roman" panose="02020603050405020304" pitchFamily="18" charset="0"/>
            </a:rPr>
            <a:t> and </a:t>
          </a:r>
          <a:r>
            <a:rPr lang="en-US" sz="2000" b="0" dirty="0" err="1">
              <a:latin typeface="Times New Roman" panose="02020603050405020304" pitchFamily="18" charset="0"/>
              <a:cs typeface="Times New Roman" panose="02020603050405020304" pitchFamily="18" charset="0"/>
            </a:rPr>
            <a:t>graphene</a:t>
          </a:r>
          <a:r>
            <a:rPr lang="en-US" sz="2000" b="0" dirty="0">
              <a:latin typeface="Times New Roman" panose="02020603050405020304" pitchFamily="18" charset="0"/>
              <a:cs typeface="Times New Roman" panose="02020603050405020304" pitchFamily="18" charset="0"/>
            </a:rPr>
            <a:t>-like materials, there has been more research and many studies have been done on the creation and use it as sensors for determining various gases and humidity.</a:t>
          </a:r>
          <a:endParaRPr lang="ru-RU" sz="2000" b="0" dirty="0">
            <a:latin typeface="Times New Roman" panose="02020603050405020304" pitchFamily="18" charset="0"/>
            <a:cs typeface="Times New Roman" panose="02020603050405020304" pitchFamily="18" charset="0"/>
          </a:endParaRPr>
        </a:p>
      </dgm:t>
    </dgm:pt>
    <dgm:pt modelId="{3DE151F0-0700-4350-8983-C14E736216C9}" type="parTrans" cxnId="{DCEA08C3-E37F-4FAF-8445-1C4766DD8877}">
      <dgm:prSet/>
      <dgm:spPr/>
      <dgm:t>
        <a:bodyPr/>
        <a:lstStyle/>
        <a:p>
          <a:endParaRPr lang="ru-RU"/>
        </a:p>
      </dgm:t>
    </dgm:pt>
    <dgm:pt modelId="{90511BCE-B9F8-4894-8DD4-1F749BE7DDF7}" type="sibTrans" cxnId="{DCEA08C3-E37F-4FAF-8445-1C4766DD8877}">
      <dgm:prSet/>
      <dgm:spPr/>
      <dgm:t>
        <a:bodyPr/>
        <a:lstStyle/>
        <a:p>
          <a:endParaRPr lang="ru-RU" sz="2000" b="1">
            <a:latin typeface="Times New Roman" panose="02020603050405020304" pitchFamily="18" charset="0"/>
            <a:cs typeface="Times New Roman" panose="02020603050405020304" pitchFamily="18" charset="0"/>
          </a:endParaRPr>
        </a:p>
      </dgm:t>
    </dgm:pt>
    <dgm:pt modelId="{0FBD3414-528B-4E43-B765-3D6E7870CCB2}" type="pres">
      <dgm:prSet presAssocID="{1C61C7B9-BFE9-4E72-823D-941EC6AF0450}" presName="cycle" presStyleCnt="0">
        <dgm:presLayoutVars>
          <dgm:dir/>
          <dgm:resizeHandles val="exact"/>
        </dgm:presLayoutVars>
      </dgm:prSet>
      <dgm:spPr/>
    </dgm:pt>
    <dgm:pt modelId="{BA14C13E-F3DA-4ABB-9E86-31968AD0EC2F}" type="pres">
      <dgm:prSet presAssocID="{CB64E10A-BB71-41C9-9DE2-BF04730C5801}" presName="node" presStyleLbl="node1" presStyleIdx="0" presStyleCnt="4" custScaleX="397674" custScaleY="88652" custRadScaleRad="98830" custRadScaleInc="1659">
        <dgm:presLayoutVars>
          <dgm:bulletEnabled val="1"/>
        </dgm:presLayoutVars>
      </dgm:prSet>
      <dgm:spPr/>
    </dgm:pt>
    <dgm:pt modelId="{150E7A94-7700-4DA1-A369-780D6B52A20D}" type="pres">
      <dgm:prSet presAssocID="{CB64E10A-BB71-41C9-9DE2-BF04730C5801}" presName="spNode" presStyleCnt="0"/>
      <dgm:spPr/>
    </dgm:pt>
    <dgm:pt modelId="{0C2772D8-DE5B-438C-9C7A-AA0007BA822F}" type="pres">
      <dgm:prSet presAssocID="{D1C5D324-E0B7-492B-BD61-52E135E24F25}" presName="sibTrans" presStyleLbl="sibTrans1D1" presStyleIdx="0" presStyleCnt="4"/>
      <dgm:spPr/>
    </dgm:pt>
    <dgm:pt modelId="{137B5518-B96A-4D25-9C94-DB56F7B37CB5}" type="pres">
      <dgm:prSet presAssocID="{ED28FD9C-4949-4E6C-AE12-DE32C538C6B9}" presName="node" presStyleLbl="node1" presStyleIdx="1" presStyleCnt="4" custScaleX="236239" custScaleY="133583" custRadScaleRad="117238" custRadScaleInc="3491">
        <dgm:presLayoutVars>
          <dgm:bulletEnabled val="1"/>
        </dgm:presLayoutVars>
      </dgm:prSet>
      <dgm:spPr/>
    </dgm:pt>
    <dgm:pt modelId="{2522F272-A7A4-4BA2-BF09-103915A0612E}" type="pres">
      <dgm:prSet presAssocID="{ED28FD9C-4949-4E6C-AE12-DE32C538C6B9}" presName="spNode" presStyleCnt="0"/>
      <dgm:spPr/>
    </dgm:pt>
    <dgm:pt modelId="{D0B429E4-8385-4812-9F42-F8CA85FE1A56}" type="pres">
      <dgm:prSet presAssocID="{A5F01ED6-3519-426B-B86B-5BE0B148B47B}" presName="sibTrans" presStyleLbl="sibTrans1D1" presStyleIdx="1" presStyleCnt="4"/>
      <dgm:spPr/>
    </dgm:pt>
    <dgm:pt modelId="{C9DD2952-383A-44B9-9DA2-E44B77DEC08D}" type="pres">
      <dgm:prSet presAssocID="{309ABC16-54D0-404D-9516-5DC991C5C2A9}" presName="node" presStyleLbl="node1" presStyleIdx="2" presStyleCnt="4" custScaleX="492752" custScaleY="72987">
        <dgm:presLayoutVars>
          <dgm:bulletEnabled val="1"/>
        </dgm:presLayoutVars>
      </dgm:prSet>
      <dgm:spPr/>
    </dgm:pt>
    <dgm:pt modelId="{88003B3A-2719-4E82-9167-79A25D473410}" type="pres">
      <dgm:prSet presAssocID="{309ABC16-54D0-404D-9516-5DC991C5C2A9}" presName="spNode" presStyleCnt="0"/>
      <dgm:spPr/>
    </dgm:pt>
    <dgm:pt modelId="{F9F02210-AA7E-4968-9AA7-62D68A6327DB}" type="pres">
      <dgm:prSet presAssocID="{90511BCE-B9F8-4894-8DD4-1F749BE7DDF7}" presName="sibTrans" presStyleLbl="sibTrans1D1" presStyleIdx="2" presStyleCnt="4"/>
      <dgm:spPr/>
    </dgm:pt>
    <dgm:pt modelId="{1E12F9B4-92A4-439A-AE79-E6CEE309F26D}" type="pres">
      <dgm:prSet presAssocID="{F8F41A72-76CC-4F67-881A-3F830B2A0AD4}" presName="node" presStyleLbl="node1" presStyleIdx="3" presStyleCnt="4" custScaleX="219742" custScaleY="172437" custRadScaleRad="123360" custRadScaleInc="-10214">
        <dgm:presLayoutVars>
          <dgm:bulletEnabled val="1"/>
        </dgm:presLayoutVars>
      </dgm:prSet>
      <dgm:spPr/>
    </dgm:pt>
    <dgm:pt modelId="{B08583EB-5AC3-43FF-8588-AED88E45808A}" type="pres">
      <dgm:prSet presAssocID="{F8F41A72-76CC-4F67-881A-3F830B2A0AD4}" presName="spNode" presStyleCnt="0"/>
      <dgm:spPr/>
    </dgm:pt>
    <dgm:pt modelId="{53634E93-02BB-4F72-81CF-92A368F8B2B7}" type="pres">
      <dgm:prSet presAssocID="{64D7E12A-FB09-40B5-A007-353F9D18522B}" presName="sibTrans" presStyleLbl="sibTrans1D1" presStyleIdx="3" presStyleCnt="4"/>
      <dgm:spPr/>
    </dgm:pt>
  </dgm:ptLst>
  <dgm:cxnLst>
    <dgm:cxn modelId="{5590B500-8790-4C04-80F4-1A2BC7782C68}" srcId="{1C61C7B9-BFE9-4E72-823D-941EC6AF0450}" destId="{CB64E10A-BB71-41C9-9DE2-BF04730C5801}" srcOrd="0" destOrd="0" parTransId="{25E68A34-8B3D-4168-811D-A8ACE8F02A6E}" sibTransId="{D1C5D324-E0B7-492B-BD61-52E135E24F25}"/>
    <dgm:cxn modelId="{716FAF01-C9A4-4C63-9F01-898AFA7E867A}" type="presOf" srcId="{1C61C7B9-BFE9-4E72-823D-941EC6AF0450}" destId="{0FBD3414-528B-4E43-B765-3D6E7870CCB2}" srcOrd="0" destOrd="0" presId="urn:microsoft.com/office/officeart/2005/8/layout/cycle5"/>
    <dgm:cxn modelId="{6D967856-87C9-4EB9-A4C8-BE3427503623}" srcId="{1C61C7B9-BFE9-4E72-823D-941EC6AF0450}" destId="{ED28FD9C-4949-4E6C-AE12-DE32C538C6B9}" srcOrd="1" destOrd="0" parTransId="{E4B5C468-6F3A-450A-AE53-7D4AA3E8A9C9}" sibTransId="{A5F01ED6-3519-426B-B86B-5BE0B148B47B}"/>
    <dgm:cxn modelId="{90361479-5FBD-4698-A6D5-BAB6C24C9F58}" type="presOf" srcId="{A5F01ED6-3519-426B-B86B-5BE0B148B47B}" destId="{D0B429E4-8385-4812-9F42-F8CA85FE1A56}" srcOrd="0" destOrd="0" presId="urn:microsoft.com/office/officeart/2005/8/layout/cycle5"/>
    <dgm:cxn modelId="{19B3BC8D-C9A1-4057-90C1-B880037A75A3}" srcId="{1C61C7B9-BFE9-4E72-823D-941EC6AF0450}" destId="{F8F41A72-76CC-4F67-881A-3F830B2A0AD4}" srcOrd="3" destOrd="0" parTransId="{FF2918F8-5A18-4993-B8A1-CD158CA953D8}" sibTransId="{64D7E12A-FB09-40B5-A007-353F9D18522B}"/>
    <dgm:cxn modelId="{3415079D-A5D4-4372-A2A9-CB0472ADFA41}" type="presOf" srcId="{ED28FD9C-4949-4E6C-AE12-DE32C538C6B9}" destId="{137B5518-B96A-4D25-9C94-DB56F7B37CB5}" srcOrd="0" destOrd="0" presId="urn:microsoft.com/office/officeart/2005/8/layout/cycle5"/>
    <dgm:cxn modelId="{6198599E-D8CE-42F5-A5AD-8E851AB82620}" type="presOf" srcId="{F8F41A72-76CC-4F67-881A-3F830B2A0AD4}" destId="{1E12F9B4-92A4-439A-AE79-E6CEE309F26D}" srcOrd="0" destOrd="0" presId="urn:microsoft.com/office/officeart/2005/8/layout/cycle5"/>
    <dgm:cxn modelId="{DD1C9FBA-C63B-42A4-B832-0E1C4F9B8ECC}" type="presOf" srcId="{CB64E10A-BB71-41C9-9DE2-BF04730C5801}" destId="{BA14C13E-F3DA-4ABB-9E86-31968AD0EC2F}" srcOrd="0" destOrd="0" presId="urn:microsoft.com/office/officeart/2005/8/layout/cycle5"/>
    <dgm:cxn modelId="{DCEA08C3-E37F-4FAF-8445-1C4766DD8877}" srcId="{1C61C7B9-BFE9-4E72-823D-941EC6AF0450}" destId="{309ABC16-54D0-404D-9516-5DC991C5C2A9}" srcOrd="2" destOrd="0" parTransId="{3DE151F0-0700-4350-8983-C14E736216C9}" sibTransId="{90511BCE-B9F8-4894-8DD4-1F749BE7DDF7}"/>
    <dgm:cxn modelId="{E3060DC5-A31B-401C-90E6-FDB2A7BA9D67}" type="presOf" srcId="{D1C5D324-E0B7-492B-BD61-52E135E24F25}" destId="{0C2772D8-DE5B-438C-9C7A-AA0007BA822F}" srcOrd="0" destOrd="0" presId="urn:microsoft.com/office/officeart/2005/8/layout/cycle5"/>
    <dgm:cxn modelId="{458CA0D6-F69E-42D5-981C-048F02A9B0C9}" type="presOf" srcId="{309ABC16-54D0-404D-9516-5DC991C5C2A9}" destId="{C9DD2952-383A-44B9-9DA2-E44B77DEC08D}" srcOrd="0" destOrd="0" presId="urn:microsoft.com/office/officeart/2005/8/layout/cycle5"/>
    <dgm:cxn modelId="{8965F7F4-BF98-486F-9BB3-20B3C5E5E991}" type="presOf" srcId="{90511BCE-B9F8-4894-8DD4-1F749BE7DDF7}" destId="{F9F02210-AA7E-4968-9AA7-62D68A6327DB}" srcOrd="0" destOrd="0" presId="urn:microsoft.com/office/officeart/2005/8/layout/cycle5"/>
    <dgm:cxn modelId="{412169F8-A2A1-4F1F-A6DC-9653ECC0EE6E}" type="presOf" srcId="{64D7E12A-FB09-40B5-A007-353F9D18522B}" destId="{53634E93-02BB-4F72-81CF-92A368F8B2B7}" srcOrd="0" destOrd="0" presId="urn:microsoft.com/office/officeart/2005/8/layout/cycle5"/>
    <dgm:cxn modelId="{4A3A4A92-0C0B-478E-A96F-F650F250FA3F}" type="presParOf" srcId="{0FBD3414-528B-4E43-B765-3D6E7870CCB2}" destId="{BA14C13E-F3DA-4ABB-9E86-31968AD0EC2F}" srcOrd="0" destOrd="0" presId="urn:microsoft.com/office/officeart/2005/8/layout/cycle5"/>
    <dgm:cxn modelId="{58BE1578-9246-444C-8B58-604349D1F006}" type="presParOf" srcId="{0FBD3414-528B-4E43-B765-3D6E7870CCB2}" destId="{150E7A94-7700-4DA1-A369-780D6B52A20D}" srcOrd="1" destOrd="0" presId="urn:microsoft.com/office/officeart/2005/8/layout/cycle5"/>
    <dgm:cxn modelId="{941520D1-540D-44FC-8CAC-0C0D1A455C75}" type="presParOf" srcId="{0FBD3414-528B-4E43-B765-3D6E7870CCB2}" destId="{0C2772D8-DE5B-438C-9C7A-AA0007BA822F}" srcOrd="2" destOrd="0" presId="urn:microsoft.com/office/officeart/2005/8/layout/cycle5"/>
    <dgm:cxn modelId="{217A86C4-4F90-4A0A-9D96-EED41EE725EC}" type="presParOf" srcId="{0FBD3414-528B-4E43-B765-3D6E7870CCB2}" destId="{137B5518-B96A-4D25-9C94-DB56F7B37CB5}" srcOrd="3" destOrd="0" presId="urn:microsoft.com/office/officeart/2005/8/layout/cycle5"/>
    <dgm:cxn modelId="{235E2B10-FD29-4D97-87D5-4DE8126961C2}" type="presParOf" srcId="{0FBD3414-528B-4E43-B765-3D6E7870CCB2}" destId="{2522F272-A7A4-4BA2-BF09-103915A0612E}" srcOrd="4" destOrd="0" presId="urn:microsoft.com/office/officeart/2005/8/layout/cycle5"/>
    <dgm:cxn modelId="{0B45692F-FE88-4569-99F0-9EE9882B8A82}" type="presParOf" srcId="{0FBD3414-528B-4E43-B765-3D6E7870CCB2}" destId="{D0B429E4-8385-4812-9F42-F8CA85FE1A56}" srcOrd="5" destOrd="0" presId="urn:microsoft.com/office/officeart/2005/8/layout/cycle5"/>
    <dgm:cxn modelId="{1B7AD217-73B4-4B2F-B18E-D560A30E2B39}" type="presParOf" srcId="{0FBD3414-528B-4E43-B765-3D6E7870CCB2}" destId="{C9DD2952-383A-44B9-9DA2-E44B77DEC08D}" srcOrd="6" destOrd="0" presId="urn:microsoft.com/office/officeart/2005/8/layout/cycle5"/>
    <dgm:cxn modelId="{9F02951B-3423-4191-A7A6-193C0BB55F9F}" type="presParOf" srcId="{0FBD3414-528B-4E43-B765-3D6E7870CCB2}" destId="{88003B3A-2719-4E82-9167-79A25D473410}" srcOrd="7" destOrd="0" presId="urn:microsoft.com/office/officeart/2005/8/layout/cycle5"/>
    <dgm:cxn modelId="{162B4C4D-347C-45DE-9384-19E6686DE398}" type="presParOf" srcId="{0FBD3414-528B-4E43-B765-3D6E7870CCB2}" destId="{F9F02210-AA7E-4968-9AA7-62D68A6327DB}" srcOrd="8" destOrd="0" presId="urn:microsoft.com/office/officeart/2005/8/layout/cycle5"/>
    <dgm:cxn modelId="{D937E6A4-CBA1-4DB1-8F18-5A2C6488DEB5}" type="presParOf" srcId="{0FBD3414-528B-4E43-B765-3D6E7870CCB2}" destId="{1E12F9B4-92A4-439A-AE79-E6CEE309F26D}" srcOrd="9" destOrd="0" presId="urn:microsoft.com/office/officeart/2005/8/layout/cycle5"/>
    <dgm:cxn modelId="{2B3287D4-C1D8-4811-804F-74D4419ABFEF}" type="presParOf" srcId="{0FBD3414-528B-4E43-B765-3D6E7870CCB2}" destId="{B08583EB-5AC3-43FF-8588-AED88E45808A}" srcOrd="10" destOrd="0" presId="urn:microsoft.com/office/officeart/2005/8/layout/cycle5"/>
    <dgm:cxn modelId="{0B697A5D-8E7C-442B-8A92-A2FA352E5EBC}" type="presParOf" srcId="{0FBD3414-528B-4E43-B765-3D6E7870CCB2}" destId="{53634E93-02BB-4F72-81CF-92A368F8B2B7}"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2E074-753F-49AE-BA9B-6209C25D368D}"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ru-RU"/>
        </a:p>
      </dgm:t>
    </dgm:pt>
    <dgm:pt modelId="{47680813-B631-4150-8FAC-73F04ED13249}">
      <dgm:prSet phldrT="[Текст]" custT="1"/>
      <dgm:spPr/>
      <dgm:t>
        <a:bodyPr/>
        <a:lstStyle/>
        <a:p>
          <a:r>
            <a:rPr lang="en-US" sz="2200" b="1" dirty="0">
              <a:latin typeface="Times New Roman" panose="02020603050405020304" pitchFamily="18" charset="0"/>
              <a:cs typeface="Times New Roman" panose="02020603050405020304" pitchFamily="18" charset="0"/>
            </a:rPr>
            <a:t>The use of </a:t>
          </a:r>
          <a:r>
            <a:rPr lang="en-US" sz="2200" b="1" dirty="0" err="1">
              <a:latin typeface="Times New Roman" panose="02020603050405020304" pitchFamily="18" charset="0"/>
              <a:cs typeface="Times New Roman" panose="02020603050405020304" pitchFamily="18" charset="0"/>
            </a:rPr>
            <a:t>graphene</a:t>
          </a:r>
          <a:r>
            <a:rPr lang="en-US" sz="2200" b="1" dirty="0">
              <a:latin typeface="Times New Roman" panose="02020603050405020304" pitchFamily="18" charset="0"/>
              <a:cs typeface="Times New Roman" panose="02020603050405020304" pitchFamily="18" charset="0"/>
            </a:rPr>
            <a:t> in sensors for the determination of various gases was first demonstrated in [140], then its related structures such as FLG, GO have become more investigated and used to create </a:t>
          </a:r>
          <a:r>
            <a:rPr lang="en-US" sz="2200" b="1" dirty="0" err="1">
              <a:latin typeface="Times New Roman" panose="02020603050405020304" pitchFamily="18" charset="0"/>
              <a:cs typeface="Times New Roman" panose="02020603050405020304" pitchFamily="18" charset="0"/>
            </a:rPr>
            <a:t>nanoscale</a:t>
          </a:r>
          <a:r>
            <a:rPr lang="en-US" sz="2200" b="1" dirty="0">
              <a:latin typeface="Times New Roman" panose="02020603050405020304" pitchFamily="18" charset="0"/>
              <a:cs typeface="Times New Roman" panose="02020603050405020304" pitchFamily="18" charset="0"/>
            </a:rPr>
            <a:t> sensors [135].</a:t>
          </a:r>
          <a:endParaRPr lang="ru-RU" sz="2200" b="1" dirty="0">
            <a:latin typeface="Times New Roman" panose="02020603050405020304" pitchFamily="18" charset="0"/>
            <a:cs typeface="Times New Roman" panose="02020603050405020304" pitchFamily="18" charset="0"/>
          </a:endParaRPr>
        </a:p>
      </dgm:t>
    </dgm:pt>
    <dgm:pt modelId="{A9158AA7-5C87-471D-ADED-EA918956A2E2}" type="parTrans" cxnId="{D94D13E7-E39C-4209-8CCA-4103661E8E28}">
      <dgm:prSet/>
      <dgm:spPr/>
      <dgm:t>
        <a:bodyPr/>
        <a:lstStyle/>
        <a:p>
          <a:endParaRPr lang="ru-RU"/>
        </a:p>
      </dgm:t>
    </dgm:pt>
    <dgm:pt modelId="{6B8FD091-75A3-4296-BD43-EE53DC2A9BC5}" type="sibTrans" cxnId="{D94D13E7-E39C-4209-8CCA-4103661E8E28}">
      <dgm:prSet/>
      <dgm:spPr/>
      <dgm:t>
        <a:bodyPr/>
        <a:lstStyle/>
        <a:p>
          <a:endParaRPr lang="ru-RU"/>
        </a:p>
      </dgm:t>
    </dgm:pt>
    <dgm:pt modelId="{54039688-E62F-47CD-BF5A-D431BC5E01FD}">
      <dgm:prSet phldrT="[Текст]" custT="1"/>
      <dgm:spPr/>
      <dgm:t>
        <a:bodyPr/>
        <a:lstStyle/>
        <a:p>
          <a:r>
            <a:rPr lang="en-US" sz="2000" b="1" dirty="0">
              <a:latin typeface="Times New Roman" panose="02020603050405020304" pitchFamily="18" charset="0"/>
              <a:cs typeface="Times New Roman" panose="02020603050405020304" pitchFamily="18" charset="0"/>
            </a:rPr>
            <a:t>Humidity sensors using </a:t>
          </a:r>
          <a:r>
            <a:rPr lang="en-US" sz="2000" b="1" dirty="0" err="1">
              <a:latin typeface="Times New Roman" panose="02020603050405020304" pitchFamily="18" charset="0"/>
              <a:cs typeface="Times New Roman" panose="02020603050405020304" pitchFamily="18" charset="0"/>
            </a:rPr>
            <a:t>graphene</a:t>
          </a:r>
          <a:r>
            <a:rPr lang="en-US" sz="2000" b="1" dirty="0">
              <a:latin typeface="Times New Roman" panose="02020603050405020304" pitchFamily="18" charset="0"/>
              <a:cs typeface="Times New Roman" panose="02020603050405020304" pitchFamily="18" charset="0"/>
            </a:rPr>
            <a:t> structures were created for the determination of NO</a:t>
          </a:r>
          <a:r>
            <a:rPr lang="en-US" sz="2000" b="1" baseline="-25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NH</a:t>
          </a:r>
          <a:r>
            <a:rPr lang="en-US" sz="2000" b="1" baseline="-25000" dirty="0">
              <a:latin typeface="Times New Roman" panose="02020603050405020304" pitchFamily="18" charset="0"/>
              <a:cs typeface="Times New Roman" panose="02020603050405020304" pitchFamily="18" charset="0"/>
            </a:rPr>
            <a:t>3</a:t>
          </a:r>
          <a:r>
            <a:rPr lang="en-US" sz="2000" b="1" dirty="0">
              <a:latin typeface="Times New Roman" panose="02020603050405020304" pitchFamily="18" charset="0"/>
              <a:cs typeface="Times New Roman" panose="02020603050405020304" pitchFamily="18" charset="0"/>
            </a:rPr>
            <a:t>, and CO</a:t>
          </a:r>
          <a:r>
            <a:rPr lang="en-US" sz="2000" b="1" baseline="-25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gases, which were demonstrated on the basis of the following materials and </a:t>
          </a:r>
          <a:r>
            <a:rPr lang="en-US" sz="2000" b="1" dirty="0" err="1">
              <a:latin typeface="Times New Roman" panose="02020603050405020304" pitchFamily="18" charset="0"/>
              <a:cs typeface="Times New Roman" panose="02020603050405020304" pitchFamily="18" charset="0"/>
            </a:rPr>
            <a:t>principlesgraphene</a:t>
          </a:r>
          <a:r>
            <a:rPr lang="en-US" sz="2000" b="1" dirty="0">
              <a:latin typeface="Times New Roman" panose="02020603050405020304" pitchFamily="18" charset="0"/>
              <a:cs typeface="Times New Roman" panose="02020603050405020304" pitchFamily="18" charset="0"/>
            </a:rPr>
            <a:t> of operation of thermally reduced </a:t>
          </a:r>
          <a:r>
            <a:rPr lang="en-US" sz="2000" b="1" dirty="0" err="1">
              <a:latin typeface="Times New Roman" panose="02020603050405020304" pitchFamily="18" charset="0"/>
              <a:cs typeface="Times New Roman" panose="02020603050405020304" pitchFamily="18" charset="0"/>
            </a:rPr>
            <a:t>graphene</a:t>
          </a:r>
          <a:r>
            <a:rPr lang="en-US" sz="2000" b="1" dirty="0">
              <a:latin typeface="Times New Roman" panose="02020603050405020304" pitchFamily="18" charset="0"/>
              <a:cs typeface="Times New Roman" panose="02020603050405020304" pitchFamily="18" charset="0"/>
            </a:rPr>
            <a:t>; epitaxial; carbon nanotubes and </a:t>
          </a:r>
          <a:r>
            <a:rPr lang="en-US" sz="2000" b="1" dirty="0" err="1">
              <a:latin typeface="Times New Roman" panose="02020603050405020304" pitchFamily="18" charset="0"/>
              <a:cs typeface="Times New Roman" panose="02020603050405020304" pitchFamily="18" charset="0"/>
            </a:rPr>
            <a:t>graphene</a:t>
          </a:r>
          <a:r>
            <a:rPr lang="en-US" sz="2000" b="1" dirty="0">
              <a:latin typeface="Times New Roman" panose="02020603050405020304" pitchFamily="18" charset="0"/>
              <a:cs typeface="Times New Roman" panose="02020603050405020304" pitchFamily="18" charset="0"/>
            </a:rPr>
            <a:t>; coarse-grained GO thin film; FLG, </a:t>
          </a:r>
          <a:r>
            <a:rPr lang="en-US" sz="2000" b="1" dirty="0" err="1">
              <a:latin typeface="Times New Roman" panose="02020603050405020304" pitchFamily="18" charset="0"/>
              <a:cs typeface="Times New Roman" panose="02020603050405020304" pitchFamily="18" charset="0"/>
            </a:rPr>
            <a:t>microscale</a:t>
          </a:r>
          <a:r>
            <a:rPr lang="en-US" sz="2000" b="1" dirty="0">
              <a:latin typeface="Times New Roman" panose="02020603050405020304" pitchFamily="18" charset="0"/>
              <a:cs typeface="Times New Roman" panose="02020603050405020304" pitchFamily="18" charset="0"/>
            </a:rPr>
            <a:t> capacitive humidity sensor based on GO film; high proton conductivity GO; capacitive humidity sensor based on the Electro-spun PVDF/</a:t>
          </a:r>
          <a:r>
            <a:rPr lang="en-US" sz="2000" b="1" dirty="0" err="1">
              <a:latin typeface="Times New Roman" panose="02020603050405020304" pitchFamily="18" charset="0"/>
              <a:cs typeface="Times New Roman" panose="02020603050405020304" pitchFamily="18" charset="0"/>
            </a:rPr>
            <a:t>Graphene</a:t>
          </a:r>
          <a:r>
            <a:rPr lang="en-US" sz="2000" b="1" dirty="0">
              <a:latin typeface="Times New Roman" panose="02020603050405020304" pitchFamily="18" charset="0"/>
              <a:cs typeface="Times New Roman" panose="02020603050405020304" pitchFamily="18" charset="0"/>
            </a:rPr>
            <a:t> Membrane </a:t>
          </a:r>
          <a:endParaRPr lang="ru-RU" sz="2000" b="1" dirty="0">
            <a:latin typeface="Times New Roman" panose="02020603050405020304" pitchFamily="18" charset="0"/>
            <a:cs typeface="Times New Roman" panose="02020603050405020304" pitchFamily="18" charset="0"/>
          </a:endParaRPr>
        </a:p>
      </dgm:t>
    </dgm:pt>
    <dgm:pt modelId="{AE1E3644-6F74-41AB-AD32-C1F4108AEF9B}" type="parTrans" cxnId="{BD343C76-221A-4B4E-84E3-E0DDC5516E40}">
      <dgm:prSet/>
      <dgm:spPr/>
      <dgm:t>
        <a:bodyPr/>
        <a:lstStyle/>
        <a:p>
          <a:endParaRPr lang="ru-RU"/>
        </a:p>
      </dgm:t>
    </dgm:pt>
    <dgm:pt modelId="{A3DB7DF8-EEA2-44FE-96DF-912E19F514A3}" type="sibTrans" cxnId="{BD343C76-221A-4B4E-84E3-E0DDC5516E40}">
      <dgm:prSet/>
      <dgm:spPr/>
      <dgm:t>
        <a:bodyPr/>
        <a:lstStyle/>
        <a:p>
          <a:endParaRPr lang="ru-RU"/>
        </a:p>
      </dgm:t>
    </dgm:pt>
    <dgm:pt modelId="{67C2E072-A446-4BED-9A2A-FE196B4C5FBB}">
      <dgm:prSet phldrT="[Текст]" custT="1"/>
      <dgm:spPr/>
      <dgm:t>
        <a:bodyPr/>
        <a:lstStyle/>
        <a:p>
          <a:r>
            <a:rPr lang="en-US" sz="2200" b="1" dirty="0">
              <a:latin typeface="Times New Roman" panose="02020603050405020304" pitchFamily="18" charset="0"/>
              <a:cs typeface="Times New Roman" panose="02020603050405020304" pitchFamily="18" charset="0"/>
            </a:rPr>
            <a:t>We made a comparison of the performance of humidity sensors based on FFLGN with similar types of humidity sensors according to the following characteristics: dynamics of response and recovery, humidity detection range </a:t>
          </a:r>
          <a:endParaRPr lang="ru-RU" sz="2200" b="1" dirty="0">
            <a:latin typeface="Times New Roman" panose="02020603050405020304" pitchFamily="18" charset="0"/>
            <a:cs typeface="Times New Roman" panose="02020603050405020304" pitchFamily="18" charset="0"/>
          </a:endParaRPr>
        </a:p>
      </dgm:t>
    </dgm:pt>
    <dgm:pt modelId="{00ADAC47-55E0-4901-8D19-141841613006}" type="parTrans" cxnId="{25DE876F-0FE4-47F4-9808-5C142D4A0834}">
      <dgm:prSet/>
      <dgm:spPr/>
      <dgm:t>
        <a:bodyPr/>
        <a:lstStyle/>
        <a:p>
          <a:endParaRPr lang="ru-RU"/>
        </a:p>
      </dgm:t>
    </dgm:pt>
    <dgm:pt modelId="{00275F08-1D79-4644-8F52-5A50FF262DB8}" type="sibTrans" cxnId="{25DE876F-0FE4-47F4-9808-5C142D4A0834}">
      <dgm:prSet/>
      <dgm:spPr/>
      <dgm:t>
        <a:bodyPr/>
        <a:lstStyle/>
        <a:p>
          <a:endParaRPr lang="ru-RU"/>
        </a:p>
      </dgm:t>
    </dgm:pt>
    <dgm:pt modelId="{973452AD-FAC6-4CEF-86C5-9C696A8ECDDF}">
      <dgm:prSet custT="1"/>
      <dgm:spPr/>
      <dgm:t>
        <a:bodyPr/>
        <a:lstStyle/>
        <a:p>
          <a:r>
            <a:rPr lang="en-US" sz="2200" b="1" dirty="0">
              <a:latin typeface="Times New Roman" panose="02020603050405020304" pitchFamily="18" charset="0"/>
              <a:cs typeface="Times New Roman" panose="02020603050405020304" pitchFamily="18" charset="0"/>
            </a:rPr>
            <a:t>According to the table 2, compared to the sensors listed below, our device [206] has an advantage in response and recovery time, which has the same time of 360 s, as well as a wide range of humidity from 5-100%, and its </a:t>
          </a:r>
          <a:r>
            <a:rPr lang="en-US" sz="2200" b="1" dirty="0" err="1">
              <a:latin typeface="Times New Roman" panose="02020603050405020304" pitchFamily="18" charset="0"/>
              <a:cs typeface="Times New Roman" panose="02020603050405020304" pitchFamily="18" charset="0"/>
            </a:rPr>
            <a:t>electrophysical</a:t>
          </a:r>
          <a:r>
            <a:rPr lang="en-US" sz="2200" b="1" dirty="0">
              <a:latin typeface="Times New Roman" panose="02020603050405020304" pitchFamily="18" charset="0"/>
              <a:cs typeface="Times New Roman" panose="02020603050405020304" pitchFamily="18" charset="0"/>
            </a:rPr>
            <a:t> characteristics presented in section 3.2.8.</a:t>
          </a:r>
          <a:endParaRPr lang="ru-RU" sz="2200" b="1" dirty="0">
            <a:latin typeface="Times New Roman" panose="02020603050405020304" pitchFamily="18" charset="0"/>
            <a:cs typeface="Times New Roman" panose="02020603050405020304" pitchFamily="18" charset="0"/>
          </a:endParaRPr>
        </a:p>
      </dgm:t>
    </dgm:pt>
    <dgm:pt modelId="{B8BB7160-AE1D-4FD2-85AF-A99AF9064F38}" type="parTrans" cxnId="{C3F12FCC-6E67-4170-A46A-5FC28205AF9E}">
      <dgm:prSet/>
      <dgm:spPr/>
      <dgm:t>
        <a:bodyPr/>
        <a:lstStyle/>
        <a:p>
          <a:endParaRPr lang="ru-RU"/>
        </a:p>
      </dgm:t>
    </dgm:pt>
    <dgm:pt modelId="{6FAB79B0-688F-43C6-9AAF-2CF88697FBBF}" type="sibTrans" cxnId="{C3F12FCC-6E67-4170-A46A-5FC28205AF9E}">
      <dgm:prSet/>
      <dgm:spPr/>
      <dgm:t>
        <a:bodyPr/>
        <a:lstStyle/>
        <a:p>
          <a:endParaRPr lang="ru-RU"/>
        </a:p>
      </dgm:t>
    </dgm:pt>
    <dgm:pt modelId="{6CA8CB4C-FDD9-418D-9287-4E5077364EB6}" type="pres">
      <dgm:prSet presAssocID="{2AF2E074-753F-49AE-BA9B-6209C25D368D}" presName="Name0" presStyleCnt="0">
        <dgm:presLayoutVars>
          <dgm:dir/>
          <dgm:resizeHandles val="exact"/>
        </dgm:presLayoutVars>
      </dgm:prSet>
      <dgm:spPr/>
    </dgm:pt>
    <dgm:pt modelId="{269FBDCD-7E66-4FF0-9CA1-103426C46F11}" type="pres">
      <dgm:prSet presAssocID="{47680813-B631-4150-8FAC-73F04ED13249}" presName="composite" presStyleCnt="0"/>
      <dgm:spPr/>
    </dgm:pt>
    <dgm:pt modelId="{4C4E891A-9F7F-4C16-88EA-1FACA56104E3}" type="pres">
      <dgm:prSet presAssocID="{47680813-B631-4150-8FAC-73F04ED13249}" presName="rect1" presStyleLbl="trAlignAcc1" presStyleIdx="0" presStyleCnt="4" custScaleX="268433" custLinFactNeighborX="748" custLinFactNeighborY="-28786">
        <dgm:presLayoutVars>
          <dgm:bulletEnabled val="1"/>
        </dgm:presLayoutVars>
      </dgm:prSet>
      <dgm:spPr/>
    </dgm:pt>
    <dgm:pt modelId="{C159DC65-BA54-4790-AAFE-605AAECEE755}" type="pres">
      <dgm:prSet presAssocID="{47680813-B631-4150-8FAC-73F04ED13249}" presName="rect2" presStyleLbl="fgImgPlace1" presStyleIdx="0" presStyleCnt="4" custLinFactX="-200000" custLinFactNeighborX="-230583" custLinFactNeighborY="-7001"/>
      <dgm:spPr/>
    </dgm:pt>
    <dgm:pt modelId="{EAFDC77F-AC4B-400F-B739-6AAF2F3AD166}" type="pres">
      <dgm:prSet presAssocID="{6B8FD091-75A3-4296-BD43-EE53DC2A9BC5}" presName="sibTrans" presStyleCnt="0"/>
      <dgm:spPr/>
    </dgm:pt>
    <dgm:pt modelId="{53C6E806-44D1-4E31-AF2A-53B7BB550DD4}" type="pres">
      <dgm:prSet presAssocID="{54039688-E62F-47CD-BF5A-D431BC5E01FD}" presName="composite" presStyleCnt="0"/>
      <dgm:spPr/>
    </dgm:pt>
    <dgm:pt modelId="{3D98FBE9-76A9-449C-8C1B-8692867EA194}" type="pres">
      <dgm:prSet presAssocID="{54039688-E62F-47CD-BF5A-D431BC5E01FD}" presName="rect1" presStyleLbl="trAlignAcc1" presStyleIdx="1" presStyleCnt="4" custScaleX="294623" custScaleY="138691" custLinFactNeighborX="4303" custLinFactNeighborY="-7083">
        <dgm:presLayoutVars>
          <dgm:bulletEnabled val="1"/>
        </dgm:presLayoutVars>
      </dgm:prSet>
      <dgm:spPr/>
    </dgm:pt>
    <dgm:pt modelId="{37FEC0FE-13A1-46FD-AE13-6128B2A8CA0A}" type="pres">
      <dgm:prSet presAssocID="{54039688-E62F-47CD-BF5A-D431BC5E01FD}" presName="rect2" presStyleLbl="fgImgPlace1" presStyleIdx="1" presStyleCnt="4" custLinFactX="-200000" custLinFactNeighborX="-242888" custLinFactNeighborY="29844"/>
      <dgm:spPr/>
    </dgm:pt>
    <dgm:pt modelId="{D9598D81-108E-4EF6-9281-DA343E76F0B3}" type="pres">
      <dgm:prSet presAssocID="{A3DB7DF8-EEA2-44FE-96DF-912E19F514A3}" presName="sibTrans" presStyleCnt="0"/>
      <dgm:spPr/>
    </dgm:pt>
    <dgm:pt modelId="{B0557920-0B3E-4E5C-AE6E-532D50D7FDFF}" type="pres">
      <dgm:prSet presAssocID="{67C2E072-A446-4BED-9A2A-FE196B4C5FBB}" presName="composite" presStyleCnt="0"/>
      <dgm:spPr/>
    </dgm:pt>
    <dgm:pt modelId="{02030F02-592B-40BE-AC93-1DCA1D596F89}" type="pres">
      <dgm:prSet presAssocID="{67C2E072-A446-4BED-9A2A-FE196B4C5FBB}" presName="rect1" presStyleLbl="trAlignAcc1" presStyleIdx="2" presStyleCnt="4" custScaleX="237712" custScaleY="90326" custLinFactNeighborX="-7017" custLinFactNeighborY="4132">
        <dgm:presLayoutVars>
          <dgm:bulletEnabled val="1"/>
        </dgm:presLayoutVars>
      </dgm:prSet>
      <dgm:spPr/>
    </dgm:pt>
    <dgm:pt modelId="{DFFE4712-36A4-488A-835C-53C8F43CE243}" type="pres">
      <dgm:prSet presAssocID="{67C2E072-A446-4BED-9A2A-FE196B4C5FBB}" presName="rect2" presStyleLbl="fgImgPlace1" presStyleIdx="2" presStyleCnt="4" custLinFactX="-150081" custLinFactNeighborX="-200000" custLinFactNeighborY="24019"/>
      <dgm:spPr/>
    </dgm:pt>
    <dgm:pt modelId="{33B1648A-0EDC-422F-9195-8F6CEDBCDB33}" type="pres">
      <dgm:prSet presAssocID="{00275F08-1D79-4644-8F52-5A50FF262DB8}" presName="sibTrans" presStyleCnt="0"/>
      <dgm:spPr/>
    </dgm:pt>
    <dgm:pt modelId="{CF537818-BEEF-4D00-966F-4D0FF84F5E8D}" type="pres">
      <dgm:prSet presAssocID="{973452AD-FAC6-4CEF-86C5-9C696A8ECDDF}" presName="composite" presStyleCnt="0"/>
      <dgm:spPr/>
    </dgm:pt>
    <dgm:pt modelId="{508718BE-5707-492F-BF95-F2A3345F1FD6}" type="pres">
      <dgm:prSet presAssocID="{973452AD-FAC6-4CEF-86C5-9C696A8ECDDF}" presName="rect1" presStyleLbl="trAlignAcc1" presStyleIdx="3" presStyleCnt="4" custScaleX="249761" custScaleY="98372" custLinFactNeighborX="4954" custLinFactNeighborY="12743">
        <dgm:presLayoutVars>
          <dgm:bulletEnabled val="1"/>
        </dgm:presLayoutVars>
      </dgm:prSet>
      <dgm:spPr/>
    </dgm:pt>
    <dgm:pt modelId="{B88900D3-98D9-4DFE-869D-1F73B85B5799}" type="pres">
      <dgm:prSet presAssocID="{973452AD-FAC6-4CEF-86C5-9C696A8ECDDF}" presName="rect2" presStyleLbl="fgImgPlace1" presStyleIdx="3" presStyleCnt="4" custLinFactX="-166118" custLinFactNeighborX="-200000" custLinFactNeighborY="34868"/>
      <dgm:spPr/>
    </dgm:pt>
  </dgm:ptLst>
  <dgm:cxnLst>
    <dgm:cxn modelId="{8FD72E63-8244-463F-8AEE-FCA4AFD57C18}" type="presOf" srcId="{2AF2E074-753F-49AE-BA9B-6209C25D368D}" destId="{6CA8CB4C-FDD9-418D-9287-4E5077364EB6}" srcOrd="0" destOrd="0" presId="urn:microsoft.com/office/officeart/2008/layout/PictureStrips"/>
    <dgm:cxn modelId="{4773C549-9B4B-45F1-BB9B-E6A4C1EB5F97}" type="presOf" srcId="{973452AD-FAC6-4CEF-86C5-9C696A8ECDDF}" destId="{508718BE-5707-492F-BF95-F2A3345F1FD6}" srcOrd="0" destOrd="0" presId="urn:microsoft.com/office/officeart/2008/layout/PictureStrips"/>
    <dgm:cxn modelId="{25DE876F-0FE4-47F4-9808-5C142D4A0834}" srcId="{2AF2E074-753F-49AE-BA9B-6209C25D368D}" destId="{67C2E072-A446-4BED-9A2A-FE196B4C5FBB}" srcOrd="2" destOrd="0" parTransId="{00ADAC47-55E0-4901-8D19-141841613006}" sibTransId="{00275F08-1D79-4644-8F52-5A50FF262DB8}"/>
    <dgm:cxn modelId="{7D1E5671-933E-4257-886F-2EAFAF06BACC}" type="presOf" srcId="{54039688-E62F-47CD-BF5A-D431BC5E01FD}" destId="{3D98FBE9-76A9-449C-8C1B-8692867EA194}" srcOrd="0" destOrd="0" presId="urn:microsoft.com/office/officeart/2008/layout/PictureStrips"/>
    <dgm:cxn modelId="{BD343C76-221A-4B4E-84E3-E0DDC5516E40}" srcId="{2AF2E074-753F-49AE-BA9B-6209C25D368D}" destId="{54039688-E62F-47CD-BF5A-D431BC5E01FD}" srcOrd="1" destOrd="0" parTransId="{AE1E3644-6F74-41AB-AD32-C1F4108AEF9B}" sibTransId="{A3DB7DF8-EEA2-44FE-96DF-912E19F514A3}"/>
    <dgm:cxn modelId="{C35FAEBD-BF62-4DDD-B36B-A3E6C9FD93D7}" type="presOf" srcId="{67C2E072-A446-4BED-9A2A-FE196B4C5FBB}" destId="{02030F02-592B-40BE-AC93-1DCA1D596F89}" srcOrd="0" destOrd="0" presId="urn:microsoft.com/office/officeart/2008/layout/PictureStrips"/>
    <dgm:cxn modelId="{3D4849C8-7B75-4DD0-9B92-D3D16ABFBCF8}" type="presOf" srcId="{47680813-B631-4150-8FAC-73F04ED13249}" destId="{4C4E891A-9F7F-4C16-88EA-1FACA56104E3}" srcOrd="0" destOrd="0" presId="urn:microsoft.com/office/officeart/2008/layout/PictureStrips"/>
    <dgm:cxn modelId="{C3F12FCC-6E67-4170-A46A-5FC28205AF9E}" srcId="{2AF2E074-753F-49AE-BA9B-6209C25D368D}" destId="{973452AD-FAC6-4CEF-86C5-9C696A8ECDDF}" srcOrd="3" destOrd="0" parTransId="{B8BB7160-AE1D-4FD2-85AF-A99AF9064F38}" sibTransId="{6FAB79B0-688F-43C6-9AAF-2CF88697FBBF}"/>
    <dgm:cxn modelId="{D94D13E7-E39C-4209-8CCA-4103661E8E28}" srcId="{2AF2E074-753F-49AE-BA9B-6209C25D368D}" destId="{47680813-B631-4150-8FAC-73F04ED13249}" srcOrd="0" destOrd="0" parTransId="{A9158AA7-5C87-471D-ADED-EA918956A2E2}" sibTransId="{6B8FD091-75A3-4296-BD43-EE53DC2A9BC5}"/>
    <dgm:cxn modelId="{FF890D78-1E98-4AC4-8D3E-7BB0624C9B1C}" type="presParOf" srcId="{6CA8CB4C-FDD9-418D-9287-4E5077364EB6}" destId="{269FBDCD-7E66-4FF0-9CA1-103426C46F11}" srcOrd="0" destOrd="0" presId="urn:microsoft.com/office/officeart/2008/layout/PictureStrips"/>
    <dgm:cxn modelId="{4934FD19-2F28-4115-B94A-A213669062B7}" type="presParOf" srcId="{269FBDCD-7E66-4FF0-9CA1-103426C46F11}" destId="{4C4E891A-9F7F-4C16-88EA-1FACA56104E3}" srcOrd="0" destOrd="0" presId="urn:microsoft.com/office/officeart/2008/layout/PictureStrips"/>
    <dgm:cxn modelId="{CE237596-49AF-4916-96BA-5E7B527B5E2D}" type="presParOf" srcId="{269FBDCD-7E66-4FF0-9CA1-103426C46F11}" destId="{C159DC65-BA54-4790-AAFE-605AAECEE755}" srcOrd="1" destOrd="0" presId="urn:microsoft.com/office/officeart/2008/layout/PictureStrips"/>
    <dgm:cxn modelId="{49588ACD-2D5F-4A14-A4C3-58868A1A17E3}" type="presParOf" srcId="{6CA8CB4C-FDD9-418D-9287-4E5077364EB6}" destId="{EAFDC77F-AC4B-400F-B739-6AAF2F3AD166}" srcOrd="1" destOrd="0" presId="urn:microsoft.com/office/officeart/2008/layout/PictureStrips"/>
    <dgm:cxn modelId="{FEBB52AD-29E1-4874-BBC2-6EE3FE3297BE}" type="presParOf" srcId="{6CA8CB4C-FDD9-418D-9287-4E5077364EB6}" destId="{53C6E806-44D1-4E31-AF2A-53B7BB550DD4}" srcOrd="2" destOrd="0" presId="urn:microsoft.com/office/officeart/2008/layout/PictureStrips"/>
    <dgm:cxn modelId="{00EBFDBD-A233-40EE-944D-D19F71055CAE}" type="presParOf" srcId="{53C6E806-44D1-4E31-AF2A-53B7BB550DD4}" destId="{3D98FBE9-76A9-449C-8C1B-8692867EA194}" srcOrd="0" destOrd="0" presId="urn:microsoft.com/office/officeart/2008/layout/PictureStrips"/>
    <dgm:cxn modelId="{A477437D-7700-4F5C-A1C3-DB0F36DBDCA9}" type="presParOf" srcId="{53C6E806-44D1-4E31-AF2A-53B7BB550DD4}" destId="{37FEC0FE-13A1-46FD-AE13-6128B2A8CA0A}" srcOrd="1" destOrd="0" presId="urn:microsoft.com/office/officeart/2008/layout/PictureStrips"/>
    <dgm:cxn modelId="{AD14BC43-6CF6-47A9-864E-99791741A7F9}" type="presParOf" srcId="{6CA8CB4C-FDD9-418D-9287-4E5077364EB6}" destId="{D9598D81-108E-4EF6-9281-DA343E76F0B3}" srcOrd="3" destOrd="0" presId="urn:microsoft.com/office/officeart/2008/layout/PictureStrips"/>
    <dgm:cxn modelId="{6518B944-5DAA-4D27-92F6-7BCBCDA2AA4A}" type="presParOf" srcId="{6CA8CB4C-FDD9-418D-9287-4E5077364EB6}" destId="{B0557920-0B3E-4E5C-AE6E-532D50D7FDFF}" srcOrd="4" destOrd="0" presId="urn:microsoft.com/office/officeart/2008/layout/PictureStrips"/>
    <dgm:cxn modelId="{951EBC94-98FB-40B0-986F-89C9969C38F7}" type="presParOf" srcId="{B0557920-0B3E-4E5C-AE6E-532D50D7FDFF}" destId="{02030F02-592B-40BE-AC93-1DCA1D596F89}" srcOrd="0" destOrd="0" presId="urn:microsoft.com/office/officeart/2008/layout/PictureStrips"/>
    <dgm:cxn modelId="{8695EC31-28FE-4463-AB08-775168167761}" type="presParOf" srcId="{B0557920-0B3E-4E5C-AE6E-532D50D7FDFF}" destId="{DFFE4712-36A4-488A-835C-53C8F43CE243}" srcOrd="1" destOrd="0" presId="urn:microsoft.com/office/officeart/2008/layout/PictureStrips"/>
    <dgm:cxn modelId="{3349CF54-C5DC-4A9B-A2B8-728FA3F96DA2}" type="presParOf" srcId="{6CA8CB4C-FDD9-418D-9287-4E5077364EB6}" destId="{33B1648A-0EDC-422F-9195-8F6CEDBCDB33}" srcOrd="5" destOrd="0" presId="urn:microsoft.com/office/officeart/2008/layout/PictureStrips"/>
    <dgm:cxn modelId="{777EE9E9-7654-453B-87E1-734D6DF8F990}" type="presParOf" srcId="{6CA8CB4C-FDD9-418D-9287-4E5077364EB6}" destId="{CF537818-BEEF-4D00-966F-4D0FF84F5E8D}" srcOrd="6" destOrd="0" presId="urn:microsoft.com/office/officeart/2008/layout/PictureStrips"/>
    <dgm:cxn modelId="{BDC08531-6F84-4118-A7D9-D6965F4E9266}" type="presParOf" srcId="{CF537818-BEEF-4D00-966F-4D0FF84F5E8D}" destId="{508718BE-5707-492F-BF95-F2A3345F1FD6}" srcOrd="0" destOrd="0" presId="urn:microsoft.com/office/officeart/2008/layout/PictureStrips"/>
    <dgm:cxn modelId="{F2C97B24-0732-4BAA-8D83-C6F6306C126A}" type="presParOf" srcId="{CF537818-BEEF-4D00-966F-4D0FF84F5E8D}" destId="{B88900D3-98D9-4DFE-869D-1F73B85B57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30A9B-3786-4B1D-92B3-540DD2124CB1}">
      <dsp:nvSpPr>
        <dsp:cNvPr id="0" name=""/>
        <dsp:cNvSpPr/>
      </dsp:nvSpPr>
      <dsp:spPr>
        <a:xfrm>
          <a:off x="-6690044" y="-1016973"/>
          <a:ext cx="7915191" cy="7915191"/>
        </a:xfrm>
        <a:prstGeom prst="blockArc">
          <a:avLst>
            <a:gd name="adj1" fmla="val 18900000"/>
            <a:gd name="adj2" fmla="val 2700000"/>
            <a:gd name="adj3" fmla="val 273"/>
          </a:avLst>
        </a:pr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DE457-DBB7-43A6-BAC0-72477EE38887}">
      <dsp:nvSpPr>
        <dsp:cNvPr id="0" name=""/>
        <dsp:cNvSpPr/>
      </dsp:nvSpPr>
      <dsp:spPr>
        <a:xfrm>
          <a:off x="688999" y="457202"/>
          <a:ext cx="10629125" cy="1438093"/>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rPr>
            <a:t>This section provides an overview of the application of a humidity sensor based on </a:t>
          </a:r>
          <a:r>
            <a:rPr lang="en-US" sz="2000" kern="1200" dirty="0" err="1">
              <a:effectLst/>
              <a:latin typeface="Times New Roman" panose="02020603050405020304" pitchFamily="18" charset="0"/>
            </a:rPr>
            <a:t>graphene</a:t>
          </a:r>
          <a:r>
            <a:rPr lang="en-US" sz="2000" kern="1200" dirty="0">
              <a:effectLst/>
              <a:latin typeface="Times New Roman" panose="02020603050405020304" pitchFamily="18" charset="0"/>
            </a:rPr>
            <a:t>, </a:t>
          </a:r>
          <a:r>
            <a:rPr lang="en-US" sz="2000" kern="1200" dirty="0" err="1">
              <a:effectLst/>
              <a:latin typeface="Times New Roman" panose="02020603050405020304" pitchFamily="18" charset="0"/>
            </a:rPr>
            <a:t>graphene</a:t>
          </a:r>
          <a:r>
            <a:rPr lang="en-US" sz="2000" kern="1200" dirty="0">
              <a:effectLst/>
              <a:latin typeface="Times New Roman" panose="02020603050405020304" pitchFamily="18" charset="0"/>
            </a:rPr>
            <a:t> oxide, FFLGN membrane, and other carbon materials, in turn, these materials are durable and have high thermal conductivity, as well as excellent adsorption characteristics , therefore they are important practical application as a humidity sensor.</a:t>
          </a:r>
          <a:endParaRPr lang="ru-RU" sz="2000" kern="1200" dirty="0">
            <a:latin typeface="Times New Roman" panose="02020603050405020304" pitchFamily="18" charset="0"/>
            <a:cs typeface="Times New Roman" panose="02020603050405020304" pitchFamily="18" charset="0"/>
          </a:endParaRPr>
        </a:p>
      </dsp:txBody>
      <dsp:txXfrm>
        <a:off x="688999" y="457202"/>
        <a:ext cx="10629125" cy="1438093"/>
      </dsp:txXfrm>
    </dsp:sp>
    <dsp:sp modelId="{732ECED6-977B-4551-B4C3-437F3F06A766}">
      <dsp:nvSpPr>
        <dsp:cNvPr id="0" name=""/>
        <dsp:cNvSpPr/>
      </dsp:nvSpPr>
      <dsp:spPr>
        <a:xfrm>
          <a:off x="38722" y="441093"/>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11DE-C605-486A-969F-37EBB75C43ED}">
      <dsp:nvSpPr>
        <dsp:cNvPr id="0" name=""/>
        <dsp:cNvSpPr/>
      </dsp:nvSpPr>
      <dsp:spPr>
        <a:xfrm>
          <a:off x="1201444" y="2329725"/>
          <a:ext cx="10031803" cy="1023148"/>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cs typeface="Times New Roman" panose="02020603050405020304" pitchFamily="18" charset="0"/>
            </a:rPr>
            <a:t>The membrane based on FFLGN, GO, compared with other carbon materials, contains functional groups such as hydroxyl, carbonyl, and carboxyl on their basal plane and this makes it hydrophilic; therefore, sensors based on such materials are moisture-sensitive </a:t>
          </a:r>
          <a:endParaRPr lang="ru-RU" sz="2000" kern="1200" dirty="0">
            <a:latin typeface="Times New Roman" panose="02020603050405020304" pitchFamily="18" charset="0"/>
            <a:cs typeface="Times New Roman" panose="02020603050405020304" pitchFamily="18" charset="0"/>
          </a:endParaRPr>
        </a:p>
      </dsp:txBody>
      <dsp:txXfrm>
        <a:off x="1201444" y="2329725"/>
        <a:ext cx="10031803" cy="1023148"/>
      </dsp:txXfrm>
    </dsp:sp>
    <dsp:sp modelId="{39F12CFA-E80D-4761-82AA-433D9CA80873}">
      <dsp:nvSpPr>
        <dsp:cNvPr id="0" name=""/>
        <dsp:cNvSpPr/>
      </dsp:nvSpPr>
      <dsp:spPr>
        <a:xfrm>
          <a:off x="466288" y="2205466"/>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42F85-ECE0-4774-85D1-313E474D074E}">
      <dsp:nvSpPr>
        <dsp:cNvPr id="0" name=""/>
        <dsp:cNvSpPr/>
      </dsp:nvSpPr>
      <dsp:spPr>
        <a:xfrm>
          <a:off x="1181584" y="4049665"/>
          <a:ext cx="9855655" cy="1378951"/>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cs typeface="Times New Roman" panose="02020603050405020304" pitchFamily="18" charset="0"/>
            </a:rPr>
            <a:t>Therefore, according to the above-listed properties, FFLGN is currently an important material for creating humidity sensors with high sensitivity, which is necessary for such fields of engineering and science as medicine, textile industry, agriculture, biological products, scientific and technical centers, food industry and other industries </a:t>
          </a:r>
          <a:endParaRPr lang="ru-RU" sz="2000" kern="1200" dirty="0">
            <a:effectLst/>
            <a:latin typeface="Times New Roman" panose="02020603050405020304" pitchFamily="18" charset="0"/>
          </a:endParaRPr>
        </a:p>
      </dsp:txBody>
      <dsp:txXfrm>
        <a:off x="1181584" y="4049665"/>
        <a:ext cx="9855655" cy="1378951"/>
      </dsp:txXfrm>
    </dsp:sp>
    <dsp:sp modelId="{E2D6CCD9-FB85-46AE-948F-3C90C2AC5E46}">
      <dsp:nvSpPr>
        <dsp:cNvPr id="0" name=""/>
        <dsp:cNvSpPr/>
      </dsp:nvSpPr>
      <dsp:spPr>
        <a:xfrm>
          <a:off x="38722" y="3969839"/>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C13E-F3DA-4ABB-9E86-31968AD0EC2F}">
      <dsp:nvSpPr>
        <dsp:cNvPr id="0" name=""/>
        <dsp:cNvSpPr/>
      </dsp:nvSpPr>
      <dsp:spPr>
        <a:xfrm>
          <a:off x="1153105" y="179616"/>
          <a:ext cx="9390607" cy="1360718"/>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To create humidity sensors, the most important </a:t>
          </a:r>
          <a:r>
            <a:rPr lang="en-US" sz="2000" b="0" kern="1200" dirty="0" err="1">
              <a:latin typeface="Times New Roman" panose="02020603050405020304" pitchFamily="18" charset="0"/>
              <a:cs typeface="Times New Roman" panose="02020603050405020304" pitchFamily="18" charset="0"/>
            </a:rPr>
            <a:t>electrophysical</a:t>
          </a:r>
          <a:r>
            <a:rPr lang="en-US" sz="2000" b="0" kern="1200" dirty="0">
              <a:latin typeface="Times New Roman" panose="02020603050405020304" pitchFamily="18" charset="0"/>
              <a:cs typeface="Times New Roman" panose="02020603050405020304" pitchFamily="18" charset="0"/>
            </a:rPr>
            <a:t> characteristics are: faster response and short recovery time; stability of work at various levels of humidity and in aggressive environments; a wide range of moisture detection, as well as the most important are the ease of manufacture technologies, low cost, which are necessary to satisfy consumers</a:t>
          </a:r>
          <a:endParaRPr lang="ru-RU" sz="2000" b="0" kern="1200" dirty="0">
            <a:latin typeface="Times New Roman" panose="02020603050405020304" pitchFamily="18" charset="0"/>
            <a:cs typeface="Times New Roman" panose="02020603050405020304" pitchFamily="18" charset="0"/>
          </a:endParaRPr>
        </a:p>
      </dsp:txBody>
      <dsp:txXfrm>
        <a:off x="1219530" y="246041"/>
        <a:ext cx="9257757" cy="1227868"/>
      </dsp:txXfrm>
    </dsp:sp>
    <dsp:sp modelId="{0C2772D8-DE5B-438C-9C7A-AA0007BA822F}">
      <dsp:nvSpPr>
        <dsp:cNvPr id="0" name=""/>
        <dsp:cNvSpPr/>
      </dsp:nvSpPr>
      <dsp:spPr>
        <a:xfrm>
          <a:off x="2983507" y="1282755"/>
          <a:ext cx="5070979" cy="5070979"/>
        </a:xfrm>
        <a:custGeom>
          <a:avLst/>
          <a:gdLst/>
          <a:ahLst/>
          <a:cxnLst/>
          <a:rect l="0" t="0" r="0" b="0"/>
          <a:pathLst>
            <a:path>
              <a:moveTo>
                <a:pt x="3876947" y="383932"/>
              </a:moveTo>
              <a:arcTo wR="2535489" hR="2535489" stAng="18116568" swAng="1080766"/>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7B5518-B96A-4D25-9C94-DB56F7B37CB5}">
      <dsp:nvSpPr>
        <dsp:cNvPr id="0" name=""/>
        <dsp:cNvSpPr/>
      </dsp:nvSpPr>
      <dsp:spPr>
        <a:xfrm>
          <a:off x="6009448" y="2394855"/>
          <a:ext cx="5578508" cy="205036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In this regard, as the initial material, we choose the FFLGN membrane, which is one of the potential materials to satisfy the above characteristics, and the choice of a suitable material is considered the most important factor in creating a sensitive sensor.</a:t>
          </a:r>
          <a:endParaRPr lang="ru-RU" sz="2000" b="1" kern="1200" dirty="0">
            <a:latin typeface="Times New Roman" panose="02020603050405020304" pitchFamily="18" charset="0"/>
            <a:cs typeface="Times New Roman" panose="02020603050405020304" pitchFamily="18" charset="0"/>
          </a:endParaRPr>
        </a:p>
      </dsp:txBody>
      <dsp:txXfrm>
        <a:off x="6109539" y="2494946"/>
        <a:ext cx="5378326" cy="1850182"/>
      </dsp:txXfrm>
    </dsp:sp>
    <dsp:sp modelId="{D0B429E4-8385-4812-9F42-F8CA85FE1A56}">
      <dsp:nvSpPr>
        <dsp:cNvPr id="0" name=""/>
        <dsp:cNvSpPr/>
      </dsp:nvSpPr>
      <dsp:spPr>
        <a:xfrm>
          <a:off x="2936715" y="486674"/>
          <a:ext cx="5070979" cy="5070979"/>
        </a:xfrm>
        <a:custGeom>
          <a:avLst/>
          <a:gdLst/>
          <a:ahLst/>
          <a:cxnLst/>
          <a:rect l="0" t="0" r="0" b="0"/>
          <a:pathLst>
            <a:path>
              <a:moveTo>
                <a:pt x="4464632" y="4180821"/>
              </a:moveTo>
              <a:arcTo wR="2535489" hR="2535489" stAng="2427616" swAng="116204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DD2952-383A-44B9-9DA2-E44B77DEC08D}">
      <dsp:nvSpPr>
        <dsp:cNvPr id="0" name=""/>
        <dsp:cNvSpPr/>
      </dsp:nvSpPr>
      <dsp:spPr>
        <a:xfrm>
          <a:off x="8760" y="5341056"/>
          <a:ext cx="11635763" cy="112027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Due to the </a:t>
          </a:r>
          <a:r>
            <a:rPr lang="en-US" sz="2000" b="0" kern="1200" dirty="0" err="1">
              <a:latin typeface="Times New Roman" panose="02020603050405020304" pitchFamily="18" charset="0"/>
              <a:cs typeface="Times New Roman" panose="02020603050405020304" pitchFamily="18" charset="0"/>
            </a:rPr>
            <a:t>physicomechanical</a:t>
          </a:r>
          <a:r>
            <a:rPr lang="en-US" sz="2000" b="0" kern="1200" dirty="0">
              <a:latin typeface="Times New Roman" panose="02020603050405020304" pitchFamily="18" charset="0"/>
              <a:cs typeface="Times New Roman" panose="02020603050405020304" pitchFamily="18" charset="0"/>
            </a:rPr>
            <a:t> and important electronic properties of </a:t>
          </a:r>
          <a:r>
            <a:rPr lang="en-US" sz="2000" b="0" kern="1200" dirty="0" err="1">
              <a:latin typeface="Times New Roman" panose="02020603050405020304" pitchFamily="18" charset="0"/>
              <a:cs typeface="Times New Roman" panose="02020603050405020304" pitchFamily="18" charset="0"/>
            </a:rPr>
            <a:t>graphene</a:t>
          </a:r>
          <a:r>
            <a:rPr lang="en-US" sz="2000" b="0" kern="1200" dirty="0">
              <a:latin typeface="Times New Roman" panose="02020603050405020304" pitchFamily="18" charset="0"/>
              <a:cs typeface="Times New Roman" panose="02020603050405020304" pitchFamily="18" charset="0"/>
            </a:rPr>
            <a:t> and </a:t>
          </a:r>
          <a:r>
            <a:rPr lang="en-US" sz="2000" b="0" kern="1200" dirty="0" err="1">
              <a:latin typeface="Times New Roman" panose="02020603050405020304" pitchFamily="18" charset="0"/>
              <a:cs typeface="Times New Roman" panose="02020603050405020304" pitchFamily="18" charset="0"/>
            </a:rPr>
            <a:t>graphene</a:t>
          </a:r>
          <a:r>
            <a:rPr lang="en-US" sz="2000" b="0" kern="1200" dirty="0">
              <a:latin typeface="Times New Roman" panose="02020603050405020304" pitchFamily="18" charset="0"/>
              <a:cs typeface="Times New Roman" panose="02020603050405020304" pitchFamily="18" charset="0"/>
            </a:rPr>
            <a:t>-like materials, there has been more research and many studies have been done on the creation and use it as sensors for determining various gases and humidity.</a:t>
          </a:r>
          <a:endParaRPr lang="ru-RU" sz="2000" b="0" kern="1200" dirty="0">
            <a:latin typeface="Times New Roman" panose="02020603050405020304" pitchFamily="18" charset="0"/>
            <a:cs typeface="Times New Roman" panose="02020603050405020304" pitchFamily="18" charset="0"/>
          </a:endParaRPr>
        </a:p>
      </dsp:txBody>
      <dsp:txXfrm>
        <a:off x="63447" y="5395743"/>
        <a:ext cx="11526389" cy="1010902"/>
      </dsp:txXfrm>
    </dsp:sp>
    <dsp:sp modelId="{F9F02210-AA7E-4968-9AA7-62D68A6327DB}">
      <dsp:nvSpPr>
        <dsp:cNvPr id="0" name=""/>
        <dsp:cNvSpPr/>
      </dsp:nvSpPr>
      <dsp:spPr>
        <a:xfrm>
          <a:off x="3745432" y="568273"/>
          <a:ext cx="5070979" cy="5070979"/>
        </a:xfrm>
        <a:custGeom>
          <a:avLst/>
          <a:gdLst/>
          <a:ahLst/>
          <a:cxnLst/>
          <a:rect l="0" t="0" r="0" b="0"/>
          <a:pathLst>
            <a:path>
              <a:moveTo>
                <a:pt x="1203383" y="4692849"/>
              </a:moveTo>
              <a:arcTo wR="2535489" hR="2535489" stAng="7301647" swAng="65731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E12F9B4-92A4-439A-AE79-E6CEE309F26D}">
      <dsp:nvSpPr>
        <dsp:cNvPr id="0" name=""/>
        <dsp:cNvSpPr/>
      </dsp:nvSpPr>
      <dsp:spPr>
        <a:xfrm>
          <a:off x="108858" y="2209533"/>
          <a:ext cx="5188950" cy="2646733"/>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To achieve the above listed characteristics over the years, much attention has been paid to the creation of various types of sensors with high sensitivity based on such materials as: metal oxide nanowires; ceramic </a:t>
          </a:r>
          <a:r>
            <a:rPr lang="en-US" sz="2000" kern="1200" dirty="0" err="1">
              <a:latin typeface="Times New Roman" panose="02020603050405020304" pitchFamily="18" charset="0"/>
              <a:cs typeface="Times New Roman" panose="02020603050405020304" pitchFamily="18" charset="0"/>
            </a:rPr>
            <a:t>nanomaterials</a:t>
          </a:r>
          <a:r>
            <a:rPr lang="en-US" sz="2000" kern="1200" dirty="0">
              <a:latin typeface="Times New Roman" panose="02020603050405020304" pitchFamily="18" charset="0"/>
              <a:cs typeface="Times New Roman" panose="02020603050405020304" pitchFamily="18" charset="0"/>
            </a:rPr>
            <a:t>; silicon; semiconductor nanoparticles, etc., but despite this the creation of sensors with the above-listed characteristics remains an unsolved task to this day </a:t>
          </a:r>
          <a:endParaRPr lang="ru-RU" sz="2000" b="0" kern="1200" dirty="0">
            <a:latin typeface="Times New Roman" panose="02020603050405020304" pitchFamily="18" charset="0"/>
            <a:cs typeface="Times New Roman" panose="02020603050405020304" pitchFamily="18" charset="0"/>
          </a:endParaRPr>
        </a:p>
      </dsp:txBody>
      <dsp:txXfrm>
        <a:off x="238061" y="2338736"/>
        <a:ext cx="4930544" cy="2388327"/>
      </dsp:txXfrm>
    </dsp:sp>
    <dsp:sp modelId="{53634E93-02BB-4F72-81CF-92A368F8B2B7}">
      <dsp:nvSpPr>
        <dsp:cNvPr id="0" name=""/>
        <dsp:cNvSpPr/>
      </dsp:nvSpPr>
      <dsp:spPr>
        <a:xfrm>
          <a:off x="3726189" y="1230911"/>
          <a:ext cx="5070979" cy="5070979"/>
        </a:xfrm>
        <a:custGeom>
          <a:avLst/>
          <a:gdLst/>
          <a:ahLst/>
          <a:cxnLst/>
          <a:rect l="0" t="0" r="0" b="0"/>
          <a:pathLst>
            <a:path>
              <a:moveTo>
                <a:pt x="667679" y="820848"/>
              </a:moveTo>
              <a:arcTo wR="2535489" hR="2535489" stAng="13353107" swAng="8505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E891A-9F7F-4C16-88EA-1FACA56104E3}">
      <dsp:nvSpPr>
        <dsp:cNvPr id="0" name=""/>
        <dsp:cNvSpPr/>
      </dsp:nvSpPr>
      <dsp:spPr>
        <a:xfrm>
          <a:off x="775273" y="86053"/>
          <a:ext cx="10175649" cy="118461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237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The use of </a:t>
          </a:r>
          <a:r>
            <a:rPr lang="en-US" sz="2200" b="1" kern="1200" dirty="0" err="1">
              <a:latin typeface="Times New Roman" panose="02020603050405020304" pitchFamily="18" charset="0"/>
              <a:cs typeface="Times New Roman" panose="02020603050405020304" pitchFamily="18" charset="0"/>
            </a:rPr>
            <a:t>graphene</a:t>
          </a:r>
          <a:r>
            <a:rPr lang="en-US" sz="2200" b="1" kern="1200" dirty="0">
              <a:latin typeface="Times New Roman" panose="02020603050405020304" pitchFamily="18" charset="0"/>
              <a:cs typeface="Times New Roman" panose="02020603050405020304" pitchFamily="18" charset="0"/>
            </a:rPr>
            <a:t> in sensors for the determination of various gases was first demonstrated in [140], then its related structures such as FLG, GO have become more investigated and used to create </a:t>
          </a:r>
          <a:r>
            <a:rPr lang="en-US" sz="2200" b="1" kern="1200" dirty="0" err="1">
              <a:latin typeface="Times New Roman" panose="02020603050405020304" pitchFamily="18" charset="0"/>
              <a:cs typeface="Times New Roman" panose="02020603050405020304" pitchFamily="18" charset="0"/>
            </a:rPr>
            <a:t>nanoscale</a:t>
          </a:r>
          <a:r>
            <a:rPr lang="en-US" sz="2200" b="1" kern="1200" dirty="0">
              <a:latin typeface="Times New Roman" panose="02020603050405020304" pitchFamily="18" charset="0"/>
              <a:cs typeface="Times New Roman" panose="02020603050405020304" pitchFamily="18" charset="0"/>
            </a:rPr>
            <a:t> sensors [135].</a:t>
          </a:r>
          <a:endParaRPr lang="ru-RU" sz="2200" b="1" kern="1200" dirty="0">
            <a:latin typeface="Times New Roman" panose="02020603050405020304" pitchFamily="18" charset="0"/>
            <a:cs typeface="Times New Roman" panose="02020603050405020304" pitchFamily="18" charset="0"/>
          </a:endParaRPr>
        </a:p>
      </dsp:txBody>
      <dsp:txXfrm>
        <a:off x="775273" y="86053"/>
        <a:ext cx="10175649" cy="1184612"/>
      </dsp:txXfrm>
    </dsp:sp>
    <dsp:sp modelId="{C159DC65-BA54-4790-AAFE-605AAECEE755}">
      <dsp:nvSpPr>
        <dsp:cNvPr id="0" name=""/>
        <dsp:cNvSpPr/>
      </dsp:nvSpPr>
      <dsp:spPr>
        <a:xfrm>
          <a:off x="210897" y="168864"/>
          <a:ext cx="829228" cy="1243842"/>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8FBE9-76A9-449C-8C1B-8692867EA194}">
      <dsp:nvSpPr>
        <dsp:cNvPr id="0" name=""/>
        <dsp:cNvSpPr/>
      </dsp:nvSpPr>
      <dsp:spPr>
        <a:xfrm>
          <a:off x="413634" y="1663335"/>
          <a:ext cx="11168449" cy="1642950"/>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2377"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Humidity sensors using </a:t>
          </a:r>
          <a:r>
            <a:rPr lang="en-US" sz="2000" b="1" kern="1200" dirty="0" err="1">
              <a:latin typeface="Times New Roman" panose="02020603050405020304" pitchFamily="18" charset="0"/>
              <a:cs typeface="Times New Roman" panose="02020603050405020304" pitchFamily="18" charset="0"/>
            </a:rPr>
            <a:t>graphene</a:t>
          </a:r>
          <a:r>
            <a:rPr lang="en-US" sz="2000" b="1" kern="1200" dirty="0">
              <a:latin typeface="Times New Roman" panose="02020603050405020304" pitchFamily="18" charset="0"/>
              <a:cs typeface="Times New Roman" panose="02020603050405020304" pitchFamily="18" charset="0"/>
            </a:rPr>
            <a:t> structures were created for the determination of NO</a:t>
          </a:r>
          <a:r>
            <a:rPr lang="en-US" sz="2000" b="1" kern="1200" baseline="-25000" dirty="0">
              <a:latin typeface="Times New Roman" panose="02020603050405020304" pitchFamily="18" charset="0"/>
              <a:cs typeface="Times New Roman" panose="02020603050405020304" pitchFamily="18" charset="0"/>
            </a:rPr>
            <a:t>2</a:t>
          </a:r>
          <a:r>
            <a:rPr lang="en-US" sz="2000" b="1" kern="1200" dirty="0">
              <a:latin typeface="Times New Roman" panose="02020603050405020304" pitchFamily="18" charset="0"/>
              <a:cs typeface="Times New Roman" panose="02020603050405020304" pitchFamily="18" charset="0"/>
            </a:rPr>
            <a:t>, NH</a:t>
          </a:r>
          <a:r>
            <a:rPr lang="en-US" sz="2000" b="1" kern="1200" baseline="-25000" dirty="0">
              <a:latin typeface="Times New Roman" panose="02020603050405020304" pitchFamily="18" charset="0"/>
              <a:cs typeface="Times New Roman" panose="02020603050405020304" pitchFamily="18" charset="0"/>
            </a:rPr>
            <a:t>3</a:t>
          </a:r>
          <a:r>
            <a:rPr lang="en-US" sz="2000" b="1" kern="1200" dirty="0">
              <a:latin typeface="Times New Roman" panose="02020603050405020304" pitchFamily="18" charset="0"/>
              <a:cs typeface="Times New Roman" panose="02020603050405020304" pitchFamily="18" charset="0"/>
            </a:rPr>
            <a:t>, and CO</a:t>
          </a:r>
          <a:r>
            <a:rPr lang="en-US" sz="2000" b="1" kern="1200" baseline="-25000" dirty="0">
              <a:latin typeface="Times New Roman" panose="02020603050405020304" pitchFamily="18" charset="0"/>
              <a:cs typeface="Times New Roman" panose="02020603050405020304" pitchFamily="18" charset="0"/>
            </a:rPr>
            <a:t>2</a:t>
          </a:r>
          <a:r>
            <a:rPr lang="en-US" sz="2000" b="1" kern="1200" dirty="0">
              <a:latin typeface="Times New Roman" panose="02020603050405020304" pitchFamily="18" charset="0"/>
              <a:cs typeface="Times New Roman" panose="02020603050405020304" pitchFamily="18" charset="0"/>
            </a:rPr>
            <a:t> gases, which were demonstrated on the basis of the following materials and </a:t>
          </a:r>
          <a:r>
            <a:rPr lang="en-US" sz="2000" b="1" kern="1200" dirty="0" err="1">
              <a:latin typeface="Times New Roman" panose="02020603050405020304" pitchFamily="18" charset="0"/>
              <a:cs typeface="Times New Roman" panose="02020603050405020304" pitchFamily="18" charset="0"/>
            </a:rPr>
            <a:t>principlesgraphene</a:t>
          </a:r>
          <a:r>
            <a:rPr lang="en-US" sz="2000" b="1" kern="1200" dirty="0">
              <a:latin typeface="Times New Roman" panose="02020603050405020304" pitchFamily="18" charset="0"/>
              <a:cs typeface="Times New Roman" panose="02020603050405020304" pitchFamily="18" charset="0"/>
            </a:rPr>
            <a:t> of operation of thermally reduced </a:t>
          </a:r>
          <a:r>
            <a:rPr lang="en-US" sz="2000" b="1" kern="1200" dirty="0" err="1">
              <a:latin typeface="Times New Roman" panose="02020603050405020304" pitchFamily="18" charset="0"/>
              <a:cs typeface="Times New Roman" panose="02020603050405020304" pitchFamily="18" charset="0"/>
            </a:rPr>
            <a:t>graphene</a:t>
          </a:r>
          <a:r>
            <a:rPr lang="en-US" sz="2000" b="1" kern="1200" dirty="0">
              <a:latin typeface="Times New Roman" panose="02020603050405020304" pitchFamily="18" charset="0"/>
              <a:cs typeface="Times New Roman" panose="02020603050405020304" pitchFamily="18" charset="0"/>
            </a:rPr>
            <a:t>; epitaxial; carbon nanotubes and </a:t>
          </a:r>
          <a:r>
            <a:rPr lang="en-US" sz="2000" b="1" kern="1200" dirty="0" err="1">
              <a:latin typeface="Times New Roman" panose="02020603050405020304" pitchFamily="18" charset="0"/>
              <a:cs typeface="Times New Roman" panose="02020603050405020304" pitchFamily="18" charset="0"/>
            </a:rPr>
            <a:t>graphene</a:t>
          </a:r>
          <a:r>
            <a:rPr lang="en-US" sz="2000" b="1" kern="1200" dirty="0">
              <a:latin typeface="Times New Roman" panose="02020603050405020304" pitchFamily="18" charset="0"/>
              <a:cs typeface="Times New Roman" panose="02020603050405020304" pitchFamily="18" charset="0"/>
            </a:rPr>
            <a:t>; coarse-grained GO thin film; FLG, </a:t>
          </a:r>
          <a:r>
            <a:rPr lang="en-US" sz="2000" b="1" kern="1200" dirty="0" err="1">
              <a:latin typeface="Times New Roman" panose="02020603050405020304" pitchFamily="18" charset="0"/>
              <a:cs typeface="Times New Roman" panose="02020603050405020304" pitchFamily="18" charset="0"/>
            </a:rPr>
            <a:t>microscale</a:t>
          </a:r>
          <a:r>
            <a:rPr lang="en-US" sz="2000" b="1" kern="1200" dirty="0">
              <a:latin typeface="Times New Roman" panose="02020603050405020304" pitchFamily="18" charset="0"/>
              <a:cs typeface="Times New Roman" panose="02020603050405020304" pitchFamily="18" charset="0"/>
            </a:rPr>
            <a:t> capacitive humidity sensor based on GO film; high proton conductivity GO; capacitive humidity sensor based on the Electro-spun PVDF/</a:t>
          </a:r>
          <a:r>
            <a:rPr lang="en-US" sz="2000" b="1" kern="1200" dirty="0" err="1">
              <a:latin typeface="Times New Roman" panose="02020603050405020304" pitchFamily="18" charset="0"/>
              <a:cs typeface="Times New Roman" panose="02020603050405020304" pitchFamily="18" charset="0"/>
            </a:rPr>
            <a:t>Graphene</a:t>
          </a:r>
          <a:r>
            <a:rPr lang="en-US" sz="2000" b="1" kern="1200" dirty="0">
              <a:latin typeface="Times New Roman" panose="02020603050405020304" pitchFamily="18" charset="0"/>
              <a:cs typeface="Times New Roman" panose="02020603050405020304" pitchFamily="18" charset="0"/>
            </a:rPr>
            <a:t> Membrane </a:t>
          </a:r>
          <a:endParaRPr lang="ru-RU" sz="2000" b="1" kern="1200" dirty="0">
            <a:latin typeface="Times New Roman" panose="02020603050405020304" pitchFamily="18" charset="0"/>
            <a:cs typeface="Times New Roman" panose="02020603050405020304" pitchFamily="18" charset="0"/>
          </a:endParaRPr>
        </a:p>
      </dsp:txBody>
      <dsp:txXfrm>
        <a:off x="413634" y="1663335"/>
        <a:ext cx="11168449" cy="1642950"/>
      </dsp:txXfrm>
    </dsp:sp>
    <dsp:sp modelId="{37FEC0FE-13A1-46FD-AE13-6128B2A8CA0A}">
      <dsp:nvSpPr>
        <dsp:cNvPr id="0" name=""/>
        <dsp:cNvSpPr/>
      </dsp:nvSpPr>
      <dsp:spPr>
        <a:xfrm>
          <a:off x="108860" y="2176512"/>
          <a:ext cx="829228" cy="1243842"/>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30F02-592B-40BE-AC93-1DCA1D596F89}">
      <dsp:nvSpPr>
        <dsp:cNvPr id="0" name=""/>
        <dsp:cNvSpPr/>
      </dsp:nvSpPr>
      <dsp:spPr>
        <a:xfrm>
          <a:off x="1063200" y="3803122"/>
          <a:ext cx="9011090" cy="107001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237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We made a comparison of the performance of humidity sensors based on FFLGN with similar types of humidity sensors according to the following characteristics: dynamics of response and recovery, humidity detection range </a:t>
          </a:r>
          <a:endParaRPr lang="ru-RU" sz="2200" b="1" kern="1200" dirty="0">
            <a:latin typeface="Times New Roman" panose="02020603050405020304" pitchFamily="18" charset="0"/>
            <a:cs typeface="Times New Roman" panose="02020603050405020304" pitchFamily="18" charset="0"/>
          </a:endParaRPr>
        </a:p>
      </dsp:txBody>
      <dsp:txXfrm>
        <a:off x="1063200" y="3803122"/>
        <a:ext cx="9011090" cy="1070012"/>
      </dsp:txXfrm>
    </dsp:sp>
    <dsp:sp modelId="{DFFE4712-36A4-488A-835C-53C8F43CE243}">
      <dsp:nvSpPr>
        <dsp:cNvPr id="0" name=""/>
        <dsp:cNvSpPr/>
      </dsp:nvSpPr>
      <dsp:spPr>
        <a:xfrm>
          <a:off x="878442" y="3824522"/>
          <a:ext cx="829228" cy="1243842"/>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718BE-5707-492F-BF95-F2A3345F1FD6}">
      <dsp:nvSpPr>
        <dsp:cNvPr id="0" name=""/>
        <dsp:cNvSpPr/>
      </dsp:nvSpPr>
      <dsp:spPr>
        <a:xfrm>
          <a:off x="1536817" y="5291468"/>
          <a:ext cx="9467839" cy="116532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237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According to the table 2, compared to the sensors listed below, our device [206] has an advantage in response and recovery time, which has the same time of 360 s, as well as a wide range of humidity from 5-100%, and its </a:t>
          </a:r>
          <a:r>
            <a:rPr lang="en-US" sz="2200" b="1" kern="1200" dirty="0" err="1">
              <a:latin typeface="Times New Roman" panose="02020603050405020304" pitchFamily="18" charset="0"/>
              <a:cs typeface="Times New Roman" panose="02020603050405020304" pitchFamily="18" charset="0"/>
            </a:rPr>
            <a:t>electrophysical</a:t>
          </a:r>
          <a:r>
            <a:rPr lang="en-US" sz="2200" b="1" kern="1200" dirty="0">
              <a:latin typeface="Times New Roman" panose="02020603050405020304" pitchFamily="18" charset="0"/>
              <a:cs typeface="Times New Roman" panose="02020603050405020304" pitchFamily="18" charset="0"/>
            </a:rPr>
            <a:t> characteristics presented in section 3.2.8.</a:t>
          </a:r>
          <a:endParaRPr lang="ru-RU" sz="2200" b="1" kern="1200" dirty="0">
            <a:latin typeface="Times New Roman" panose="02020603050405020304" pitchFamily="18" charset="0"/>
            <a:cs typeface="Times New Roman" panose="02020603050405020304" pitchFamily="18" charset="0"/>
          </a:endParaRPr>
        </a:p>
      </dsp:txBody>
      <dsp:txXfrm>
        <a:off x="1536817" y="5291468"/>
        <a:ext cx="9467839" cy="1165326"/>
      </dsp:txXfrm>
    </dsp:sp>
    <dsp:sp modelId="{B88900D3-98D9-4DFE-869D-1F73B85B5799}">
      <dsp:nvSpPr>
        <dsp:cNvPr id="0" name=""/>
        <dsp:cNvSpPr/>
      </dsp:nvSpPr>
      <dsp:spPr>
        <a:xfrm>
          <a:off x="993659" y="5317943"/>
          <a:ext cx="829228" cy="1243842"/>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311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4232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830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5531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8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7396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75042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820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75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230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4878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D9EEC6-BE18-4FF9-A6C0-CB8176D07083}" type="datetimeFigureOut">
              <a:rPr lang="ru-RU" smtClean="0"/>
              <a:t>05.11.2024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0736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D9EEC6-BE18-4FF9-A6C0-CB8176D07083}" type="datetimeFigureOut">
              <a:rPr lang="ru-RU" smtClean="0"/>
              <a:t>05.11.2024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4069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EEC6-BE18-4FF9-A6C0-CB8176D07083}" type="datetimeFigureOut">
              <a:rPr lang="ru-RU" smtClean="0"/>
              <a:t>05.11.2024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8548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6945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529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D9EEC6-BE18-4FF9-A6C0-CB8176D07083}" type="datetimeFigureOut">
              <a:rPr lang="ru-RU" smtClean="0"/>
              <a:t>05.11.2024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E1C266-2CC7-4AD5-BE2F-F6040C999D7A}" type="slidenum">
              <a:rPr lang="ru-RU" smtClean="0"/>
              <a:t>‹#›</a:t>
            </a:fld>
            <a:endParaRPr lang="ru-RU"/>
          </a:p>
        </p:txBody>
      </p:sp>
    </p:spTree>
    <p:extLst>
      <p:ext uri="{BB962C8B-B14F-4D97-AF65-F5344CB8AC3E}">
        <p14:creationId xmlns:p14="http://schemas.microsoft.com/office/powerpoint/2010/main" val="25343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289459"/>
            <a:ext cx="9312365" cy="1672941"/>
          </a:xfrm>
        </p:spPr>
        <p:txBody>
          <a:bodyPr>
            <a:no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a:t>
            </a:r>
            <a:r>
              <a:rPr lang="en-US" sz="4200" b="1" dirty="0">
                <a:solidFill>
                  <a:srgbClr val="FF0000"/>
                </a:solidFill>
                <a:latin typeface="Times New Roman" panose="02020603050405020304" pitchFamily="18" charset="0"/>
                <a:cs typeface="Times New Roman" panose="02020603050405020304" pitchFamily="18" charset="0"/>
              </a:rPr>
              <a:t>Nanotechnologies and </a:t>
            </a:r>
            <a:r>
              <a:rPr lang="en-US" sz="4200" b="1" dirty="0" err="1">
                <a:solidFill>
                  <a:srgbClr val="FF0000"/>
                </a:solidFill>
                <a:latin typeface="Times New Roman" panose="02020603050405020304" pitchFamily="18" charset="0"/>
                <a:cs typeface="Times New Roman" panose="02020603050405020304" pitchFamily="18" charset="0"/>
              </a:rPr>
              <a:t>Nanomaterials</a:t>
            </a:r>
            <a:r>
              <a:rPr lang="ru-RU" sz="4200" b="1" dirty="0">
                <a:solidFill>
                  <a:srgbClr val="FF0000"/>
                </a:solidFill>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5464629" y="4572000"/>
            <a:ext cx="6472189" cy="155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Lecturer: PhD doctor, senior lecturer, </a:t>
            </a:r>
            <a:r>
              <a:rPr lang="en-US" sz="2800" b="1" dirty="0" err="1">
                <a:latin typeface="Times New Roman" panose="02020603050405020304" pitchFamily="18" charset="0"/>
                <a:cs typeface="Times New Roman" panose="02020603050405020304" pitchFamily="18" charset="0"/>
              </a:rPr>
              <a:t>Tilek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Kuanyshbekuly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Kuanyshbekov</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E8846F-9134-4B0F-BA08-3B1B91571B0D}"/>
              </a:ext>
            </a:extLst>
          </p:cNvPr>
          <p:cNvSpPr>
            <a:spLocks noGrp="1"/>
          </p:cNvSpPr>
          <p:nvPr>
            <p:ph idx="1"/>
          </p:nvPr>
        </p:nvSpPr>
        <p:spPr>
          <a:xfrm>
            <a:off x="2366188" y="1308410"/>
            <a:ext cx="8915400" cy="3777622"/>
          </a:xfrm>
        </p:spPr>
        <p:txBody>
          <a:bodyPr>
            <a:normAutofit lnSpcReduction="10000"/>
          </a:bodyPr>
          <a:lstStyle/>
          <a:p>
            <a:r>
              <a:rPr lang="en-US" sz="2400" dirty="0"/>
              <a:t>The electro-physical parameters were studied as a function of humidity to determine the operating characteristics of the device. The stability of the electrical capacitance was monitored using the Keithley 6517A meter attached to the copper electrodes with alligator clips. The results of testing the sensor for the stability of the electrical capacitance under various levels of constant humidity, depending on the time are shown in Fig. </a:t>
            </a:r>
            <a:r>
              <a:rPr lang="kk-KZ" sz="2400" dirty="0"/>
              <a:t>2</a:t>
            </a:r>
            <a:r>
              <a:rPr lang="en-US" sz="2400" dirty="0"/>
              <a:t>. It can be seen from the results that the deviation of the electrical capacitance values of the structure for a long time does not exceed 2 %</a:t>
            </a:r>
            <a:endParaRPr lang="ru-RU" sz="2400" dirty="0"/>
          </a:p>
          <a:p>
            <a:endParaRPr lang="ru-RU" dirty="0"/>
          </a:p>
        </p:txBody>
      </p:sp>
    </p:spTree>
    <p:extLst>
      <p:ext uri="{BB962C8B-B14F-4D97-AF65-F5344CB8AC3E}">
        <p14:creationId xmlns:p14="http://schemas.microsoft.com/office/powerpoint/2010/main" val="427152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5B6A25-DEE7-49F4-98C3-8560113E51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4712" y="0"/>
            <a:ext cx="7649737" cy="5307980"/>
          </a:xfrm>
          <a:prstGeom prst="rect">
            <a:avLst/>
          </a:prstGeom>
          <a:noFill/>
          <a:ln>
            <a:noFill/>
          </a:ln>
        </p:spPr>
      </p:pic>
      <p:sp>
        <p:nvSpPr>
          <p:cNvPr id="5" name="Прямоугольник 4">
            <a:extLst>
              <a:ext uri="{FF2B5EF4-FFF2-40B4-BE49-F238E27FC236}">
                <a16:creationId xmlns:a16="http://schemas.microsoft.com/office/drawing/2014/main" id="{5CB2A396-3435-4004-8514-12D5F175DDA1}"/>
              </a:ext>
            </a:extLst>
          </p:cNvPr>
          <p:cNvSpPr/>
          <p:nvPr/>
        </p:nvSpPr>
        <p:spPr>
          <a:xfrm>
            <a:off x="3940098" y="5621325"/>
            <a:ext cx="6096000" cy="923330"/>
          </a:xfrm>
          <a:prstGeom prst="rect">
            <a:avLst/>
          </a:prstGeom>
        </p:spPr>
        <p:txBody>
          <a:bodyPr>
            <a:spAutoFit/>
          </a:bodyPr>
          <a:lstStyle/>
          <a:p>
            <a:pPr algn="ctr"/>
            <a:r>
              <a:rPr lang="en-US" dirty="0"/>
              <a:t>Figure 2 – Testing the humidity sensor for the stability of the capacitance reading under various levels of constant humidity as a function of time</a:t>
            </a:r>
            <a:endParaRPr lang="ru-RU" dirty="0"/>
          </a:p>
        </p:txBody>
      </p:sp>
    </p:spTree>
    <p:extLst>
      <p:ext uri="{BB962C8B-B14F-4D97-AF65-F5344CB8AC3E}">
        <p14:creationId xmlns:p14="http://schemas.microsoft.com/office/powerpoint/2010/main" val="202821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39B6D87-94DB-4A9A-9F17-7380B3B492D6}"/>
              </a:ext>
            </a:extLst>
          </p:cNvPr>
          <p:cNvSpPr/>
          <p:nvPr/>
        </p:nvSpPr>
        <p:spPr>
          <a:xfrm>
            <a:off x="2780370" y="1314350"/>
            <a:ext cx="8660780" cy="4229299"/>
          </a:xfrm>
          <a:prstGeom prst="rect">
            <a:avLst/>
          </a:prstGeom>
        </p:spPr>
        <p:txBody>
          <a:bodyPr wrap="square">
            <a:spAutoFit/>
          </a:bodyPr>
          <a:lstStyle/>
          <a:p>
            <a:pPr algn="just">
              <a:lnSpc>
                <a:spcPct val="150000"/>
              </a:lnSpc>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humidity sensor was kept in the sealed chamber with humidity levels controlled at 5 %, 25 %, 50 %, 75 %, 100 % for 10 hours. The results of testing the sensor for the stability of the electrical resistance under various levels of constant humidity, depending on the time are shown in Figure </a:t>
            </a:r>
            <a:r>
              <a:rPr lang="kk-KZ" sz="2600" dirty="0">
                <a:latin typeface="Times New Roman" panose="02020603050405020304" pitchFamily="18" charset="0"/>
                <a:ea typeface="Calibri" panose="020F0502020204030204" pitchFamily="34" charset="0"/>
                <a:cs typeface="Times New Roman" panose="02020603050405020304" pitchFamily="18" charset="0"/>
              </a:rPr>
              <a:t>3</a:t>
            </a:r>
            <a:r>
              <a:rPr lang="en-US" sz="2600" dirty="0">
                <a:latin typeface="Times New Roman" panose="02020603050405020304" pitchFamily="18" charset="0"/>
                <a:ea typeface="Calibri" panose="020F0502020204030204" pitchFamily="34" charset="0"/>
                <a:cs typeface="Times New Roman" panose="02020603050405020304" pitchFamily="18" charset="0"/>
              </a:rPr>
              <a:t>. It can be seen from the results that the deviation of the electrical resistance values of the structure for a long time does not exceed 2 %.</a:t>
            </a:r>
            <a:endParaRPr lang="ru-RU"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60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0777A68-74F8-43C7-AA10-B6A47EA65F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630" y="223024"/>
            <a:ext cx="6788770" cy="5096079"/>
          </a:xfrm>
          <a:prstGeom prst="rect">
            <a:avLst/>
          </a:prstGeom>
          <a:noFill/>
          <a:ln>
            <a:noFill/>
          </a:ln>
        </p:spPr>
      </p:pic>
      <p:sp>
        <p:nvSpPr>
          <p:cNvPr id="5" name="Прямоугольник 4">
            <a:extLst>
              <a:ext uri="{FF2B5EF4-FFF2-40B4-BE49-F238E27FC236}">
                <a16:creationId xmlns:a16="http://schemas.microsoft.com/office/drawing/2014/main" id="{606B25E5-0740-4BA2-B040-BC422B889920}"/>
              </a:ext>
            </a:extLst>
          </p:cNvPr>
          <p:cNvSpPr/>
          <p:nvPr/>
        </p:nvSpPr>
        <p:spPr>
          <a:xfrm>
            <a:off x="2444440" y="5319103"/>
            <a:ext cx="9197434" cy="1315873"/>
          </a:xfrm>
          <a:prstGeom prst="rect">
            <a:avLst/>
          </a:prstGeom>
        </p:spPr>
        <p:txBody>
          <a:bodyPr wrap="square">
            <a:spAutoFit/>
          </a:bodyPr>
          <a:lstStyle/>
          <a:p>
            <a:pPr algn="ctr">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Figure 3 – Testing the humidity sensor on the stability of the electrical resistance readings under different humidity levels</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69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8712D38-B64F-4319-A2E9-E8CD4F7A8086}"/>
              </a:ext>
            </a:extLst>
          </p:cNvPr>
          <p:cNvSpPr>
            <a:spLocks noGrp="1"/>
          </p:cNvSpPr>
          <p:nvPr>
            <p:ph idx="1"/>
          </p:nvPr>
        </p:nvSpPr>
        <p:spPr>
          <a:xfrm>
            <a:off x="2343885" y="1129990"/>
            <a:ext cx="9074963" cy="4869366"/>
          </a:xfrm>
        </p:spPr>
        <p:txBody>
          <a:bodyPr>
            <a:noAutofit/>
          </a:bodyPr>
          <a:lstStyle/>
          <a:p>
            <a:r>
              <a:rPr lang="en-US" sz="2800" dirty="0"/>
              <a:t>Figure 4 shows the dependence of capacity on humidity. This figure shows that as the humidity level increases, the capacity of the sensor increases. Significant changes in capacity are observed at 70%, 80%, 90%, 95% humidity, this is due to the fact that a large amount of water vapor penetrates into the interplanar distance of FFLGN membrane and due to the high dielectric permeability (constant) increases the electrical capacitance.</a:t>
            </a:r>
            <a:endParaRPr lang="ru-RU" sz="2800" dirty="0"/>
          </a:p>
        </p:txBody>
      </p:sp>
    </p:spTree>
    <p:extLst>
      <p:ext uri="{BB962C8B-B14F-4D97-AF65-F5344CB8AC3E}">
        <p14:creationId xmlns:p14="http://schemas.microsoft.com/office/powerpoint/2010/main" val="299956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51C2C52-865A-4101-8A6E-567D38838398}"/>
              </a:ext>
            </a:extLst>
          </p:cNvPr>
          <p:cNvPicPr/>
          <p:nvPr/>
        </p:nvPicPr>
        <p:blipFill>
          <a:blip r:embed="rId2" cstate="print">
            <a:extLst>
              <a:ext uri="{28A0092B-C50C-407E-A947-70E740481C1C}">
                <a14:useLocalDpi xmlns:a14="http://schemas.microsoft.com/office/drawing/2010/main" val="0"/>
              </a:ext>
            </a:extLst>
          </a:blip>
          <a:srcRect l="2501" t="3252" r="7306"/>
          <a:stretch>
            <a:fillRect/>
          </a:stretch>
        </p:blipFill>
        <p:spPr bwMode="auto">
          <a:xfrm>
            <a:off x="3100040" y="289932"/>
            <a:ext cx="6512312" cy="5486400"/>
          </a:xfrm>
          <a:prstGeom prst="rect">
            <a:avLst/>
          </a:prstGeom>
          <a:noFill/>
          <a:ln>
            <a:noFill/>
          </a:ln>
        </p:spPr>
      </p:pic>
      <p:sp>
        <p:nvSpPr>
          <p:cNvPr id="5" name="Прямоугольник 4">
            <a:extLst>
              <a:ext uri="{FF2B5EF4-FFF2-40B4-BE49-F238E27FC236}">
                <a16:creationId xmlns:a16="http://schemas.microsoft.com/office/drawing/2014/main" id="{DC9C88B7-AFF1-40D6-9BE4-0509788A6C44}"/>
              </a:ext>
            </a:extLst>
          </p:cNvPr>
          <p:cNvSpPr/>
          <p:nvPr/>
        </p:nvSpPr>
        <p:spPr>
          <a:xfrm>
            <a:off x="3807687" y="6198736"/>
            <a:ext cx="5557932" cy="369332"/>
          </a:xfrm>
          <a:prstGeom prst="rect">
            <a:avLst/>
          </a:prstGeom>
        </p:spPr>
        <p:txBody>
          <a:bodyPr wrap="none">
            <a:spAutoFit/>
          </a:bodyPr>
          <a:lstStyle/>
          <a:p>
            <a:r>
              <a:rPr lang="en-US" dirty="0"/>
              <a:t>Figure 4 – Dependence of capacity on humidity</a:t>
            </a:r>
            <a:endParaRPr lang="ru-RU" dirty="0"/>
          </a:p>
        </p:txBody>
      </p:sp>
    </p:spTree>
    <p:extLst>
      <p:ext uri="{BB962C8B-B14F-4D97-AF65-F5344CB8AC3E}">
        <p14:creationId xmlns:p14="http://schemas.microsoft.com/office/powerpoint/2010/main" val="161964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69D005E-0091-4C1B-883F-A4CBAFDBDFBB}"/>
              </a:ext>
            </a:extLst>
          </p:cNvPr>
          <p:cNvSpPr/>
          <p:nvPr/>
        </p:nvSpPr>
        <p:spPr>
          <a:xfrm>
            <a:off x="2668859" y="62051"/>
            <a:ext cx="8616176" cy="2428806"/>
          </a:xfrm>
          <a:prstGeom prst="rect">
            <a:avLst/>
          </a:prstGeom>
        </p:spPr>
        <p:txBody>
          <a:bodyPr wrap="square">
            <a:spAutoFit/>
          </a:bodyPr>
          <a:lstStyle/>
          <a:p>
            <a:pPr algn="just">
              <a:lnSpc>
                <a:spcPct val="150000"/>
              </a:lnSpc>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electrical resistance versus humidity is presented in Figure 5. This image shows that the electrical resistance of the sensor decreases from 11,5 to 6,3 Log (R, Ohm) with increasing humidity at the range of 5-100 %.</a:t>
            </a:r>
            <a:endParaRPr lang="ru-RU"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03B1BF2-F850-46BE-8006-0A03ADE5B10A}"/>
              </a:ext>
            </a:extLst>
          </p:cNvPr>
          <p:cNvPicPr/>
          <p:nvPr/>
        </p:nvPicPr>
        <p:blipFill>
          <a:blip r:embed="rId2">
            <a:extLst>
              <a:ext uri="{28A0092B-C50C-407E-A947-70E740481C1C}">
                <a14:useLocalDpi xmlns:a14="http://schemas.microsoft.com/office/drawing/2010/main" val="0"/>
              </a:ext>
            </a:extLst>
          </a:blip>
          <a:srcRect t="2283" r="3058" b="4565"/>
          <a:stretch>
            <a:fillRect/>
          </a:stretch>
        </p:blipFill>
        <p:spPr bwMode="auto">
          <a:xfrm>
            <a:off x="4995747" y="2645578"/>
            <a:ext cx="4285901" cy="3705719"/>
          </a:xfrm>
          <a:prstGeom prst="rect">
            <a:avLst/>
          </a:prstGeom>
          <a:noFill/>
          <a:ln>
            <a:noFill/>
          </a:ln>
        </p:spPr>
      </p:pic>
      <p:sp>
        <p:nvSpPr>
          <p:cNvPr id="6" name="Прямоугольник 5">
            <a:extLst>
              <a:ext uri="{FF2B5EF4-FFF2-40B4-BE49-F238E27FC236}">
                <a16:creationId xmlns:a16="http://schemas.microsoft.com/office/drawing/2014/main" id="{162E1922-4F29-4F86-8568-74853ECB424D}"/>
              </a:ext>
            </a:extLst>
          </p:cNvPr>
          <p:cNvSpPr/>
          <p:nvPr/>
        </p:nvSpPr>
        <p:spPr>
          <a:xfrm>
            <a:off x="3042483" y="6351297"/>
            <a:ext cx="7868928" cy="369332"/>
          </a:xfrm>
          <a:prstGeom prst="rect">
            <a:avLst/>
          </a:prstGeom>
        </p:spPr>
        <p:txBody>
          <a:bodyPr wrap="square">
            <a:spAutoFit/>
          </a:bodyPr>
          <a:lstStyle/>
          <a:p>
            <a:r>
              <a:rPr lang="en-US" dirty="0"/>
              <a:t>Figure 5 – Dependence of the electrical resistance on humidity </a:t>
            </a:r>
            <a:endParaRPr lang="ru-RU" dirty="0"/>
          </a:p>
        </p:txBody>
      </p:sp>
    </p:spTree>
    <p:extLst>
      <p:ext uri="{BB962C8B-B14F-4D97-AF65-F5344CB8AC3E}">
        <p14:creationId xmlns:p14="http://schemas.microsoft.com/office/powerpoint/2010/main" val="198487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5B7837-8096-4742-B803-847799E3A3AA}"/>
              </a:ext>
            </a:extLst>
          </p:cNvPr>
          <p:cNvSpPr>
            <a:spLocks noGrp="1"/>
          </p:cNvSpPr>
          <p:nvPr>
            <p:ph type="title"/>
          </p:nvPr>
        </p:nvSpPr>
        <p:spPr>
          <a:xfrm>
            <a:off x="2592925" y="289573"/>
            <a:ext cx="8911687" cy="322668"/>
          </a:xfrm>
        </p:spPr>
        <p:txBody>
          <a:bodyPr>
            <a:noAutofit/>
          </a:bodyPr>
          <a:lstStyle/>
          <a:p>
            <a:r>
              <a:rPr lang="en-US" sz="2400" dirty="0"/>
              <a:t>The recovery and response time of the sensor </a:t>
            </a:r>
            <a:endParaRPr lang="ru-RU" sz="2400" dirty="0"/>
          </a:p>
        </p:txBody>
      </p:sp>
      <p:pic>
        <p:nvPicPr>
          <p:cNvPr id="5" name="Рисунок 4">
            <a:extLst>
              <a:ext uri="{FF2B5EF4-FFF2-40B4-BE49-F238E27FC236}">
                <a16:creationId xmlns:a16="http://schemas.microsoft.com/office/drawing/2014/main" id="{2E0DF076-1C78-44AC-9A1F-B0C9B65424E7}"/>
              </a:ext>
            </a:extLst>
          </p:cNvPr>
          <p:cNvPicPr/>
          <p:nvPr/>
        </p:nvPicPr>
        <p:blipFill>
          <a:blip r:embed="rId2" cstate="print">
            <a:extLst>
              <a:ext uri="{28A0092B-C50C-407E-A947-70E740481C1C}">
                <a14:useLocalDpi xmlns:a14="http://schemas.microsoft.com/office/drawing/2010/main" val="0"/>
              </a:ext>
            </a:extLst>
          </a:blip>
          <a:srcRect l="5917" t="2261" r="1575" b="4073"/>
          <a:stretch>
            <a:fillRect/>
          </a:stretch>
        </p:blipFill>
        <p:spPr bwMode="auto">
          <a:xfrm>
            <a:off x="855855" y="1257331"/>
            <a:ext cx="5391150" cy="3962400"/>
          </a:xfrm>
          <a:prstGeom prst="rect">
            <a:avLst/>
          </a:prstGeom>
          <a:noFill/>
          <a:ln>
            <a:noFill/>
          </a:ln>
        </p:spPr>
      </p:pic>
      <p:sp>
        <p:nvSpPr>
          <p:cNvPr id="6" name="Прямоугольник 5">
            <a:extLst>
              <a:ext uri="{FF2B5EF4-FFF2-40B4-BE49-F238E27FC236}">
                <a16:creationId xmlns:a16="http://schemas.microsoft.com/office/drawing/2014/main" id="{D5EABC8B-D8C1-4B1E-BB75-103E2B2B472C}"/>
              </a:ext>
            </a:extLst>
          </p:cNvPr>
          <p:cNvSpPr/>
          <p:nvPr/>
        </p:nvSpPr>
        <p:spPr>
          <a:xfrm>
            <a:off x="1157150" y="5460860"/>
            <a:ext cx="5089855" cy="628314"/>
          </a:xfrm>
          <a:prstGeom prst="rect">
            <a:avLst/>
          </a:prstGeom>
        </p:spPr>
        <p:txBody>
          <a:bodyPr wrap="none">
            <a:spAutoFit/>
          </a:bodyPr>
          <a:lstStyle/>
          <a:p>
            <a:pPr algn="ctr">
              <a:lnSpc>
                <a:spcPct val="150000"/>
              </a:lnSpc>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Figure 6 – Dynamics of the response</a:t>
            </a:r>
            <a:endParaRPr lang="ru-RU"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634E4071-05BC-4166-BA83-D4E8F271AE99}"/>
              </a:ext>
            </a:extLst>
          </p:cNvPr>
          <p:cNvPicPr/>
          <p:nvPr/>
        </p:nvPicPr>
        <p:blipFill>
          <a:blip r:embed="rId3" cstate="print">
            <a:extLst>
              <a:ext uri="{28A0092B-C50C-407E-A947-70E740481C1C}">
                <a14:useLocalDpi xmlns:a14="http://schemas.microsoft.com/office/drawing/2010/main" val="0"/>
              </a:ext>
            </a:extLst>
          </a:blip>
          <a:srcRect l="6548" r="1575" b="4526"/>
          <a:stretch>
            <a:fillRect/>
          </a:stretch>
        </p:blipFill>
        <p:spPr bwMode="auto">
          <a:xfrm>
            <a:off x="6789699" y="1223555"/>
            <a:ext cx="4991100" cy="3600450"/>
          </a:xfrm>
          <a:prstGeom prst="rect">
            <a:avLst/>
          </a:prstGeom>
          <a:noFill/>
          <a:ln>
            <a:noFill/>
          </a:ln>
        </p:spPr>
      </p:pic>
      <p:sp>
        <p:nvSpPr>
          <p:cNvPr id="8" name="Прямоугольник 7">
            <a:extLst>
              <a:ext uri="{FF2B5EF4-FFF2-40B4-BE49-F238E27FC236}">
                <a16:creationId xmlns:a16="http://schemas.microsoft.com/office/drawing/2014/main" id="{BD235AAD-9C9E-4450-91B1-0A4995B917AB}"/>
              </a:ext>
            </a:extLst>
          </p:cNvPr>
          <p:cNvSpPr/>
          <p:nvPr/>
        </p:nvSpPr>
        <p:spPr>
          <a:xfrm>
            <a:off x="7505269" y="5435320"/>
            <a:ext cx="4275530" cy="628314"/>
          </a:xfrm>
          <a:prstGeom prst="rect">
            <a:avLst/>
          </a:prstGeom>
        </p:spPr>
        <p:txBody>
          <a:bodyPr wrap="none">
            <a:spAutoFit/>
          </a:bodyPr>
          <a:lstStyle/>
          <a:p>
            <a:pPr algn="ctr">
              <a:lnSpc>
                <a:spcPct val="150000"/>
              </a:lnSpc>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Figure 7 – Recovery dynamics</a:t>
            </a:r>
            <a:endParaRPr lang="ru-RU"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20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226BD92-9FB8-46CF-BB9B-003516F666B2}"/>
              </a:ext>
            </a:extLst>
          </p:cNvPr>
          <p:cNvSpPr>
            <a:spLocks noGrp="1"/>
          </p:cNvSpPr>
          <p:nvPr>
            <p:ph idx="1"/>
          </p:nvPr>
        </p:nvSpPr>
        <p:spPr>
          <a:xfrm>
            <a:off x="2544608" y="639336"/>
            <a:ext cx="8915400" cy="3777622"/>
          </a:xfrm>
        </p:spPr>
        <p:txBody>
          <a:bodyPr>
            <a:noAutofit/>
          </a:bodyPr>
          <a:lstStyle/>
          <a:p>
            <a:pPr>
              <a:lnSpc>
                <a:spcPct val="150000"/>
              </a:lnSpc>
              <a:tabLst>
                <a:tab pos="6113780" algn="r"/>
              </a:tabLst>
            </a:pP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Questions</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Application of a humidity sensor based on graphene</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Physicomechanical</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important electronic properties of graphene and graphene-like materials</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Characteristics of humidity sensors</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Creation a humidity sensor based on an FFLGN membrane</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kk-KZ"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Dependence of capacity on humidity</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tabLst>
                <a:tab pos="6113780" algn="r"/>
              </a:tabLst>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recovery and response time of the sensor</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endParaRPr lang="ru-RU" sz="2600" dirty="0"/>
          </a:p>
        </p:txBody>
      </p:sp>
    </p:spTree>
    <p:extLst>
      <p:ext uri="{BB962C8B-B14F-4D97-AF65-F5344CB8AC3E}">
        <p14:creationId xmlns:p14="http://schemas.microsoft.com/office/powerpoint/2010/main" val="323348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9CDBA6B-3964-450A-882E-CB7DAEC7497B}"/>
              </a:ext>
            </a:extLst>
          </p:cNvPr>
          <p:cNvGraphicFramePr>
            <a:graphicFrameLocks noChangeAspect="1"/>
          </p:cNvGraphicFramePr>
          <p:nvPr>
            <p:extLst>
              <p:ext uri="{D42A27DB-BD31-4B8C-83A1-F6EECF244321}">
                <p14:modId xmlns:p14="http://schemas.microsoft.com/office/powerpoint/2010/main" val="3930121260"/>
              </p:ext>
            </p:extLst>
          </p:nvPr>
        </p:nvGraphicFramePr>
        <p:xfrm>
          <a:off x="3994981" y="18969"/>
          <a:ext cx="4591457" cy="6964729"/>
        </p:xfrm>
        <a:graphic>
          <a:graphicData uri="http://schemas.openxmlformats.org/presentationml/2006/ole">
            <mc:AlternateContent xmlns:mc="http://schemas.openxmlformats.org/markup-compatibility/2006">
              <mc:Choice xmlns:v="urn:schemas-microsoft-com:vml" Requires="v">
                <p:oleObj spid="_x0000_s1028" name="Document" r:id="rId3" imgW="5925852" imgH="8990080" progId="Word.Document.12">
                  <p:embed/>
                </p:oleObj>
              </mc:Choice>
              <mc:Fallback>
                <p:oleObj name="Document" r:id="rId3" imgW="5925852" imgH="8990080" progId="Word.Document.12">
                  <p:embed/>
                  <p:pic>
                    <p:nvPicPr>
                      <p:cNvPr id="0" name=""/>
                      <p:cNvPicPr/>
                      <p:nvPr/>
                    </p:nvPicPr>
                    <p:blipFill>
                      <a:blip r:embed="rId4"/>
                      <a:stretch>
                        <a:fillRect/>
                      </a:stretch>
                    </p:blipFill>
                    <p:spPr>
                      <a:xfrm>
                        <a:off x="3994981" y="18969"/>
                        <a:ext cx="4591457" cy="6964729"/>
                      </a:xfrm>
                      <a:prstGeom prst="rect">
                        <a:avLst/>
                      </a:prstGeom>
                    </p:spPr>
                  </p:pic>
                </p:oleObj>
              </mc:Fallback>
            </mc:AlternateContent>
          </a:graphicData>
        </a:graphic>
      </p:graphicFrame>
    </p:spTree>
    <p:extLst>
      <p:ext uri="{BB962C8B-B14F-4D97-AF65-F5344CB8AC3E}">
        <p14:creationId xmlns:p14="http://schemas.microsoft.com/office/powerpoint/2010/main" val="320807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7658" y="0"/>
            <a:ext cx="9080002" cy="1066623"/>
          </a:xfrm>
        </p:spPr>
        <p:txBody>
          <a:bodyPr>
            <a:noAutofit/>
          </a:bodyPr>
          <a:lstStyle/>
          <a:p>
            <a:pPr algn="ctr"/>
            <a:r>
              <a:rPr lang="ru-RU" sz="3000" b="1" dirty="0">
                <a:solidFill>
                  <a:srgbClr val="7030A0"/>
                </a:solidFill>
                <a:latin typeface="Times New Roman" panose="02020603050405020304" pitchFamily="18" charset="0"/>
                <a:cs typeface="Times New Roman" panose="02020603050405020304" pitchFamily="18" charset="0"/>
              </a:rPr>
              <a:t>№ </a:t>
            </a:r>
            <a:r>
              <a:rPr lang="en-US" sz="3000" b="1" dirty="0">
                <a:solidFill>
                  <a:srgbClr val="7030A0"/>
                </a:solidFill>
                <a:latin typeface="Times New Roman" panose="02020603050405020304" pitchFamily="18" charset="0"/>
                <a:cs typeface="Times New Roman" panose="02020603050405020304" pitchFamily="18" charset="0"/>
              </a:rPr>
              <a:t>4 Application of FFLGN membrane as a humidity sensor and comparison of its performance</a:t>
            </a:r>
            <a:endParaRPr lang="ru-RU" sz="3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581143418"/>
              </p:ext>
            </p:extLst>
          </p:nvPr>
        </p:nvGraphicFramePr>
        <p:xfrm>
          <a:off x="501613" y="740053"/>
          <a:ext cx="11356848" cy="588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80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45082515"/>
              </p:ext>
            </p:extLst>
          </p:nvPr>
        </p:nvGraphicFramePr>
        <p:xfrm>
          <a:off x="342773" y="21771"/>
          <a:ext cx="11653284" cy="661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79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601008040"/>
              </p:ext>
            </p:extLst>
          </p:nvPr>
        </p:nvGraphicFramePr>
        <p:xfrm>
          <a:off x="326571" y="296214"/>
          <a:ext cx="11669486" cy="6561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84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0164359-454A-4019-98E9-E086794E4E57}"/>
              </a:ext>
            </a:extLst>
          </p:cNvPr>
          <p:cNvSpPr>
            <a:spLocks noGrp="1"/>
          </p:cNvSpPr>
          <p:nvPr>
            <p:ph idx="1"/>
          </p:nvPr>
        </p:nvSpPr>
        <p:spPr>
          <a:xfrm>
            <a:off x="2366188" y="906966"/>
            <a:ext cx="8915400" cy="3777622"/>
          </a:xfrm>
        </p:spPr>
        <p:txBody>
          <a:bodyPr>
            <a:noAutofit/>
          </a:bodyPr>
          <a:lstStyle/>
          <a:p>
            <a:r>
              <a:rPr lang="en-US" sz="2600" dirty="0"/>
              <a:t>Creation a humidity sensor based on an FFLGN membrane and studying its electrophysical characteristics </a:t>
            </a:r>
          </a:p>
          <a:p>
            <a:r>
              <a:rPr lang="en-US" sz="2600" dirty="0"/>
              <a:t>In this section, we present the results of the humidity sensor research on the stability of the capacitance reading and electrical resistance under different levels of constant humidity as a function of time, also, the dependence of capacitance and the dependence of the electrical resistance on humidity. The FFLGN membrane sensor was tested under fixed humidity conditions in a wide range at room temperature for 10 hours [24-26].</a:t>
            </a:r>
          </a:p>
          <a:p>
            <a:pPr marL="0" indent="0">
              <a:buNone/>
            </a:pPr>
            <a:endParaRPr lang="ru-RU" sz="2600" dirty="0"/>
          </a:p>
        </p:txBody>
      </p:sp>
    </p:spTree>
    <p:extLst>
      <p:ext uri="{BB962C8B-B14F-4D97-AF65-F5344CB8AC3E}">
        <p14:creationId xmlns:p14="http://schemas.microsoft.com/office/powerpoint/2010/main" val="110928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331F15-A5FC-404E-98A0-A5DC44D864A8}"/>
              </a:ext>
            </a:extLst>
          </p:cNvPr>
          <p:cNvSpPr>
            <a:spLocks noGrp="1"/>
          </p:cNvSpPr>
          <p:nvPr>
            <p:ph idx="1"/>
          </p:nvPr>
        </p:nvSpPr>
        <p:spPr>
          <a:xfrm>
            <a:off x="2566909" y="215591"/>
            <a:ext cx="8915400" cy="3777622"/>
          </a:xfrm>
        </p:spPr>
        <p:txBody>
          <a:bodyPr>
            <a:normAutofit/>
          </a:bodyPr>
          <a:lstStyle/>
          <a:p>
            <a:r>
              <a:rPr lang="en-US" sz="2600" dirty="0"/>
              <a:t>The design of the humidity sensor is shown in Figure 1, where the FFLGN membrane was mounted on a dielectric substrate and connected at opposite ends with copper wire (0.15 mm in diameter) as electrodes with an FFLGN sample. These electrodes were covered with conductive silver paint contacts and left to dry overnight to ensure good electrical contact [21, 22].</a:t>
            </a:r>
          </a:p>
          <a:p>
            <a:endParaRPr lang="en-US" sz="2600" dirty="0"/>
          </a:p>
          <a:p>
            <a:endParaRPr lang="ru-RU" sz="2600" dirty="0"/>
          </a:p>
        </p:txBody>
      </p:sp>
      <p:pic>
        <p:nvPicPr>
          <p:cNvPr id="4" name="Рисунок 3">
            <a:extLst>
              <a:ext uri="{FF2B5EF4-FFF2-40B4-BE49-F238E27FC236}">
                <a16:creationId xmlns:a16="http://schemas.microsoft.com/office/drawing/2014/main" id="{771F475E-C292-4EEA-B397-FA4E2E264E38}"/>
              </a:ext>
            </a:extLst>
          </p:cNvPr>
          <p:cNvPicPr>
            <a:picLocks noChangeAspect="1"/>
          </p:cNvPicPr>
          <p:nvPr/>
        </p:nvPicPr>
        <p:blipFill>
          <a:blip r:embed="rId2"/>
          <a:stretch>
            <a:fillRect/>
          </a:stretch>
        </p:blipFill>
        <p:spPr>
          <a:xfrm>
            <a:off x="5887844" y="3429000"/>
            <a:ext cx="3010666" cy="2874334"/>
          </a:xfrm>
          <a:prstGeom prst="rect">
            <a:avLst/>
          </a:prstGeom>
        </p:spPr>
      </p:pic>
      <p:sp>
        <p:nvSpPr>
          <p:cNvPr id="5" name="Прямоугольник 4">
            <a:extLst>
              <a:ext uri="{FF2B5EF4-FFF2-40B4-BE49-F238E27FC236}">
                <a16:creationId xmlns:a16="http://schemas.microsoft.com/office/drawing/2014/main" id="{03295989-A996-4AB1-BD4D-DE1CD3A6908D}"/>
              </a:ext>
            </a:extLst>
          </p:cNvPr>
          <p:cNvSpPr/>
          <p:nvPr/>
        </p:nvSpPr>
        <p:spPr>
          <a:xfrm>
            <a:off x="5289235" y="6457743"/>
            <a:ext cx="5052986" cy="430887"/>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rPr>
              <a:t>Figure 1 – Structure of the humidity sensor</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89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24A897D-5215-47DD-9D89-116FBACE9585}"/>
              </a:ext>
            </a:extLst>
          </p:cNvPr>
          <p:cNvSpPr>
            <a:spLocks noGrp="1"/>
          </p:cNvSpPr>
          <p:nvPr>
            <p:ph idx="1"/>
          </p:nvPr>
        </p:nvSpPr>
        <p:spPr>
          <a:xfrm>
            <a:off x="2566909" y="483220"/>
            <a:ext cx="8915400" cy="3777622"/>
          </a:xfrm>
        </p:spPr>
        <p:txBody>
          <a:bodyPr>
            <a:noAutofit/>
          </a:bodyPr>
          <a:lstStyle/>
          <a:p>
            <a:r>
              <a:rPr lang="en-US" sz="2400" dirty="0"/>
              <a:t>The substrate of the sensor has following dimensions: 2.5*1.8 cm, the FFLGN membrane thickness is about 20 </a:t>
            </a:r>
            <a:r>
              <a:rPr lang="en-US" sz="2400" dirty="0" err="1"/>
              <a:t>μm</a:t>
            </a:r>
            <a:r>
              <a:rPr lang="en-US" sz="2400" dirty="0"/>
              <a:t>, as shown in Figure 1 (b), the length is 2.5 cm, and width is 0.5 cm. The surface of the FFLGN membrane is open on both sides, which allows to react sensitively to the relative humidity of the environment.</a:t>
            </a:r>
          </a:p>
          <a:p>
            <a:r>
              <a:rPr lang="en-US" sz="2400" dirty="0"/>
              <a:t>As can be seen from the schematic in Figure 1, a humidity sensor based on FFLGN and an exemplary DHT 22 sensor by the Arduino platform are placed together in the testing chamber, which was used to control the humidity and DHT 22 sensor has the following technical characteristics: calculated to measure the level of humidity in the range from 0 to 100 % and the measurement accuracy is in the range of 2-5 %. Schematic representation of installation for investigating the sensitivity of the sensor to humidity shows in Figure 2.</a:t>
            </a:r>
          </a:p>
          <a:p>
            <a:endParaRPr lang="ru-RU" sz="2400" dirty="0"/>
          </a:p>
        </p:txBody>
      </p:sp>
    </p:spTree>
    <p:extLst>
      <p:ext uri="{BB962C8B-B14F-4D97-AF65-F5344CB8AC3E}">
        <p14:creationId xmlns:p14="http://schemas.microsoft.com/office/powerpoint/2010/main" val="15251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01C2F32-7C67-44F0-A8B1-701F6C5BC68B}"/>
              </a:ext>
            </a:extLst>
          </p:cNvPr>
          <p:cNvPicPr>
            <a:picLocks noChangeAspect="1"/>
          </p:cNvPicPr>
          <p:nvPr/>
        </p:nvPicPr>
        <p:blipFill>
          <a:blip r:embed="rId2"/>
          <a:stretch>
            <a:fillRect/>
          </a:stretch>
        </p:blipFill>
        <p:spPr>
          <a:xfrm>
            <a:off x="3170442" y="0"/>
            <a:ext cx="6878149" cy="5900428"/>
          </a:xfrm>
          <a:prstGeom prst="rect">
            <a:avLst/>
          </a:prstGeom>
        </p:spPr>
      </p:pic>
      <p:sp>
        <p:nvSpPr>
          <p:cNvPr id="5" name="Прямоугольник 4">
            <a:extLst>
              <a:ext uri="{FF2B5EF4-FFF2-40B4-BE49-F238E27FC236}">
                <a16:creationId xmlns:a16="http://schemas.microsoft.com/office/drawing/2014/main" id="{57745549-3C14-43FE-A607-D428FD748430}"/>
              </a:ext>
            </a:extLst>
          </p:cNvPr>
          <p:cNvSpPr/>
          <p:nvPr/>
        </p:nvSpPr>
        <p:spPr>
          <a:xfrm>
            <a:off x="3934417" y="6210559"/>
            <a:ext cx="6114174" cy="430887"/>
          </a:xfrm>
          <a:prstGeom prst="rect">
            <a:avLst/>
          </a:prstGeom>
        </p:spPr>
        <p:txBody>
          <a:bodyPr wrap="none">
            <a:spAutoFit/>
          </a:bodyPr>
          <a:lstStyle/>
          <a:p>
            <a:r>
              <a:rPr lang="en-US" sz="2200" dirty="0"/>
              <a:t>Figure 2 – Schematic view of the installation</a:t>
            </a:r>
            <a:endParaRPr lang="ru-RU" sz="2200" dirty="0"/>
          </a:p>
        </p:txBody>
      </p:sp>
    </p:spTree>
    <p:extLst>
      <p:ext uri="{BB962C8B-B14F-4D97-AF65-F5344CB8AC3E}">
        <p14:creationId xmlns:p14="http://schemas.microsoft.com/office/powerpoint/2010/main" val="176728815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3023</TotalTime>
  <Words>1371</Words>
  <Application>Microsoft Office PowerPoint</Application>
  <PresentationFormat>Широкоэкранный</PresentationFormat>
  <Paragraphs>39</Paragraphs>
  <Slides>18</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5" baseType="lpstr">
      <vt:lpstr>Arial</vt:lpstr>
      <vt:lpstr>Calibri</vt:lpstr>
      <vt:lpstr>Century Gothic</vt:lpstr>
      <vt:lpstr>Times New Roman</vt:lpstr>
      <vt:lpstr>Wingdings 3</vt:lpstr>
      <vt:lpstr>Легкий дым</vt:lpstr>
      <vt:lpstr>Документ Microsoft Word</vt:lpstr>
      <vt:lpstr>«Nanotechnologies and Nanomaterials»</vt:lpstr>
      <vt:lpstr>Презентация PowerPoint</vt:lpstr>
      <vt:lpstr>№ 4 Application of FFLGN membrane as a humidity sensor and comparison of its performance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recovery and response time of the sensor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Көркем еңбектегі инновациялық технологиялар</dc:title>
  <dc:creator>Admin</dc:creator>
  <cp:lastModifiedBy>User</cp:lastModifiedBy>
  <cp:revision>277</cp:revision>
  <dcterms:created xsi:type="dcterms:W3CDTF">2022-10-21T16:10:26Z</dcterms:created>
  <dcterms:modified xsi:type="dcterms:W3CDTF">2024-11-05T10:45:35Z</dcterms:modified>
</cp:coreProperties>
</file>