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4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2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5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9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4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2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1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0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7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4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D7DE-CDB3-4869-9F8E-6AC180C1F7C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43E3-05AD-4058-8D9E-EC6616868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eferrit.com/%D1%85%D0%B8%D0%BC%D0%B8%D1%8F%D0%B4%D0%B0%D2%93%D1%8B-%D0%BE%D0%B1%D0%BB%D0%B8%D0%B3%D0%B0%D1%86%D0%B8%D1%8F%D0%BB%D0%B0%D1%80%D0%B4%D1%8B-%D0%B0%D0%BD%D1%8B%D2%9B%D1%82%D0%B0%D1%83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6246" y="86483"/>
            <a:ext cx="1107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9040" indent="-355600" algn="ctr">
              <a:spcBef>
                <a:spcPts val="710"/>
              </a:spcBef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№3 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дәріс.</a:t>
            </a:r>
            <a:r>
              <a:rPr kumimoji="0" lang="kk-KZ" alt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физика-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8257"/>
            <a:ext cx="11877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dirty="0" smtClean="0">
                <a:solidFill>
                  <a:srgbClr val="0070C0"/>
                </a:solidFill>
              </a:rPr>
              <a:t>!!! ажарлау </a:t>
            </a:r>
            <a:r>
              <a:rPr lang="ru-RU" sz="1600" dirty="0">
                <a:solidFill>
                  <a:srgbClr val="0070C0"/>
                </a:solidFill>
              </a:rPr>
              <a:t>(</a:t>
            </a:r>
            <a:r>
              <a:rPr lang="kk-KZ" sz="1600" dirty="0">
                <a:solidFill>
                  <a:srgbClr val="0070C0"/>
                </a:solidFill>
              </a:rPr>
              <a:t>шлифование</a:t>
            </a:r>
            <a:r>
              <a:rPr lang="ru-RU" sz="1600" dirty="0" smtClean="0">
                <a:solidFill>
                  <a:srgbClr val="0070C0"/>
                </a:solidFill>
              </a:rPr>
              <a:t>), </a:t>
            </a:r>
            <a:r>
              <a:rPr lang="ru-RU" sz="1600" dirty="0" err="1" smtClean="0">
                <a:solidFill>
                  <a:srgbClr val="0070C0"/>
                </a:solidFill>
              </a:rPr>
              <a:t>қайрау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(</a:t>
            </a:r>
            <a:r>
              <a:rPr lang="kk-KZ" sz="1600" dirty="0">
                <a:solidFill>
                  <a:srgbClr val="0070C0"/>
                </a:solidFill>
              </a:rPr>
              <a:t>точение</a:t>
            </a:r>
            <a:r>
              <a:rPr lang="ru-RU" sz="1600" dirty="0" smtClean="0">
                <a:solidFill>
                  <a:srgbClr val="0070C0"/>
                </a:solidFill>
              </a:rPr>
              <a:t>), </a:t>
            </a:r>
            <a:r>
              <a:rPr lang="kk-KZ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ажарлау </a:t>
            </a:r>
            <a:r>
              <a:rPr lang="kk-KZ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күйігі (шлифовочными прижогами</a:t>
            </a:r>
            <a:r>
              <a:rPr lang="kk-KZ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kk-KZ" sz="1600" dirty="0">
                <a:solidFill>
                  <a:srgbClr val="0070C0"/>
                </a:solidFill>
              </a:rPr>
              <a:t>қақтап бекіту (наклеп</a:t>
            </a:r>
            <a:r>
              <a:rPr lang="kk-KZ" sz="1600" dirty="0" smtClean="0">
                <a:solidFill>
                  <a:srgbClr val="0070C0"/>
                </a:solidFill>
              </a:rPr>
              <a:t>), шынығтыру (закалка)</a:t>
            </a:r>
            <a:r>
              <a:rPr lang="kk-KZ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2429" t="31829" r="19647" b="32827"/>
          <a:stretch/>
        </p:blipFill>
        <p:spPr>
          <a:xfrm>
            <a:off x="87128" y="899026"/>
            <a:ext cx="4877484" cy="2430421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092615" y="892417"/>
            <a:ext cx="6467073" cy="292901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уық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пластикалық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деформация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шекара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материалдың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кристалдану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(рекристаллизация)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Қорғасын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балқу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327 ° С)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қалайы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балқу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232 ° С)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балқитын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металдар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кристалдану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нөлден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қорғасын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- 30 ° С,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қалайы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- 70 ° С),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металдар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бөлме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температурасындағы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деформацияға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металдар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еритін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металдарды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қоспағанда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бөлме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температурасында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деформациялық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Отқа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металдар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балқу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3380 ° С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вольфрам) 1000-1100 ° С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температурасында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деформациялық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өңдеуге</a:t>
            </a:r>
            <a:r>
              <a:rPr lang="ru-RU" alt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жатқызылады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1" name="Picture 7" descr="Структура стали 45 после отжига и закал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59" y="3942236"/>
            <a:ext cx="4570496" cy="24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05062" y="4917730"/>
            <a:ext cx="32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Болат 45 - шынықтару нәтижесі</a:t>
            </a:r>
            <a:endParaRPr lang="ru-RU" dirty="0"/>
          </a:p>
        </p:txBody>
      </p:sp>
      <p:pic>
        <p:nvPicPr>
          <p:cNvPr id="1033" name="Picture 9" descr="Обработка поверхностей металлов: ИТС 36-2017 Обработка поверхностей металлов  и пластмасс с использованием электролитических или химических процессов,  Информационно-технический справочник по наилучшим доступным технологиям от  15 декабря 2017 года №36-2017 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1" y="4065866"/>
            <a:ext cx="3129965" cy="20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4976" y="3696534"/>
            <a:ext cx="375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Металдарды ажарландыру процессі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68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5299" y="35212"/>
            <a:ext cx="2929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kk-KZ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қабаттың құрылысы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490" y="485538"/>
            <a:ext cx="12103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Бөлшектердің бетінің сапасы бетінің микро - және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макрогеометриясымен,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құрылыммен, қатаюмен және қалдық кернеулермен сипатталады.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қорытпаның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444" t="29180" r="26944" b="16301"/>
          <a:stretch/>
        </p:blipFill>
        <p:spPr>
          <a:xfrm>
            <a:off x="4580" y="1458457"/>
            <a:ext cx="5481148" cy="31353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07663" y="4593788"/>
            <a:ext cx="6239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3680" algn="ctr">
              <a:tabLst>
                <a:tab pos="810260" algn="l"/>
              </a:tabLst>
            </a:pPr>
            <a:r>
              <a:rPr lang="ru-RU" sz="15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Беткі</a:t>
            </a:r>
            <a:r>
              <a:rPr lang="ru-RU" sz="15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қабаттың</a:t>
            </a:r>
            <a:r>
              <a:rPr lang="ru-RU" sz="15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құрылысы</a:t>
            </a:r>
            <a:r>
              <a:rPr lang="ru-RU" sz="15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233680" algn="ctr">
              <a:tabLst>
                <a:tab pos="810260" algn="l"/>
              </a:tabLst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қабаттың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тереңдігі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қаттылықтың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өзгеруі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33680" algn="ctr">
              <a:tabLst>
                <a:tab pos="810260" algn="l"/>
              </a:tabLst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беткі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қабаттың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құрылысы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5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33680" algn="ctr">
              <a:tabLst>
                <a:tab pos="810260" algn="l"/>
              </a:tabLst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кесу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үйкелу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кезіндегі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тереңдіктегі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температураның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өзгеруі</a:t>
            </a:r>
            <a:endParaRPr lang="ru-RU" sz="15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9638" y="1240024"/>
            <a:ext cx="63470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1-ші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адсорбцияланған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майлау-салқындатқыш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қабыршағынан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2-қабат-деформацияланған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қақтап бекітілген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дық торларында ауытқуы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ажарлату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көміртексіздендірілген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ұсатылған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қабат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нитридтер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3-қабат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ажарлату 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тангенциалды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күштер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әсерінен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түйіршіктелген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бос цементит бар.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Ақаулар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қабаты-бастапқы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металл.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90697" y="5918661"/>
            <a:ext cx="12044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226060" indent="449580" algn="just">
              <a:spcBef>
                <a:spcPts val="5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Беткі қабатты ақырын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өңдеу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(тонкая обработка)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қабатының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қалыңдығы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өзгермейді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ал 2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қабаттары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өңдеу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бетінің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қысымы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температурасына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азаяды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2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7908" y="84569"/>
            <a:ext cx="585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9040" indent="-355600" algn="ctr">
              <a:spcAft>
                <a:spcPts val="0"/>
              </a:spcAft>
              <a:tabLst>
                <a:tab pos="450215" algn="l"/>
                <a:tab pos="1029335" algn="l"/>
              </a:tabLst>
            </a:pP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қабаттың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физика-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74952" y="530214"/>
            <a:ext cx="10769796" cy="2285181"/>
            <a:chOff x="1181" y="194"/>
            <a:chExt cx="9549" cy="2080"/>
          </a:xfrm>
        </p:grpSpPr>
        <p:pic>
          <p:nvPicPr>
            <p:cNvPr id="7" name="Picture 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" y="194"/>
              <a:ext cx="9549" cy="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4"/>
            <p:cNvSpPr>
              <a:spLocks noChangeArrowheads="1"/>
            </p:cNvSpPr>
            <p:nvPr/>
          </p:nvSpPr>
          <p:spPr bwMode="auto">
            <a:xfrm>
              <a:off x="1275" y="1674"/>
              <a:ext cx="9375" cy="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Text Box 75"/>
            <p:cNvSpPr txBox="1">
              <a:spLocks noChangeArrowheads="1"/>
            </p:cNvSpPr>
            <p:nvPr/>
          </p:nvSpPr>
          <p:spPr bwMode="auto">
            <a:xfrm>
              <a:off x="1906" y="1751"/>
              <a:ext cx="16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555"/>
                </a:lnSpc>
                <a:spcAft>
                  <a:spcPts val="800"/>
                </a:spcAft>
              </a:pPr>
              <a:r>
                <a:rPr lang="ru-RU" sz="1400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76"/>
            <p:cNvSpPr txBox="1">
              <a:spLocks noChangeArrowheads="1"/>
            </p:cNvSpPr>
            <p:nvPr/>
          </p:nvSpPr>
          <p:spPr bwMode="auto">
            <a:xfrm>
              <a:off x="3307" y="1751"/>
              <a:ext cx="16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555"/>
                </a:lnSpc>
                <a:spcAft>
                  <a:spcPts val="800"/>
                </a:spcAft>
              </a:pPr>
              <a:r>
                <a:rPr lang="ru-RU" sz="1400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77"/>
            <p:cNvSpPr txBox="1">
              <a:spLocks noChangeArrowheads="1"/>
            </p:cNvSpPr>
            <p:nvPr/>
          </p:nvSpPr>
          <p:spPr bwMode="auto">
            <a:xfrm>
              <a:off x="5056" y="1751"/>
              <a:ext cx="14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555"/>
                </a:lnSpc>
                <a:spcAft>
                  <a:spcPts val="800"/>
                </a:spcAft>
              </a:pPr>
              <a:r>
                <a:rPr lang="ru-RU" sz="1400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78"/>
            <p:cNvSpPr txBox="1">
              <a:spLocks noChangeArrowheads="1"/>
            </p:cNvSpPr>
            <p:nvPr/>
          </p:nvSpPr>
          <p:spPr bwMode="auto">
            <a:xfrm>
              <a:off x="7066" y="1751"/>
              <a:ext cx="13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555"/>
                </a:lnSpc>
                <a:spcAft>
                  <a:spcPts val="800"/>
                </a:spcAft>
              </a:pPr>
              <a:r>
                <a:rPr lang="ru-RU" sz="1400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79"/>
            <p:cNvSpPr txBox="1">
              <a:spLocks noChangeArrowheads="1"/>
            </p:cNvSpPr>
            <p:nvPr/>
          </p:nvSpPr>
          <p:spPr bwMode="auto">
            <a:xfrm>
              <a:off x="9414" y="1751"/>
              <a:ext cx="16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555"/>
                </a:lnSpc>
                <a:spcAft>
                  <a:spcPts val="800"/>
                </a:spcAft>
              </a:pPr>
              <a:r>
                <a:rPr lang="ru-RU" sz="1400" i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2439497"/>
            <a:ext cx="11940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indent="449580" algn="ctr">
              <a:spcBef>
                <a:spcPts val="45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kk-KZ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Қатты денедегі </a:t>
            </a:r>
            <a:r>
              <a:rPr lang="kk-KZ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байланыс түрлері</a:t>
            </a:r>
            <a:r>
              <a:rPr lang="kk-K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</a:rPr>
              <a:t>а – ионды; </a:t>
            </a:r>
            <a:r>
              <a:rPr lang="kk-K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 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</a:rPr>
              <a:t>– ковалентті; в – </a:t>
            </a:r>
            <a:r>
              <a:rPr lang="kk-K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металдық; 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</a:rPr>
              <a:t>г – </a:t>
            </a:r>
            <a:r>
              <a:rPr lang="kk-K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Ван-дер-ваальсті байланыс; </a:t>
            </a:r>
          </a:p>
          <a:p>
            <a:pPr marL="147320" indent="449580" algn="ctr">
              <a:spcBef>
                <a:spcPts val="45"/>
              </a:spcBef>
              <a:spcAft>
                <a:spcPts val="0"/>
              </a:spcAft>
              <a:tabLst>
                <a:tab pos="810260" algn="l"/>
              </a:tabLst>
            </a:pPr>
            <a:r>
              <a:rPr lang="kk-K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д-сутекті байланыс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2645" y="3196456"/>
            <a:ext cx="8141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Иондық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химиялық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байланыс түріне жатады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атомдары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бір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жоғалтады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қабығы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толтырылады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 жағдайда атомдар иондарға айналады, яғни берілген атомның электронды жоғалтуына немесе алуына байланысты оң немесе теріс заряд алады. Қарама-қарсы зарядтары бар атомдар өзара тартылады. Мысалы натрий хлоридіндегі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атомдардың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иондық байланысы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Иондық байланыстың анықтама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407" y="2959509"/>
            <a:ext cx="3345598" cy="22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8134" y="5472182"/>
            <a:ext cx="775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Коваленттік байланыс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(химиялық байланыс түрі)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 бұл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атомдар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арасында ортақ электрондық жұп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есебінен жүзеге асатын байланыс.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Сутегі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оттегі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сияқты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бірдей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атомнан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тұратын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газ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молекулалары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коваленттік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байланыстың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арқасында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түзіледі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оваленттік байланыс - полюссіз және полюст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407" y="5298358"/>
            <a:ext cx="35909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7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148" y="252784"/>
            <a:ext cx="86523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Металдық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электостатикалық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тартылу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иондарының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жалпыланған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түзілетін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Металдардың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валенттік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электрондары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ядромен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қатты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байланыспаған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осының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салдарынан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электрондар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атомнан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үзіле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Металдық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бір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қарағанда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ковалентті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байланысқа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ұқсас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екеуі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түзеді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ковалентті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металдық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 газы металл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атомдарының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бәрін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бірдей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ұстайды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ковалентті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түзілген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жұмсақ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иілгіш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созылғыш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Металлдардың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металдық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ерекшелігімен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түсіндіріледі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Металдық байланы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34" y="433080"/>
            <a:ext cx="3067050" cy="2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7148" y="3241736"/>
            <a:ext cx="8800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Ван-дер-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Ваальстік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молекулалық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Ван-дер-Ваальс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аталатын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күштермен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күштері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электрлік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бейтарап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молекулалардың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заряды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орталықтарының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біршама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ығысуы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ығысу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("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теңгерімсіздік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молекулаларды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бір-бірімен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байланыстыратын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әлсіз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тартылыс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тудырады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/>
              <a:t>Van </a:t>
            </a:r>
            <a:r>
              <a:rPr lang="en-US" dirty="0"/>
              <a:t>der Waals </a:t>
            </a:r>
            <a:r>
              <a:rPr lang="ru-RU" dirty="0" err="1"/>
              <a:t>күштері</a:t>
            </a:r>
            <a:r>
              <a:rPr lang="ru-RU" dirty="0"/>
              <a:t> - </a:t>
            </a:r>
            <a:r>
              <a:rPr lang="ru-RU" dirty="0" err="1"/>
              <a:t>молекулалар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молекулярлы</a:t>
            </a:r>
            <a:r>
              <a:rPr lang="ru-RU" dirty="0"/>
              <a:t> </a:t>
            </a:r>
            <a:r>
              <a:rPr lang="ru-RU" dirty="0" err="1">
                <a:hlinkClick r:id="rId3"/>
              </a:rPr>
              <a:t>байланыстыққа</a:t>
            </a:r>
            <a:r>
              <a:rPr lang="ru-RU" dirty="0"/>
              <a:t> 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әлсіз</a:t>
            </a:r>
            <a:r>
              <a:rPr lang="ru-RU" dirty="0"/>
              <a:t> </a:t>
            </a:r>
            <a:r>
              <a:rPr lang="ru-RU" dirty="0" err="1"/>
              <a:t>күштер</a:t>
            </a:r>
            <a:r>
              <a:rPr lang="ru-RU" dirty="0"/>
              <a:t>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Ван дер Ваальс күштерінің анықтамас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447" y="3079290"/>
            <a:ext cx="2608866" cy="17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7148" y="5457727"/>
            <a:ext cx="8987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Сутектік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байланыстар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полюстікке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атомы мен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теріс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полюсті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электртерістігі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бөлінбеген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жұбы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көбіне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CI, S)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атомдар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түзіледі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Молекулааралық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сутектік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байланыстарға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су, ДНК.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Формирование водородных связей между молекулами воды. Изображение с сайта nau.e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427" y="5091112"/>
            <a:ext cx="2231307" cy="16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2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543</Words>
  <Application>Microsoft Office PowerPoint</Application>
  <PresentationFormat>Широкоэкранный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</dc:creator>
  <cp:lastModifiedBy>Star</cp:lastModifiedBy>
  <cp:revision>49</cp:revision>
  <dcterms:created xsi:type="dcterms:W3CDTF">2021-09-22T03:26:47Z</dcterms:created>
  <dcterms:modified xsi:type="dcterms:W3CDTF">2021-09-22T06:58:58Z</dcterms:modified>
</cp:coreProperties>
</file>