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310" r:id="rId3"/>
    <p:sldId id="311" r:id="rId4"/>
    <p:sldId id="309" r:id="rId5"/>
    <p:sldId id="272" r:id="rId6"/>
    <p:sldId id="300" r:id="rId7"/>
    <p:sldId id="312" r:id="rId8"/>
    <p:sldId id="313" r:id="rId9"/>
    <p:sldId id="314" r:id="rId10"/>
    <p:sldId id="318" r:id="rId11"/>
    <p:sldId id="319" r:id="rId12"/>
    <p:sldId id="315" r:id="rId13"/>
    <p:sldId id="316" r:id="rId14"/>
    <p:sldId id="317"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15" autoAdjust="0"/>
    <p:restoredTop sz="90494" autoAdjust="0"/>
  </p:normalViewPr>
  <p:slideViewPr>
    <p:cSldViewPr snapToGrid="0">
      <p:cViewPr varScale="1">
        <p:scale>
          <a:sx n="43" d="100"/>
          <a:sy n="43" d="100"/>
        </p:scale>
        <p:origin x="60"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7AEF6-A407-4ECE-B6EE-15FFC6264177}"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ru-RU"/>
        </a:p>
      </dgm:t>
    </dgm:pt>
    <dgm:pt modelId="{6E586C7A-CFCE-4DF8-9A65-4580F46CC3E8}">
      <dgm:prSet phldrT="[Текст]" custT="1"/>
      <dgm:spPr/>
      <dgm:t>
        <a:bodyPr/>
        <a:lstStyle/>
        <a:p>
          <a:r>
            <a:rPr lang="en-US" sz="2000" dirty="0">
              <a:effectLst/>
              <a:latin typeface="Times New Roman" panose="02020603050405020304" pitchFamily="18" charset="0"/>
              <a:ea typeface="Times New Roman" panose="02020603050405020304" pitchFamily="18" charset="0"/>
            </a:rPr>
            <a:t>The Raman spectra of FFLGN, like graphene, have G and D bands, the first order of scattering of the E</a:t>
          </a:r>
          <a:r>
            <a:rPr lang="en-US" sz="2000" baseline="-25000" dirty="0">
              <a:effectLst/>
              <a:latin typeface="Times New Roman" panose="02020603050405020304" pitchFamily="18" charset="0"/>
              <a:ea typeface="Times New Roman" panose="02020603050405020304" pitchFamily="18" charset="0"/>
            </a:rPr>
            <a:t>2g</a:t>
          </a:r>
          <a:r>
            <a:rPr lang="en-US" sz="2000" dirty="0">
              <a:effectLst/>
              <a:latin typeface="Times New Roman" panose="02020603050405020304" pitchFamily="18" charset="0"/>
              <a:ea typeface="Times New Roman" panose="02020603050405020304" pitchFamily="18" charset="0"/>
            </a:rPr>
            <a:t> phonon of sp</a:t>
          </a:r>
          <a:r>
            <a:rPr lang="en-US" sz="2000" baseline="30000" dirty="0">
              <a:effectLst/>
              <a:latin typeface="Times New Roman" panose="02020603050405020304" pitchFamily="18" charset="0"/>
              <a:ea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rPr>
            <a:t> carbon atoms, G, the band is reflected around 1580 cm</a:t>
          </a:r>
          <a:r>
            <a:rPr lang="en-US" sz="2000" baseline="30000" dirty="0">
              <a:effectLst/>
              <a:latin typeface="Times New Roman" panose="02020603050405020304" pitchFamily="18" charset="0"/>
              <a:ea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rPr>
            <a:t>, and also occurs due to stretching the C–C bond in the basal plane, which is characteristic of all sp</a:t>
          </a:r>
          <a:r>
            <a:rPr lang="en-US" sz="2000" baseline="30000" dirty="0">
              <a:effectLst/>
              <a:latin typeface="Times New Roman" panose="02020603050405020304" pitchFamily="18" charset="0"/>
              <a:ea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rPr>
            <a:t> hybridized carbon materials, and the D band appears in zone of 1200–1400 cm</a:t>
          </a:r>
          <a:r>
            <a:rPr lang="en-US" sz="2000" baseline="30000" dirty="0">
              <a:effectLst/>
              <a:latin typeface="Times New Roman" panose="02020603050405020304" pitchFamily="18" charset="0"/>
              <a:ea typeface="Times New Roman" panose="02020603050405020304" pitchFamily="18" charset="0"/>
            </a:rPr>
            <a:t>–1</a:t>
          </a:r>
          <a:r>
            <a:rPr lang="en-US" sz="2000" dirty="0">
              <a:effectLst/>
              <a:latin typeface="Times New Roman" panose="02020603050405020304" pitchFamily="18" charset="0"/>
              <a:ea typeface="Times New Roman" panose="02020603050405020304" pitchFamily="18" charset="0"/>
            </a:rPr>
            <a:t> and indicates a certain amount of disorder, defect (disorder) or edges in the carbon structure</a:t>
          </a:r>
          <a:endParaRPr lang="ru-RU" sz="2000" dirty="0">
            <a:latin typeface="Times New Roman" panose="02020603050405020304" pitchFamily="18" charset="0"/>
            <a:cs typeface="Times New Roman" panose="02020603050405020304" pitchFamily="18" charset="0"/>
          </a:endParaRPr>
        </a:p>
      </dgm:t>
    </dgm:pt>
    <dgm:pt modelId="{5CE05CD4-2A8D-4EF7-83E7-4DC7419C1272}" type="parTrans" cxnId="{F34998DB-868A-4D70-A852-D4AF460AC656}">
      <dgm:prSet/>
      <dgm:spPr/>
      <dgm:t>
        <a:bodyPr/>
        <a:lstStyle/>
        <a:p>
          <a:endParaRPr lang="ru-RU"/>
        </a:p>
      </dgm:t>
    </dgm:pt>
    <dgm:pt modelId="{59F53B74-96D8-4823-A6FD-A28327D890B7}" type="sibTrans" cxnId="{F34998DB-868A-4D70-A852-D4AF460AC656}">
      <dgm:prSet/>
      <dgm:spPr/>
      <dgm:t>
        <a:bodyPr/>
        <a:lstStyle/>
        <a:p>
          <a:endParaRPr lang="ru-RU"/>
        </a:p>
      </dgm:t>
    </dgm:pt>
    <dgm:pt modelId="{2093B295-EED8-49CD-8F1D-EC93A7CB0650}">
      <dgm:prSet phldrT="[Текст]" custT="1"/>
      <dgm:spPr/>
      <dgm:t>
        <a:bodyPr/>
        <a:lstStyle/>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D and G bands have certain differences compared to graphite and graphene. In FFLGN, the D band is wider and more intense, while the G band is suppressed and significantly broadened and sometimes slightly mixed to higher frequencies. This shift may be due to the doping effects, with the result that doping will affect the mixing of the G band.</a:t>
          </a:r>
          <a:endParaRPr lang="ru-RU" sz="2000" dirty="0">
            <a:latin typeface="Times New Roman" panose="02020603050405020304" pitchFamily="18" charset="0"/>
            <a:cs typeface="Times New Roman" panose="02020603050405020304" pitchFamily="18" charset="0"/>
          </a:endParaRPr>
        </a:p>
      </dgm:t>
    </dgm:pt>
    <dgm:pt modelId="{5C40E05F-C67E-4CCB-9FC0-4921B8A3D23D}" type="parTrans" cxnId="{5DDF26A8-5370-4A87-98CD-E4E59FF811FC}">
      <dgm:prSet/>
      <dgm:spPr/>
      <dgm:t>
        <a:bodyPr/>
        <a:lstStyle/>
        <a:p>
          <a:endParaRPr lang="ru-RU"/>
        </a:p>
      </dgm:t>
    </dgm:pt>
    <dgm:pt modelId="{FF550C6E-B95F-4B62-B285-79D4228FE6FF}" type="sibTrans" cxnId="{5DDF26A8-5370-4A87-98CD-E4E59FF811FC}">
      <dgm:prSet/>
      <dgm:spPr/>
      <dgm:t>
        <a:bodyPr/>
        <a:lstStyle/>
        <a:p>
          <a:endParaRPr lang="ru-RU"/>
        </a:p>
      </dgm:t>
    </dgm:pt>
    <dgm:pt modelId="{A8AD2014-0DEA-4793-8317-8F26E5122C2E}">
      <dgm:prSet phldrT="[Текст]" custT="1"/>
      <dgm:spPr/>
      <dgm:t>
        <a:bodyPr/>
        <a:lstStyle/>
        <a:p>
          <a:r>
            <a:rPr lang="en-US" sz="2000" dirty="0">
              <a:effectLst/>
              <a:latin typeface="Times New Roman" panose="02020603050405020304" pitchFamily="18" charset="0"/>
              <a:ea typeface="Times New Roman" panose="02020603050405020304" pitchFamily="18" charset="0"/>
            </a:rPr>
            <a:t>D, G, and 2D Raman scattering bands are the basis for characterizing the reduced FFLGN and determining the density of defects. </a:t>
          </a:r>
          <a:endParaRPr lang="ru-RU" sz="2000" dirty="0">
            <a:latin typeface="Times New Roman" panose="02020603050405020304" pitchFamily="18" charset="0"/>
            <a:cs typeface="Times New Roman" panose="02020603050405020304" pitchFamily="18" charset="0"/>
          </a:endParaRPr>
        </a:p>
      </dgm:t>
    </dgm:pt>
    <dgm:pt modelId="{044E9CA5-C018-4144-8064-9AEF59AFF9E7}" type="parTrans" cxnId="{05687EA6-0389-43E1-814B-9737F9C97F4E}">
      <dgm:prSet/>
      <dgm:spPr/>
      <dgm:t>
        <a:bodyPr/>
        <a:lstStyle/>
        <a:p>
          <a:endParaRPr lang="ru-RU"/>
        </a:p>
      </dgm:t>
    </dgm:pt>
    <dgm:pt modelId="{0A11A994-AC14-49C9-AA30-51EB310B9A34}" type="sibTrans" cxnId="{05687EA6-0389-43E1-814B-9737F9C97F4E}">
      <dgm:prSet/>
      <dgm:spPr/>
      <dgm:t>
        <a:bodyPr/>
        <a:lstStyle/>
        <a:p>
          <a:endParaRPr lang="ru-RU"/>
        </a:p>
      </dgm:t>
    </dgm:pt>
    <dgm:pt modelId="{06CB86CD-028D-4C55-AB71-8B334305C9E3}" type="pres">
      <dgm:prSet presAssocID="{20E7AEF6-A407-4ECE-B6EE-15FFC6264177}" presName="Name0" presStyleCnt="0">
        <dgm:presLayoutVars>
          <dgm:chMax val="7"/>
          <dgm:chPref val="7"/>
          <dgm:dir/>
        </dgm:presLayoutVars>
      </dgm:prSet>
      <dgm:spPr/>
    </dgm:pt>
    <dgm:pt modelId="{A7321499-DB84-426F-9C3E-FCD32E6F999D}" type="pres">
      <dgm:prSet presAssocID="{20E7AEF6-A407-4ECE-B6EE-15FFC6264177}" presName="Name1" presStyleCnt="0"/>
      <dgm:spPr/>
    </dgm:pt>
    <dgm:pt modelId="{8C0B3E56-2D36-4CD5-83E1-FB2F3B912A14}" type="pres">
      <dgm:prSet presAssocID="{20E7AEF6-A407-4ECE-B6EE-15FFC6264177}" presName="cycle" presStyleCnt="0"/>
      <dgm:spPr/>
    </dgm:pt>
    <dgm:pt modelId="{88F12A1F-5543-4EA5-AEB2-C0DD4CB61668}" type="pres">
      <dgm:prSet presAssocID="{20E7AEF6-A407-4ECE-B6EE-15FFC6264177}" presName="srcNode" presStyleLbl="node1" presStyleIdx="0" presStyleCnt="3"/>
      <dgm:spPr/>
    </dgm:pt>
    <dgm:pt modelId="{25130A9B-3786-4B1D-92B3-540DD2124CB1}" type="pres">
      <dgm:prSet presAssocID="{20E7AEF6-A407-4ECE-B6EE-15FFC6264177}" presName="conn" presStyleLbl="parChTrans1D2" presStyleIdx="0" presStyleCnt="1"/>
      <dgm:spPr/>
    </dgm:pt>
    <dgm:pt modelId="{BFEB8864-F8B8-495A-959C-B45EB1528090}" type="pres">
      <dgm:prSet presAssocID="{20E7AEF6-A407-4ECE-B6EE-15FFC6264177}" presName="extraNode" presStyleLbl="node1" presStyleIdx="0" presStyleCnt="3"/>
      <dgm:spPr/>
    </dgm:pt>
    <dgm:pt modelId="{9D2652C4-968B-4F2C-9C0D-2DBE11A3DB9A}" type="pres">
      <dgm:prSet presAssocID="{20E7AEF6-A407-4ECE-B6EE-15FFC6264177}" presName="dstNode" presStyleLbl="node1" presStyleIdx="0" presStyleCnt="3"/>
      <dgm:spPr/>
    </dgm:pt>
    <dgm:pt modelId="{2EFDE457-DBB7-43A6-BAC0-72477EE38887}" type="pres">
      <dgm:prSet presAssocID="{6E586C7A-CFCE-4DF8-9A65-4580F46CC3E8}" presName="text_1" presStyleLbl="node1" presStyleIdx="0" presStyleCnt="3" custScaleX="101623" custScaleY="126699">
        <dgm:presLayoutVars>
          <dgm:bulletEnabled val="1"/>
        </dgm:presLayoutVars>
      </dgm:prSet>
      <dgm:spPr/>
    </dgm:pt>
    <dgm:pt modelId="{A4ACE624-E081-4096-91A7-CCFFBF9D94B0}" type="pres">
      <dgm:prSet presAssocID="{6E586C7A-CFCE-4DF8-9A65-4580F46CC3E8}" presName="accent_1" presStyleCnt="0"/>
      <dgm:spPr/>
    </dgm:pt>
    <dgm:pt modelId="{732ECED6-977B-4551-B4C3-437F3F06A766}" type="pres">
      <dgm:prSet presAssocID="{6E586C7A-CFCE-4DF8-9A65-4580F46CC3E8}" presName="accentRepeatNode" presStyleLbl="solidFgAcc1" presStyleIdx="0" presStyleCnt="3"/>
      <dgm:spPr/>
    </dgm:pt>
    <dgm:pt modelId="{3D4511DE-C605-486A-969F-37EBB75C43ED}" type="pres">
      <dgm:prSet presAssocID="{2093B295-EED8-49CD-8F1D-EC93A7CB0650}" presName="text_2" presStyleLbl="node1" presStyleIdx="1" presStyleCnt="3" custScaleY="109558" custLinFactNeighborY="2661">
        <dgm:presLayoutVars>
          <dgm:bulletEnabled val="1"/>
        </dgm:presLayoutVars>
      </dgm:prSet>
      <dgm:spPr/>
    </dgm:pt>
    <dgm:pt modelId="{8053FCEE-C9D4-4141-9552-7479068C3D22}" type="pres">
      <dgm:prSet presAssocID="{2093B295-EED8-49CD-8F1D-EC93A7CB0650}" presName="accent_2" presStyleCnt="0"/>
      <dgm:spPr/>
    </dgm:pt>
    <dgm:pt modelId="{39F12CFA-E80D-4761-82AA-433D9CA80873}" type="pres">
      <dgm:prSet presAssocID="{2093B295-EED8-49CD-8F1D-EC93A7CB0650}" presName="accentRepeatNode" presStyleLbl="solidFgAcc1" presStyleIdx="1" presStyleCnt="3"/>
      <dgm:spPr/>
    </dgm:pt>
    <dgm:pt modelId="{E1142F85-ECE0-4774-85D1-313E474D074E}" type="pres">
      <dgm:prSet presAssocID="{A8AD2014-0DEA-4793-8317-8F26E5122C2E}" presName="text_3" presStyleLbl="node1" presStyleIdx="2" presStyleCnt="3" custScaleY="79777" custLinFactNeighborX="1012" custLinFactNeighborY="4754">
        <dgm:presLayoutVars>
          <dgm:bulletEnabled val="1"/>
        </dgm:presLayoutVars>
      </dgm:prSet>
      <dgm:spPr/>
    </dgm:pt>
    <dgm:pt modelId="{EBFBD636-CFA2-4E5B-B5AC-268F07636371}" type="pres">
      <dgm:prSet presAssocID="{A8AD2014-0DEA-4793-8317-8F26E5122C2E}" presName="accent_3" presStyleCnt="0"/>
      <dgm:spPr/>
    </dgm:pt>
    <dgm:pt modelId="{E2D6CCD9-FB85-46AE-948F-3C90C2AC5E46}" type="pres">
      <dgm:prSet presAssocID="{A8AD2014-0DEA-4793-8317-8F26E5122C2E}" presName="accentRepeatNode" presStyleLbl="solidFgAcc1" presStyleIdx="2" presStyleCnt="3"/>
      <dgm:spPr/>
    </dgm:pt>
  </dgm:ptLst>
  <dgm:cxnLst>
    <dgm:cxn modelId="{5B031A04-FE3C-428C-A9D6-A5F912B19AC0}" type="presOf" srcId="{59F53B74-96D8-4823-A6FD-A28327D890B7}" destId="{25130A9B-3786-4B1D-92B3-540DD2124CB1}" srcOrd="0" destOrd="0" presId="urn:microsoft.com/office/officeart/2008/layout/VerticalCurvedList"/>
    <dgm:cxn modelId="{EFB2AE48-36AC-446E-B4C0-41DE86F1D23C}" type="presOf" srcId="{2093B295-EED8-49CD-8F1D-EC93A7CB0650}" destId="{3D4511DE-C605-486A-969F-37EBB75C43ED}" srcOrd="0" destOrd="0" presId="urn:microsoft.com/office/officeart/2008/layout/VerticalCurvedList"/>
    <dgm:cxn modelId="{817F8072-5097-4D7D-8F6A-458705C67A99}" type="presOf" srcId="{20E7AEF6-A407-4ECE-B6EE-15FFC6264177}" destId="{06CB86CD-028D-4C55-AB71-8B334305C9E3}" srcOrd="0" destOrd="0" presId="urn:microsoft.com/office/officeart/2008/layout/VerticalCurvedList"/>
    <dgm:cxn modelId="{7D72B296-0BDC-4649-AA38-3A3CF0C581C4}" type="presOf" srcId="{A8AD2014-0DEA-4793-8317-8F26E5122C2E}" destId="{E1142F85-ECE0-4774-85D1-313E474D074E}" srcOrd="0" destOrd="0" presId="urn:microsoft.com/office/officeart/2008/layout/VerticalCurvedList"/>
    <dgm:cxn modelId="{05687EA6-0389-43E1-814B-9737F9C97F4E}" srcId="{20E7AEF6-A407-4ECE-B6EE-15FFC6264177}" destId="{A8AD2014-0DEA-4793-8317-8F26E5122C2E}" srcOrd="2" destOrd="0" parTransId="{044E9CA5-C018-4144-8064-9AEF59AFF9E7}" sibTransId="{0A11A994-AC14-49C9-AA30-51EB310B9A34}"/>
    <dgm:cxn modelId="{5DDF26A8-5370-4A87-98CD-E4E59FF811FC}" srcId="{20E7AEF6-A407-4ECE-B6EE-15FFC6264177}" destId="{2093B295-EED8-49CD-8F1D-EC93A7CB0650}" srcOrd="1" destOrd="0" parTransId="{5C40E05F-C67E-4CCB-9FC0-4921B8A3D23D}" sibTransId="{FF550C6E-B95F-4B62-B285-79D4228FE6FF}"/>
    <dgm:cxn modelId="{F34998DB-868A-4D70-A852-D4AF460AC656}" srcId="{20E7AEF6-A407-4ECE-B6EE-15FFC6264177}" destId="{6E586C7A-CFCE-4DF8-9A65-4580F46CC3E8}" srcOrd="0" destOrd="0" parTransId="{5CE05CD4-2A8D-4EF7-83E7-4DC7419C1272}" sibTransId="{59F53B74-96D8-4823-A6FD-A28327D890B7}"/>
    <dgm:cxn modelId="{8B880CEA-16C7-4DBB-BA19-D806EA91889B}" type="presOf" srcId="{6E586C7A-CFCE-4DF8-9A65-4580F46CC3E8}" destId="{2EFDE457-DBB7-43A6-BAC0-72477EE38887}" srcOrd="0" destOrd="0" presId="urn:microsoft.com/office/officeart/2008/layout/VerticalCurvedList"/>
    <dgm:cxn modelId="{16BE3E75-E7B0-4B60-A038-762C0EFE4DC4}" type="presParOf" srcId="{06CB86CD-028D-4C55-AB71-8B334305C9E3}" destId="{A7321499-DB84-426F-9C3E-FCD32E6F999D}" srcOrd="0" destOrd="0" presId="urn:microsoft.com/office/officeart/2008/layout/VerticalCurvedList"/>
    <dgm:cxn modelId="{6A7FED0D-CE76-46F7-835A-43618FF683D6}" type="presParOf" srcId="{A7321499-DB84-426F-9C3E-FCD32E6F999D}" destId="{8C0B3E56-2D36-4CD5-83E1-FB2F3B912A14}" srcOrd="0" destOrd="0" presId="urn:microsoft.com/office/officeart/2008/layout/VerticalCurvedList"/>
    <dgm:cxn modelId="{BDC60408-8971-46BD-A6FF-25F82E0542F6}" type="presParOf" srcId="{8C0B3E56-2D36-4CD5-83E1-FB2F3B912A14}" destId="{88F12A1F-5543-4EA5-AEB2-C0DD4CB61668}" srcOrd="0" destOrd="0" presId="urn:microsoft.com/office/officeart/2008/layout/VerticalCurvedList"/>
    <dgm:cxn modelId="{1F551954-D85C-4ADA-9542-F46E68C31AEB}" type="presParOf" srcId="{8C0B3E56-2D36-4CD5-83E1-FB2F3B912A14}" destId="{25130A9B-3786-4B1D-92B3-540DD2124CB1}" srcOrd="1" destOrd="0" presId="urn:microsoft.com/office/officeart/2008/layout/VerticalCurvedList"/>
    <dgm:cxn modelId="{994A1549-251E-40E6-88A3-1183C41C4BDF}" type="presParOf" srcId="{8C0B3E56-2D36-4CD5-83E1-FB2F3B912A14}" destId="{BFEB8864-F8B8-495A-959C-B45EB1528090}" srcOrd="2" destOrd="0" presId="urn:microsoft.com/office/officeart/2008/layout/VerticalCurvedList"/>
    <dgm:cxn modelId="{062259A6-173C-4CA7-8160-1E3ABC5F9C68}" type="presParOf" srcId="{8C0B3E56-2D36-4CD5-83E1-FB2F3B912A14}" destId="{9D2652C4-968B-4F2C-9C0D-2DBE11A3DB9A}" srcOrd="3" destOrd="0" presId="urn:microsoft.com/office/officeart/2008/layout/VerticalCurvedList"/>
    <dgm:cxn modelId="{8C58273A-5D16-427C-BB51-0F2B80649E19}" type="presParOf" srcId="{A7321499-DB84-426F-9C3E-FCD32E6F999D}" destId="{2EFDE457-DBB7-43A6-BAC0-72477EE38887}" srcOrd="1" destOrd="0" presId="urn:microsoft.com/office/officeart/2008/layout/VerticalCurvedList"/>
    <dgm:cxn modelId="{8A078E13-B719-4243-BD4E-6CD8FD3ACB68}" type="presParOf" srcId="{A7321499-DB84-426F-9C3E-FCD32E6F999D}" destId="{A4ACE624-E081-4096-91A7-CCFFBF9D94B0}" srcOrd="2" destOrd="0" presId="urn:microsoft.com/office/officeart/2008/layout/VerticalCurvedList"/>
    <dgm:cxn modelId="{0EC45E3E-2ED4-48F6-BB51-58961B3FFDC5}" type="presParOf" srcId="{A4ACE624-E081-4096-91A7-CCFFBF9D94B0}" destId="{732ECED6-977B-4551-B4C3-437F3F06A766}" srcOrd="0" destOrd="0" presId="urn:microsoft.com/office/officeart/2008/layout/VerticalCurvedList"/>
    <dgm:cxn modelId="{07449628-696A-4417-8303-D5614CC4453A}" type="presParOf" srcId="{A7321499-DB84-426F-9C3E-FCD32E6F999D}" destId="{3D4511DE-C605-486A-969F-37EBB75C43ED}" srcOrd="3" destOrd="0" presId="urn:microsoft.com/office/officeart/2008/layout/VerticalCurvedList"/>
    <dgm:cxn modelId="{E187F85E-70F2-4134-AFA4-8A076628807A}" type="presParOf" srcId="{A7321499-DB84-426F-9C3E-FCD32E6F999D}" destId="{8053FCEE-C9D4-4141-9552-7479068C3D22}" srcOrd="4" destOrd="0" presId="urn:microsoft.com/office/officeart/2008/layout/VerticalCurvedList"/>
    <dgm:cxn modelId="{E1CBC7EC-BB4B-4CCF-BF99-5C6EC97CAF67}" type="presParOf" srcId="{8053FCEE-C9D4-4141-9552-7479068C3D22}" destId="{39F12CFA-E80D-4761-82AA-433D9CA80873}" srcOrd="0" destOrd="0" presId="urn:microsoft.com/office/officeart/2008/layout/VerticalCurvedList"/>
    <dgm:cxn modelId="{54139CFB-F41A-4FBA-AF8B-607EC0D82AD8}" type="presParOf" srcId="{A7321499-DB84-426F-9C3E-FCD32E6F999D}" destId="{E1142F85-ECE0-4774-85D1-313E474D074E}" srcOrd="5" destOrd="0" presId="urn:microsoft.com/office/officeart/2008/layout/VerticalCurvedList"/>
    <dgm:cxn modelId="{4B131E3A-F9BE-408C-875D-8736DEBEAB9F}" type="presParOf" srcId="{A7321499-DB84-426F-9C3E-FCD32E6F999D}" destId="{EBFBD636-CFA2-4E5B-B5AC-268F07636371}" srcOrd="6" destOrd="0" presId="urn:microsoft.com/office/officeart/2008/layout/VerticalCurvedList"/>
    <dgm:cxn modelId="{88798E9B-7948-4F71-BE51-2C42E2B4DD92}" type="presParOf" srcId="{EBFBD636-CFA2-4E5B-B5AC-268F07636371}" destId="{E2D6CCD9-FB85-46AE-948F-3C90C2AC5E4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E36BC9-05E3-43A8-9952-4FB8499DEC3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D9FF9D10-27BE-4F70-B637-D3F4D5189C05}">
      <dgm:prSet phldrT="[Текст]" custT="1"/>
      <dgm:spPr/>
      <dgm:t>
        <a:bodyPr/>
        <a:lstStyle/>
        <a:p>
          <a:r>
            <a:rPr lang="en-US" sz="2600" dirty="0">
              <a:effectLst/>
              <a:latin typeface="Times New Roman" panose="02020603050405020304" pitchFamily="18" charset="0"/>
              <a:ea typeface="Times New Roman" panose="02020603050405020304" pitchFamily="18" charset="0"/>
            </a:rPr>
            <a:t>Another issue in the Raman spectroscopy of FFLGN and reduced FFLGN is the change in spectra after reduction. The D-band in FFLGN is mainly due to chemical functionalization and the expanded quantity of sp</a:t>
          </a:r>
          <a:r>
            <a:rPr lang="en-US" sz="2600" baseline="30000" dirty="0">
              <a:effectLst/>
              <a:latin typeface="Times New Roman" panose="02020603050405020304" pitchFamily="18" charset="0"/>
              <a:ea typeface="Times New Roman" panose="02020603050405020304" pitchFamily="18" charset="0"/>
            </a:rPr>
            <a:t>3</a:t>
          </a:r>
          <a:r>
            <a:rPr lang="en-US" sz="2600" dirty="0">
              <a:effectLst/>
              <a:latin typeface="Times New Roman" panose="02020603050405020304" pitchFamily="18" charset="0"/>
              <a:ea typeface="Times New Roman" panose="02020603050405020304" pitchFamily="18" charset="0"/>
            </a:rPr>
            <a:t> C atoms, also structural defects inside the carbon skeleton. </a:t>
          </a:r>
          <a:endParaRPr lang="ru-RU" sz="2600" b="1" dirty="0">
            <a:latin typeface="Times New Roman" panose="02020603050405020304" pitchFamily="18" charset="0"/>
            <a:cs typeface="Times New Roman" panose="02020603050405020304" pitchFamily="18" charset="0"/>
          </a:endParaRPr>
        </a:p>
      </dgm:t>
    </dgm:pt>
    <dgm:pt modelId="{BED42995-6D4C-45FA-B054-F0B6BD8FFC3F}" type="parTrans" cxnId="{7B8FE9C6-C37D-46EE-839E-1A075CB3F0A6}">
      <dgm:prSet/>
      <dgm:spPr/>
      <dgm:t>
        <a:bodyPr/>
        <a:lstStyle/>
        <a:p>
          <a:endParaRPr lang="ru-RU"/>
        </a:p>
      </dgm:t>
    </dgm:pt>
    <dgm:pt modelId="{8D70C7CF-C883-4DA6-A2C5-CD43A3B4EA47}" type="sibTrans" cxnId="{7B8FE9C6-C37D-46EE-839E-1A075CB3F0A6}">
      <dgm:prSet/>
      <dgm:spPr/>
      <dgm:t>
        <a:bodyPr/>
        <a:lstStyle/>
        <a:p>
          <a:endParaRPr lang="ru-RU"/>
        </a:p>
      </dgm:t>
    </dgm:pt>
    <dgm:pt modelId="{1BCF483E-4994-4200-B7D4-85E49D00D3E4}">
      <dgm:prSet phldrT="[Текст]" custT="1"/>
      <dgm:spPr/>
      <dgm:t>
        <a:bodyPr/>
        <a:lstStyle/>
        <a:p>
          <a:r>
            <a:rPr lang="en-US" sz="2600" b="0" dirty="0">
              <a:latin typeface="Times New Roman" panose="02020603050405020304" pitchFamily="18" charset="0"/>
              <a:cs typeface="Times New Roman" panose="02020603050405020304" pitchFamily="18" charset="0"/>
            </a:rPr>
            <a:t>As described above, the D band in graphene can be caused by structural defects or functional additions, as in FFLGN. Thus, by removing and adding functional groups, carbon integrity can be studied.</a:t>
          </a:r>
          <a:endParaRPr lang="ru-RU" sz="2600" b="0" dirty="0">
            <a:latin typeface="Times New Roman" panose="02020603050405020304" pitchFamily="18" charset="0"/>
            <a:cs typeface="Times New Roman" panose="02020603050405020304" pitchFamily="18" charset="0"/>
          </a:endParaRPr>
        </a:p>
      </dgm:t>
    </dgm:pt>
    <dgm:pt modelId="{D243FC1E-3E86-4CEE-BAA7-CFEF69B327AA}" type="sibTrans" cxnId="{3E91C3A3-582B-43F5-A451-DC076E44A9F6}">
      <dgm:prSet/>
      <dgm:spPr/>
      <dgm:t>
        <a:bodyPr/>
        <a:lstStyle/>
        <a:p>
          <a:endParaRPr lang="ru-RU"/>
        </a:p>
      </dgm:t>
    </dgm:pt>
    <dgm:pt modelId="{231735B5-D398-4F73-8A93-E5C9AF628BD6}" type="parTrans" cxnId="{3E91C3A3-582B-43F5-A451-DC076E44A9F6}">
      <dgm:prSet/>
      <dgm:spPr/>
      <dgm:t>
        <a:bodyPr/>
        <a:lstStyle/>
        <a:p>
          <a:endParaRPr lang="ru-RU"/>
        </a:p>
      </dgm:t>
    </dgm:pt>
    <dgm:pt modelId="{6E73D718-454E-4D08-9B04-1029E02CBA2B}" type="pres">
      <dgm:prSet presAssocID="{9BE36BC9-05E3-43A8-9952-4FB8499DEC33}" presName="cycle" presStyleCnt="0">
        <dgm:presLayoutVars>
          <dgm:dir/>
          <dgm:resizeHandles val="exact"/>
        </dgm:presLayoutVars>
      </dgm:prSet>
      <dgm:spPr/>
    </dgm:pt>
    <dgm:pt modelId="{32D966C9-8BB1-4069-8C90-128AEE8027FC}" type="pres">
      <dgm:prSet presAssocID="{D9FF9D10-27BE-4F70-B637-D3F4D5189C05}" presName="node" presStyleLbl="node1" presStyleIdx="0" presStyleCnt="2" custScaleX="157311" custScaleY="78920" custRadScaleRad="116906" custRadScaleInc="44943">
        <dgm:presLayoutVars>
          <dgm:bulletEnabled val="1"/>
        </dgm:presLayoutVars>
      </dgm:prSet>
      <dgm:spPr/>
    </dgm:pt>
    <dgm:pt modelId="{105C0E1F-D7CC-4AB5-8DB8-0C4D0D0B5A90}" type="pres">
      <dgm:prSet presAssocID="{D9FF9D10-27BE-4F70-B637-D3F4D5189C05}" presName="spNode" presStyleCnt="0"/>
      <dgm:spPr/>
    </dgm:pt>
    <dgm:pt modelId="{D620C754-71C6-4EB7-81D7-4F40219F518A}" type="pres">
      <dgm:prSet presAssocID="{8D70C7CF-C883-4DA6-A2C5-CD43A3B4EA47}" presName="sibTrans" presStyleLbl="sibTrans1D1" presStyleIdx="0" presStyleCnt="2"/>
      <dgm:spPr/>
    </dgm:pt>
    <dgm:pt modelId="{1E6790A8-E1B1-4EF6-A18C-F3595871537F}" type="pres">
      <dgm:prSet presAssocID="{1BCF483E-4994-4200-B7D4-85E49D00D3E4}" presName="node" presStyleLbl="node1" presStyleIdx="1" presStyleCnt="2" custScaleX="151481" custScaleY="69710" custRadScaleRad="114135" custRadScaleInc="51741">
        <dgm:presLayoutVars>
          <dgm:bulletEnabled val="1"/>
        </dgm:presLayoutVars>
      </dgm:prSet>
      <dgm:spPr/>
    </dgm:pt>
    <dgm:pt modelId="{A94B50EA-321C-47DA-810A-F828E082DE0E}" type="pres">
      <dgm:prSet presAssocID="{1BCF483E-4994-4200-B7D4-85E49D00D3E4}" presName="spNode" presStyleCnt="0"/>
      <dgm:spPr/>
    </dgm:pt>
    <dgm:pt modelId="{224F3676-F9F3-46A5-9F29-15535A0E4A88}" type="pres">
      <dgm:prSet presAssocID="{D243FC1E-3E86-4CEE-BAA7-CFEF69B327AA}" presName="sibTrans" presStyleLbl="sibTrans1D1" presStyleIdx="1" presStyleCnt="2"/>
      <dgm:spPr/>
    </dgm:pt>
  </dgm:ptLst>
  <dgm:cxnLst>
    <dgm:cxn modelId="{91011785-E29C-477A-855B-54EBEC1D5569}" type="presOf" srcId="{9BE36BC9-05E3-43A8-9952-4FB8499DEC33}" destId="{6E73D718-454E-4D08-9B04-1029E02CBA2B}" srcOrd="0" destOrd="0" presId="urn:microsoft.com/office/officeart/2005/8/layout/cycle5"/>
    <dgm:cxn modelId="{F9AF5D8B-93F6-47CD-A48A-D24AFF0670AA}" type="presOf" srcId="{D9FF9D10-27BE-4F70-B637-D3F4D5189C05}" destId="{32D966C9-8BB1-4069-8C90-128AEE8027FC}" srcOrd="0" destOrd="0" presId="urn:microsoft.com/office/officeart/2005/8/layout/cycle5"/>
    <dgm:cxn modelId="{3E91C3A3-582B-43F5-A451-DC076E44A9F6}" srcId="{9BE36BC9-05E3-43A8-9952-4FB8499DEC33}" destId="{1BCF483E-4994-4200-B7D4-85E49D00D3E4}" srcOrd="1" destOrd="0" parTransId="{231735B5-D398-4F73-8A93-E5C9AF628BD6}" sibTransId="{D243FC1E-3E86-4CEE-BAA7-CFEF69B327AA}"/>
    <dgm:cxn modelId="{272420AD-01CD-4E47-B900-FFD4ACDF12C3}" type="presOf" srcId="{1BCF483E-4994-4200-B7D4-85E49D00D3E4}" destId="{1E6790A8-E1B1-4EF6-A18C-F3595871537F}" srcOrd="0" destOrd="0" presId="urn:microsoft.com/office/officeart/2005/8/layout/cycle5"/>
    <dgm:cxn modelId="{7B8FE9C6-C37D-46EE-839E-1A075CB3F0A6}" srcId="{9BE36BC9-05E3-43A8-9952-4FB8499DEC33}" destId="{D9FF9D10-27BE-4F70-B637-D3F4D5189C05}" srcOrd="0" destOrd="0" parTransId="{BED42995-6D4C-45FA-B054-F0B6BD8FFC3F}" sibTransId="{8D70C7CF-C883-4DA6-A2C5-CD43A3B4EA47}"/>
    <dgm:cxn modelId="{EEE764EE-9249-4EC4-993B-E68438A357AF}" type="presOf" srcId="{8D70C7CF-C883-4DA6-A2C5-CD43A3B4EA47}" destId="{D620C754-71C6-4EB7-81D7-4F40219F518A}" srcOrd="0" destOrd="0" presId="urn:microsoft.com/office/officeart/2005/8/layout/cycle5"/>
    <dgm:cxn modelId="{B7632BFD-73CE-4111-B40E-773508B5FD43}" type="presOf" srcId="{D243FC1E-3E86-4CEE-BAA7-CFEF69B327AA}" destId="{224F3676-F9F3-46A5-9F29-15535A0E4A88}" srcOrd="0" destOrd="0" presId="urn:microsoft.com/office/officeart/2005/8/layout/cycle5"/>
    <dgm:cxn modelId="{DFB1DAE7-F7D4-4BD5-BCF7-A94AE210FEE9}" type="presParOf" srcId="{6E73D718-454E-4D08-9B04-1029E02CBA2B}" destId="{32D966C9-8BB1-4069-8C90-128AEE8027FC}" srcOrd="0" destOrd="0" presId="urn:microsoft.com/office/officeart/2005/8/layout/cycle5"/>
    <dgm:cxn modelId="{0778FEF7-8987-48EB-955A-3137368CD6B1}" type="presParOf" srcId="{6E73D718-454E-4D08-9B04-1029E02CBA2B}" destId="{105C0E1F-D7CC-4AB5-8DB8-0C4D0D0B5A90}" srcOrd="1" destOrd="0" presId="urn:microsoft.com/office/officeart/2005/8/layout/cycle5"/>
    <dgm:cxn modelId="{D8D51762-A7B7-4B10-89CC-FE1B7D4E8F22}" type="presParOf" srcId="{6E73D718-454E-4D08-9B04-1029E02CBA2B}" destId="{D620C754-71C6-4EB7-81D7-4F40219F518A}" srcOrd="2" destOrd="0" presId="urn:microsoft.com/office/officeart/2005/8/layout/cycle5"/>
    <dgm:cxn modelId="{7C3C2852-CF44-4BF5-92C9-1A6A7BA3027E}" type="presParOf" srcId="{6E73D718-454E-4D08-9B04-1029E02CBA2B}" destId="{1E6790A8-E1B1-4EF6-A18C-F3595871537F}" srcOrd="3" destOrd="0" presId="urn:microsoft.com/office/officeart/2005/8/layout/cycle5"/>
    <dgm:cxn modelId="{DFA58434-C97E-4D3E-9519-5F1887E728FC}" type="presParOf" srcId="{6E73D718-454E-4D08-9B04-1029E02CBA2B}" destId="{A94B50EA-321C-47DA-810A-F828E082DE0E}" srcOrd="4" destOrd="0" presId="urn:microsoft.com/office/officeart/2005/8/layout/cycle5"/>
    <dgm:cxn modelId="{3B14C060-8AD9-4344-9858-B4B8F29AE980}" type="presParOf" srcId="{6E73D718-454E-4D08-9B04-1029E02CBA2B}" destId="{224F3676-F9F3-46A5-9F29-15535A0E4A88}"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7504D-F970-4157-95BC-23A82ABE536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FDD8B45F-B8E4-4D69-9745-91C25321D30F}">
      <dgm:prSet phldrT="[Текст]" custT="1"/>
      <dgm:spPr/>
      <dgm:t>
        <a:bodyPr/>
        <a:lstStyle/>
        <a:p>
          <a:r>
            <a:rPr lang="en-US" sz="2200" dirty="0">
              <a:latin typeface="Times New Roman" panose="02020603050405020304" pitchFamily="18" charset="0"/>
              <a:cs typeface="Times New Roman" panose="02020603050405020304" pitchFamily="18" charset="0"/>
            </a:rPr>
            <a:t>To use this ratio to quantify disorder, it is important to consider two defect modes. Since the disorder in the graphene lattice begins to increase with a low-density defect, the I</a:t>
          </a:r>
          <a:r>
            <a:rPr lang="en-US" sz="2200" baseline="-25000" dirty="0">
              <a:latin typeface="Times New Roman" panose="02020603050405020304" pitchFamily="18" charset="0"/>
              <a:cs typeface="Times New Roman" panose="02020603050405020304" pitchFamily="18" charset="0"/>
            </a:rPr>
            <a:t>D</a:t>
          </a:r>
          <a:r>
            <a:rPr lang="en-US" sz="2200" dirty="0">
              <a:latin typeface="Times New Roman" panose="02020603050405020304" pitchFamily="18" charset="0"/>
              <a:cs typeface="Times New Roman" panose="02020603050405020304" pitchFamily="18" charset="0"/>
            </a:rPr>
            <a:t>/I</a:t>
          </a:r>
          <a:r>
            <a:rPr lang="en-US" sz="2200" baseline="-25000" dirty="0">
              <a:latin typeface="Times New Roman" panose="02020603050405020304" pitchFamily="18" charset="0"/>
              <a:cs typeface="Times New Roman" panose="02020603050405020304" pitchFamily="18" charset="0"/>
            </a:rPr>
            <a:t>G</a:t>
          </a:r>
          <a:r>
            <a:rPr lang="en-US" sz="2200" dirty="0">
              <a:latin typeface="Times New Roman" panose="02020603050405020304" pitchFamily="18" charset="0"/>
              <a:cs typeface="Times New Roman" panose="02020603050405020304" pitchFamily="18" charset="0"/>
            </a:rPr>
            <a:t> ratio also increases at first.</a:t>
          </a:r>
          <a:endParaRPr lang="ru-RU" sz="2200" b="1" dirty="0">
            <a:latin typeface="Times New Roman" panose="02020603050405020304" pitchFamily="18" charset="0"/>
            <a:cs typeface="Times New Roman" panose="02020603050405020304" pitchFamily="18" charset="0"/>
          </a:endParaRPr>
        </a:p>
      </dgm:t>
    </dgm:pt>
    <dgm:pt modelId="{3F402E3B-C3E7-4990-9984-1D41D1A5D7F2}" type="parTrans" cxnId="{8E080F07-3956-41C4-81AA-D6BD4997F926}">
      <dgm:prSet/>
      <dgm:spPr/>
      <dgm:t>
        <a:bodyPr/>
        <a:lstStyle/>
        <a:p>
          <a:endParaRPr lang="ru-RU"/>
        </a:p>
      </dgm:t>
    </dgm:pt>
    <dgm:pt modelId="{96CDD536-D303-49EB-BF89-05F82F5761FC}" type="sibTrans" cxnId="{8E080F07-3956-41C4-81AA-D6BD4997F926}">
      <dgm:prSet/>
      <dgm:spPr/>
      <dgm:t>
        <a:bodyPr/>
        <a:lstStyle/>
        <a:p>
          <a:endParaRPr lang="ru-RU"/>
        </a:p>
      </dgm:t>
    </dgm:pt>
    <dgm:pt modelId="{AB78BBA4-BF50-4358-BC8A-7EB9E27475E5}">
      <dgm:prSet phldrT="[Текст]" custT="1"/>
      <dgm:spPr/>
      <dgm:t>
        <a:bodyPr/>
        <a:lstStyle/>
        <a:p>
          <a:r>
            <a:rPr lang="en-US" sz="2200" b="0" dirty="0">
              <a:latin typeface="Times New Roman" panose="02020603050405020304" pitchFamily="18" charset="0"/>
              <a:cs typeface="Times New Roman" panose="02020603050405020304" pitchFamily="18" charset="0"/>
            </a:rPr>
            <a:t>To determine the relative content of defects in the sp</a:t>
          </a:r>
          <a:r>
            <a:rPr lang="en-US" sz="2200" b="0" baseline="30000" dirty="0">
              <a:latin typeface="Times New Roman" panose="02020603050405020304" pitchFamily="18" charset="0"/>
              <a:cs typeface="Times New Roman" panose="02020603050405020304" pitchFamily="18" charset="0"/>
            </a:rPr>
            <a:t>2</a:t>
          </a:r>
          <a:r>
            <a:rPr lang="en-US" sz="2200" b="0" dirty="0">
              <a:latin typeface="Times New Roman" panose="02020603050405020304" pitchFamily="18" charset="0"/>
              <a:cs typeface="Times New Roman" panose="02020603050405020304" pitchFamily="18" charset="0"/>
            </a:rPr>
            <a:t> carbon lattice, the most convenient measure is the ratio between the intensities I</a:t>
          </a:r>
          <a:r>
            <a:rPr lang="en-US" sz="2200" b="0" baseline="-25000" dirty="0">
              <a:latin typeface="Times New Roman" panose="02020603050405020304" pitchFamily="18" charset="0"/>
              <a:cs typeface="Times New Roman" panose="02020603050405020304" pitchFamily="18" charset="0"/>
            </a:rPr>
            <a:t>D</a:t>
          </a:r>
          <a:r>
            <a:rPr lang="en-US" sz="2200" b="0" dirty="0">
              <a:latin typeface="Times New Roman" panose="02020603050405020304" pitchFamily="18" charset="0"/>
              <a:cs typeface="Times New Roman" panose="02020603050405020304" pitchFamily="18" charset="0"/>
            </a:rPr>
            <a:t>/I</a:t>
          </a:r>
          <a:r>
            <a:rPr lang="en-US" sz="2200" b="0" baseline="-25000" dirty="0">
              <a:latin typeface="Times New Roman" panose="02020603050405020304" pitchFamily="18" charset="0"/>
              <a:cs typeface="Times New Roman" panose="02020603050405020304" pitchFamily="18" charset="0"/>
            </a:rPr>
            <a:t>G</a:t>
          </a:r>
          <a:r>
            <a:rPr lang="en-US" sz="2200" b="0" dirty="0">
              <a:latin typeface="Times New Roman" panose="02020603050405020304" pitchFamily="18" charset="0"/>
              <a:cs typeface="Times New Roman" panose="02020603050405020304" pitchFamily="18" charset="0"/>
            </a:rPr>
            <a:t>. The I</a:t>
          </a:r>
          <a:r>
            <a:rPr lang="en-US" sz="2200" b="0" baseline="-25000" dirty="0">
              <a:latin typeface="Times New Roman" panose="02020603050405020304" pitchFamily="18" charset="0"/>
              <a:cs typeface="Times New Roman" panose="02020603050405020304" pitchFamily="18" charset="0"/>
            </a:rPr>
            <a:t>D</a:t>
          </a:r>
          <a:r>
            <a:rPr lang="en-US" sz="2200" b="0" dirty="0">
              <a:latin typeface="Times New Roman" panose="02020603050405020304" pitchFamily="18" charset="0"/>
              <a:cs typeface="Times New Roman" panose="02020603050405020304" pitchFamily="18" charset="0"/>
            </a:rPr>
            <a:t>/I</a:t>
          </a:r>
          <a:r>
            <a:rPr lang="en-US" sz="2200" b="0" baseline="-25000" dirty="0">
              <a:latin typeface="Times New Roman" panose="02020603050405020304" pitchFamily="18" charset="0"/>
              <a:cs typeface="Times New Roman" panose="02020603050405020304" pitchFamily="18" charset="0"/>
            </a:rPr>
            <a:t>G</a:t>
          </a:r>
          <a:r>
            <a:rPr lang="en-US" sz="2200" b="0" dirty="0">
              <a:latin typeface="Times New Roman" panose="02020603050405020304" pitchFamily="18" charset="0"/>
              <a:cs typeface="Times New Roman" panose="02020603050405020304" pitchFamily="18" charset="0"/>
            </a:rPr>
            <a:t> ratio in FFLGN is more than graphene or graphite, where the D-band is often indistinguishable from the background and the I</a:t>
          </a:r>
          <a:r>
            <a:rPr lang="en-US" sz="2200" b="0" baseline="-25000" dirty="0">
              <a:latin typeface="Times New Roman" panose="02020603050405020304" pitchFamily="18" charset="0"/>
              <a:cs typeface="Times New Roman" panose="02020603050405020304" pitchFamily="18" charset="0"/>
            </a:rPr>
            <a:t>D</a:t>
          </a:r>
          <a:r>
            <a:rPr lang="en-US" sz="2200" b="0" dirty="0">
              <a:latin typeface="Times New Roman" panose="02020603050405020304" pitchFamily="18" charset="0"/>
              <a:cs typeface="Times New Roman" panose="02020603050405020304" pitchFamily="18" charset="0"/>
            </a:rPr>
            <a:t>/I</a:t>
          </a:r>
          <a:r>
            <a:rPr lang="en-US" sz="2200" b="0" baseline="-25000" dirty="0">
              <a:latin typeface="Times New Roman" panose="02020603050405020304" pitchFamily="18" charset="0"/>
              <a:cs typeface="Times New Roman" panose="02020603050405020304" pitchFamily="18" charset="0"/>
            </a:rPr>
            <a:t>G</a:t>
          </a:r>
          <a:r>
            <a:rPr lang="en-US" sz="2200" b="0" dirty="0">
              <a:latin typeface="Times New Roman" panose="02020603050405020304" pitchFamily="18" charset="0"/>
              <a:cs typeface="Times New Roman" panose="02020603050405020304" pitchFamily="18" charset="0"/>
            </a:rPr>
            <a:t> is of the order of 0.01.</a:t>
          </a:r>
        </a:p>
        <a:p>
          <a:r>
            <a:rPr lang="en-US" sz="2200" dirty="0">
              <a:effectLst/>
              <a:latin typeface="Times New Roman" panose="02020603050405020304" pitchFamily="18" charset="0"/>
              <a:ea typeface="Times New Roman" panose="02020603050405020304" pitchFamily="18" charset="0"/>
            </a:rPr>
            <a:t> As well as in other works on the sizes of the sp</a:t>
          </a:r>
          <a:r>
            <a:rPr lang="en-US" sz="2200" baseline="30000" dirty="0">
              <a:effectLst/>
              <a:latin typeface="Times New Roman" panose="02020603050405020304" pitchFamily="18" charset="0"/>
              <a:ea typeface="Times New Roman" panose="02020603050405020304" pitchFamily="18" charset="0"/>
            </a:rPr>
            <a:t>2</a:t>
          </a:r>
          <a:r>
            <a:rPr lang="en-US" sz="2200" dirty="0">
              <a:effectLst/>
              <a:latin typeface="Times New Roman" panose="02020603050405020304" pitchFamily="18" charset="0"/>
              <a:ea typeface="Times New Roman" panose="02020603050405020304" pitchFamily="18" charset="0"/>
            </a:rPr>
            <a:t> zones in FFLGN thin films and bulk FFLGN samples obtained by the Hammers method reaches up to 2.5–6 nm</a:t>
          </a:r>
          <a:endParaRPr lang="ru-RU" sz="2200" b="0" dirty="0">
            <a:latin typeface="Times New Roman" panose="02020603050405020304" pitchFamily="18" charset="0"/>
            <a:cs typeface="Times New Roman" panose="02020603050405020304" pitchFamily="18" charset="0"/>
          </a:endParaRPr>
        </a:p>
      </dgm:t>
    </dgm:pt>
    <dgm:pt modelId="{A3480691-E369-462F-A997-92505DD3B776}" type="parTrans" cxnId="{064027DA-EAAF-4BCC-8405-62AA834C57D2}">
      <dgm:prSet/>
      <dgm:spPr/>
      <dgm:t>
        <a:bodyPr/>
        <a:lstStyle/>
        <a:p>
          <a:endParaRPr lang="ru-RU"/>
        </a:p>
      </dgm:t>
    </dgm:pt>
    <dgm:pt modelId="{623DDFF7-D2F3-4F13-9575-CA435AA9E144}" type="sibTrans" cxnId="{064027DA-EAAF-4BCC-8405-62AA834C57D2}">
      <dgm:prSet/>
      <dgm:spPr/>
      <dgm:t>
        <a:bodyPr/>
        <a:lstStyle/>
        <a:p>
          <a:endParaRPr lang="ru-RU"/>
        </a:p>
      </dgm:t>
    </dgm:pt>
    <dgm:pt modelId="{A8239020-3AA6-43F6-A8F4-0A7E12C518EC}">
      <dgm:prSet/>
      <dgm:spPr/>
      <dgm:t>
        <a:bodyPr/>
        <a:lstStyle/>
        <a:p>
          <a:endParaRPr lang="ru-RU"/>
        </a:p>
      </dgm:t>
    </dgm:pt>
    <dgm:pt modelId="{F723344F-4136-43C1-A9A4-09BB92EBFC26}" type="parTrans" cxnId="{9544D09C-B361-4C64-BDCF-83AC86C718F7}">
      <dgm:prSet/>
      <dgm:spPr/>
      <dgm:t>
        <a:bodyPr/>
        <a:lstStyle/>
        <a:p>
          <a:endParaRPr lang="ru-RU"/>
        </a:p>
      </dgm:t>
    </dgm:pt>
    <dgm:pt modelId="{984FB95D-FD38-4ECC-857A-57BD533EA206}" type="sibTrans" cxnId="{9544D09C-B361-4C64-BDCF-83AC86C718F7}">
      <dgm:prSet/>
      <dgm:spPr/>
      <dgm:t>
        <a:bodyPr/>
        <a:lstStyle/>
        <a:p>
          <a:endParaRPr lang="ru-RU"/>
        </a:p>
      </dgm:t>
    </dgm:pt>
    <dgm:pt modelId="{0D3EA3C5-DC1B-4FDD-A923-438590C93BCD}">
      <dgm:prSet/>
      <dgm:spPr/>
      <dgm:t>
        <a:bodyPr/>
        <a:lstStyle/>
        <a:p>
          <a:endParaRPr lang="ru-RU"/>
        </a:p>
      </dgm:t>
    </dgm:pt>
    <dgm:pt modelId="{F86D616D-4956-4D7D-9893-EB9936D308C5}" type="parTrans" cxnId="{237C0D9C-BF8A-420D-8CAC-2D24F252749F}">
      <dgm:prSet/>
      <dgm:spPr/>
      <dgm:t>
        <a:bodyPr/>
        <a:lstStyle/>
        <a:p>
          <a:endParaRPr lang="ru-RU"/>
        </a:p>
      </dgm:t>
    </dgm:pt>
    <dgm:pt modelId="{0E609C36-B22F-45C9-AE52-EC62BB9816AA}" type="sibTrans" cxnId="{237C0D9C-BF8A-420D-8CAC-2D24F252749F}">
      <dgm:prSet/>
      <dgm:spPr/>
      <dgm:t>
        <a:bodyPr/>
        <a:lstStyle/>
        <a:p>
          <a:endParaRPr lang="ru-RU"/>
        </a:p>
      </dgm:t>
    </dgm:pt>
    <dgm:pt modelId="{75C8C12C-E544-448A-A360-4C96F3229D94}">
      <dgm:prSet phldrT="[Текст]" custScaleX="546576" custScaleY="104340" custRadScaleRad="114625" custRadScaleInc="-23062"/>
      <dgm:spPr/>
      <dgm:t>
        <a:bodyPr/>
        <a:lstStyle/>
        <a:p>
          <a:endParaRPr lang="ru-RU"/>
        </a:p>
      </dgm:t>
    </dgm:pt>
    <dgm:pt modelId="{0BD66671-B2ED-4016-A2C0-6A69A306339F}" type="parTrans" cxnId="{E1ED9870-F885-4F28-9E9D-F0191B97FBFF}">
      <dgm:prSet/>
      <dgm:spPr/>
      <dgm:t>
        <a:bodyPr/>
        <a:lstStyle/>
        <a:p>
          <a:endParaRPr lang="ru-RU"/>
        </a:p>
      </dgm:t>
    </dgm:pt>
    <dgm:pt modelId="{84EFBEE5-F57B-454B-AF9E-E989A1B369EC}" type="sibTrans" cxnId="{E1ED9870-F885-4F28-9E9D-F0191B97FBFF}">
      <dgm:prSet/>
      <dgm:spPr/>
      <dgm:t>
        <a:bodyPr/>
        <a:lstStyle/>
        <a:p>
          <a:endParaRPr lang="ru-RU"/>
        </a:p>
      </dgm:t>
    </dgm:pt>
    <dgm:pt modelId="{0C067E18-BDB5-4C77-A88C-93728AE34505}">
      <dgm:prSet phldrT="[Текст]" custScaleX="546576" custScaleY="104340" custRadScaleRad="114625" custRadScaleInc="-23062"/>
      <dgm:spPr/>
      <dgm:t>
        <a:bodyPr/>
        <a:lstStyle/>
        <a:p>
          <a:endParaRPr lang="ru-RU"/>
        </a:p>
      </dgm:t>
    </dgm:pt>
    <dgm:pt modelId="{D5248FDC-1C4F-4387-B0A3-24DE2234C74B}" type="parTrans" cxnId="{AF25F823-2A23-433B-8380-A751CE8A531C}">
      <dgm:prSet/>
      <dgm:spPr/>
      <dgm:t>
        <a:bodyPr/>
        <a:lstStyle/>
        <a:p>
          <a:endParaRPr lang="ru-RU"/>
        </a:p>
      </dgm:t>
    </dgm:pt>
    <dgm:pt modelId="{64133BD7-3097-41F5-B286-C3040A50A2B9}" type="sibTrans" cxnId="{AF25F823-2A23-433B-8380-A751CE8A531C}">
      <dgm:prSet/>
      <dgm:spPr/>
      <dgm:t>
        <a:bodyPr/>
        <a:lstStyle/>
        <a:p>
          <a:endParaRPr lang="ru-RU"/>
        </a:p>
      </dgm:t>
    </dgm:pt>
    <dgm:pt modelId="{F5E786B4-6365-48E8-88D7-424985D0BFF7}">
      <dgm:prSet/>
      <dgm:spPr/>
      <dgm:t>
        <a:bodyPr/>
        <a:lstStyle/>
        <a:p>
          <a:endParaRPr lang="ru-RU"/>
        </a:p>
      </dgm:t>
    </dgm:pt>
    <dgm:pt modelId="{5F751AFC-9852-425D-BFB1-97EF0779BDD1}" type="parTrans" cxnId="{C60CC62D-D9A7-45A6-A053-3EB63C8EFAB2}">
      <dgm:prSet/>
      <dgm:spPr/>
      <dgm:t>
        <a:bodyPr/>
        <a:lstStyle/>
        <a:p>
          <a:endParaRPr lang="ru-RU"/>
        </a:p>
      </dgm:t>
    </dgm:pt>
    <dgm:pt modelId="{02618DE0-9706-42C0-8A99-12BA6B0770F0}" type="sibTrans" cxnId="{C60CC62D-D9A7-45A6-A053-3EB63C8EFAB2}">
      <dgm:prSet/>
      <dgm:spPr/>
      <dgm:t>
        <a:bodyPr/>
        <a:lstStyle/>
        <a:p>
          <a:endParaRPr lang="ru-RU"/>
        </a:p>
      </dgm:t>
    </dgm:pt>
    <dgm:pt modelId="{FC2F8E7E-F21B-40BC-BFBC-A292CB5E8413}">
      <dgm:prSet custT="1"/>
      <dgm:spPr/>
      <dgm:t>
        <a:bodyPr/>
        <a:lstStyle/>
        <a:p>
          <a:endParaRPr lang="ru-RU"/>
        </a:p>
      </dgm:t>
    </dgm:pt>
    <dgm:pt modelId="{8BFC62B2-5C98-4ACD-9800-D674D04B83BF}" type="parTrans" cxnId="{2662C69C-A189-44BE-BFDC-91AB34B2A59F}">
      <dgm:prSet/>
      <dgm:spPr/>
      <dgm:t>
        <a:bodyPr/>
        <a:lstStyle/>
        <a:p>
          <a:endParaRPr lang="ru-RU"/>
        </a:p>
      </dgm:t>
    </dgm:pt>
    <dgm:pt modelId="{0D7B1589-C4B6-4CCF-B2F4-EC5E3F8F81AB}" type="sibTrans" cxnId="{2662C69C-A189-44BE-BFDC-91AB34B2A59F}">
      <dgm:prSet/>
      <dgm:spPr/>
      <dgm:t>
        <a:bodyPr/>
        <a:lstStyle/>
        <a:p>
          <a:endParaRPr lang="ru-RU"/>
        </a:p>
      </dgm:t>
    </dgm:pt>
    <dgm:pt modelId="{FE3F5A90-4C58-4121-9534-5E393BEE3C4D}">
      <dgm:prSet custT="1"/>
      <dgm:spPr/>
      <dgm:t>
        <a:bodyPr/>
        <a:lstStyle/>
        <a:p>
          <a:r>
            <a:rPr lang="en-US" sz="2000" dirty="0">
              <a:latin typeface="Times New Roman" panose="02020603050405020304" pitchFamily="18" charset="0"/>
              <a:cs typeface="Times New Roman" panose="02020603050405020304" pitchFamily="18" charset="0"/>
            </a:rPr>
            <a:t>With a further increase in the density of defects, ultimately lead to the loss of the carbon lattice, the I</a:t>
          </a:r>
          <a:r>
            <a:rPr lang="en-US" sz="2000" baseline="-25000"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/I</a:t>
          </a:r>
          <a:r>
            <a:rPr lang="en-US" sz="2000" baseline="-250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 ratio begins to decrease due to nonlinear damping of all the peaks of Raman scattering when the material begins to turn into amorphous carbon </a:t>
          </a:r>
          <a:endParaRPr lang="ru-RU" sz="2000" dirty="0">
            <a:latin typeface="Times New Roman" panose="02020603050405020304" pitchFamily="18" charset="0"/>
            <a:cs typeface="Times New Roman" panose="02020603050405020304" pitchFamily="18" charset="0"/>
          </a:endParaRPr>
        </a:p>
      </dgm:t>
    </dgm:pt>
    <dgm:pt modelId="{B19DA40E-7D2F-4B3A-8166-089CCA014A41}" type="parTrans" cxnId="{1D91960B-42B0-4020-8CF8-B18C925670CC}">
      <dgm:prSet/>
      <dgm:spPr/>
      <dgm:t>
        <a:bodyPr/>
        <a:lstStyle/>
        <a:p>
          <a:endParaRPr lang="ru-RU"/>
        </a:p>
      </dgm:t>
    </dgm:pt>
    <dgm:pt modelId="{ABF4BD6A-EE74-4A01-8E44-0921384EA171}" type="sibTrans" cxnId="{1D91960B-42B0-4020-8CF8-B18C925670CC}">
      <dgm:prSet/>
      <dgm:spPr/>
      <dgm:t>
        <a:bodyPr/>
        <a:lstStyle/>
        <a:p>
          <a:endParaRPr lang="ru-RU"/>
        </a:p>
      </dgm:t>
    </dgm:pt>
    <dgm:pt modelId="{A6A50AEE-B687-43D0-9A82-48FBA0F71670}">
      <dgm:prSet/>
      <dgm:spPr/>
      <dgm:t>
        <a:bodyPr/>
        <a:lstStyle/>
        <a:p>
          <a:r>
            <a:rPr lang="en-US" dirty="0">
              <a:latin typeface="Times New Roman" panose="02020603050405020304" pitchFamily="18" charset="0"/>
              <a:cs typeface="Times New Roman" panose="02020603050405020304" pitchFamily="18" charset="0"/>
            </a:rPr>
            <a:t>In consideration of this I</a:t>
          </a:r>
          <a:r>
            <a:rPr lang="en-US" baseline="-25000"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/I</a:t>
          </a:r>
          <a:r>
            <a:rPr lang="en-US" baseline="-25000"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dependence on the density of oxygen-containing functional groups, we expect significant changes in the Raman spectra depending on the oxidation.</a:t>
          </a:r>
          <a:endParaRPr lang="ru-RU" dirty="0">
            <a:latin typeface="Times New Roman" panose="02020603050405020304" pitchFamily="18" charset="0"/>
            <a:cs typeface="Times New Roman" panose="02020603050405020304" pitchFamily="18" charset="0"/>
          </a:endParaRPr>
        </a:p>
      </dgm:t>
    </dgm:pt>
    <dgm:pt modelId="{A95FB538-3D4A-4B37-84ED-E618E1AE2524}" type="parTrans" cxnId="{9FA14729-E4B9-4428-99A1-9F51A2487A5A}">
      <dgm:prSet/>
      <dgm:spPr/>
      <dgm:t>
        <a:bodyPr/>
        <a:lstStyle/>
        <a:p>
          <a:endParaRPr lang="ru-RU"/>
        </a:p>
      </dgm:t>
    </dgm:pt>
    <dgm:pt modelId="{2BE6E771-C69F-4C16-8FD1-DBE7CCA6BD2A}" type="sibTrans" cxnId="{9FA14729-E4B9-4428-99A1-9F51A2487A5A}">
      <dgm:prSet/>
      <dgm:spPr/>
      <dgm:t>
        <a:bodyPr/>
        <a:lstStyle/>
        <a:p>
          <a:endParaRPr lang="ru-RU"/>
        </a:p>
      </dgm:t>
    </dgm:pt>
    <dgm:pt modelId="{0261979D-C48B-4BD1-9D50-AEFA5300584D}" type="pres">
      <dgm:prSet presAssocID="{CD27504D-F970-4157-95BC-23A82ABE5362}" presName="Name0" presStyleCnt="0">
        <dgm:presLayoutVars>
          <dgm:chMax val="1"/>
          <dgm:chPref val="1"/>
          <dgm:dir/>
          <dgm:animOne val="branch"/>
          <dgm:animLvl val="lvl"/>
        </dgm:presLayoutVars>
      </dgm:prSet>
      <dgm:spPr/>
    </dgm:pt>
    <dgm:pt modelId="{AB3DBEBB-3531-4E91-934E-7D7C9A858F09}" type="pres">
      <dgm:prSet presAssocID="{FDD8B45F-B8E4-4D69-9745-91C25321D30F}" presName="singleCycle" presStyleCnt="0"/>
      <dgm:spPr/>
    </dgm:pt>
    <dgm:pt modelId="{8E9AD08D-1164-4E9A-B1AC-D2353B86BD1E}" type="pres">
      <dgm:prSet presAssocID="{FDD8B45F-B8E4-4D69-9745-91C25321D30F}" presName="singleCenter" presStyleLbl="node1" presStyleIdx="0" presStyleCnt="4" custScaleX="366387" custScaleY="68886" custLinFactNeighborX="5844" custLinFactNeighborY="-8900">
        <dgm:presLayoutVars>
          <dgm:chMax val="7"/>
          <dgm:chPref val="7"/>
        </dgm:presLayoutVars>
      </dgm:prSet>
      <dgm:spPr/>
    </dgm:pt>
    <dgm:pt modelId="{8146E4A6-486F-40C2-8105-9241092CC30F}" type="pres">
      <dgm:prSet presAssocID="{A3480691-E369-462F-A997-92505DD3B776}" presName="Name56" presStyleLbl="parChTrans1D2" presStyleIdx="0" presStyleCnt="3"/>
      <dgm:spPr/>
    </dgm:pt>
    <dgm:pt modelId="{9AF9601E-439B-4A4E-99F3-83B95D12D810}" type="pres">
      <dgm:prSet presAssocID="{AB78BBA4-BF50-4358-BC8A-7EB9E27475E5}" presName="text0" presStyleLbl="node1" presStyleIdx="1" presStyleCnt="4" custScaleX="887793" custScaleY="169263" custRadScaleRad="90559" custRadScaleInc="1329">
        <dgm:presLayoutVars>
          <dgm:bulletEnabled val="1"/>
        </dgm:presLayoutVars>
      </dgm:prSet>
      <dgm:spPr/>
    </dgm:pt>
    <dgm:pt modelId="{94C39DCA-8655-4BA5-B4E2-D47EDFAA2A60}" type="pres">
      <dgm:prSet presAssocID="{A95FB538-3D4A-4B37-84ED-E618E1AE2524}" presName="Name56" presStyleLbl="parChTrans1D2" presStyleIdx="1" presStyleCnt="3"/>
      <dgm:spPr/>
    </dgm:pt>
    <dgm:pt modelId="{9FCBC3F3-81BE-4CDD-9E57-4DC7C7DDD72A}" type="pres">
      <dgm:prSet presAssocID="{A6A50AEE-B687-43D0-9A82-48FBA0F71670}" presName="text0" presStyleLbl="node1" presStyleIdx="2" presStyleCnt="4" custScaleX="404728" custScaleY="131545" custRadScaleRad="128928" custRadScaleInc="-9412">
        <dgm:presLayoutVars>
          <dgm:bulletEnabled val="1"/>
        </dgm:presLayoutVars>
      </dgm:prSet>
      <dgm:spPr/>
    </dgm:pt>
    <dgm:pt modelId="{94BB452C-078C-4978-9B25-DB42F78C531D}" type="pres">
      <dgm:prSet presAssocID="{B19DA40E-7D2F-4B3A-8166-089CCA014A41}" presName="Name56" presStyleLbl="parChTrans1D2" presStyleIdx="2" presStyleCnt="3"/>
      <dgm:spPr/>
    </dgm:pt>
    <dgm:pt modelId="{F33B2FE9-D112-4C38-A088-3AD129A93AE6}" type="pres">
      <dgm:prSet presAssocID="{FE3F5A90-4C58-4121-9534-5E393BEE3C4D}" presName="text0" presStyleLbl="node1" presStyleIdx="3" presStyleCnt="4" custScaleX="414146" custScaleY="154323" custRadScaleRad="121169" custRadScaleInc="10934">
        <dgm:presLayoutVars>
          <dgm:bulletEnabled val="1"/>
        </dgm:presLayoutVars>
      </dgm:prSet>
      <dgm:spPr/>
    </dgm:pt>
  </dgm:ptLst>
  <dgm:cxnLst>
    <dgm:cxn modelId="{8E080F07-3956-41C4-81AA-D6BD4997F926}" srcId="{CD27504D-F970-4157-95BC-23A82ABE5362}" destId="{FDD8B45F-B8E4-4D69-9745-91C25321D30F}" srcOrd="0" destOrd="0" parTransId="{3F402E3B-C3E7-4990-9984-1D41D1A5D7F2}" sibTransId="{96CDD536-D303-49EB-BF89-05F82F5761FC}"/>
    <dgm:cxn modelId="{1D91960B-42B0-4020-8CF8-B18C925670CC}" srcId="{FDD8B45F-B8E4-4D69-9745-91C25321D30F}" destId="{FE3F5A90-4C58-4121-9534-5E393BEE3C4D}" srcOrd="2" destOrd="0" parTransId="{B19DA40E-7D2F-4B3A-8166-089CCA014A41}" sibTransId="{ABF4BD6A-EE74-4A01-8E44-0921384EA171}"/>
    <dgm:cxn modelId="{B8CA3D0D-1CA2-49A8-872B-0570C5CD7386}" type="presOf" srcId="{FDD8B45F-B8E4-4D69-9745-91C25321D30F}" destId="{8E9AD08D-1164-4E9A-B1AC-D2353B86BD1E}" srcOrd="0" destOrd="0" presId="urn:microsoft.com/office/officeart/2008/layout/RadialCluster"/>
    <dgm:cxn modelId="{AF25F823-2A23-433B-8380-A751CE8A531C}" srcId="{CD27504D-F970-4157-95BC-23A82ABE5362}" destId="{0C067E18-BDB5-4C77-A88C-93728AE34505}" srcOrd="6" destOrd="0" parTransId="{D5248FDC-1C4F-4387-B0A3-24DE2234C74B}" sibTransId="{64133BD7-3097-41F5-B286-C3040A50A2B9}"/>
    <dgm:cxn modelId="{9FA14729-E4B9-4428-99A1-9F51A2487A5A}" srcId="{FDD8B45F-B8E4-4D69-9745-91C25321D30F}" destId="{A6A50AEE-B687-43D0-9A82-48FBA0F71670}" srcOrd="1" destOrd="0" parTransId="{A95FB538-3D4A-4B37-84ED-E618E1AE2524}" sibTransId="{2BE6E771-C69F-4C16-8FD1-DBE7CCA6BD2A}"/>
    <dgm:cxn modelId="{C60CC62D-D9A7-45A6-A053-3EB63C8EFAB2}" srcId="{CD27504D-F970-4157-95BC-23A82ABE5362}" destId="{F5E786B4-6365-48E8-88D7-424985D0BFF7}" srcOrd="2" destOrd="0" parTransId="{5F751AFC-9852-425D-BFB1-97EF0779BDD1}" sibTransId="{02618DE0-9706-42C0-8A99-12BA6B0770F0}"/>
    <dgm:cxn modelId="{E1ED9870-F885-4F28-9E9D-F0191B97FBFF}" srcId="{CD27504D-F970-4157-95BC-23A82ABE5362}" destId="{75C8C12C-E544-448A-A360-4C96F3229D94}" srcOrd="5" destOrd="0" parTransId="{0BD66671-B2ED-4016-A2C0-6A69A306339F}" sibTransId="{84EFBEE5-F57B-454B-AF9E-E989A1B369EC}"/>
    <dgm:cxn modelId="{E8878579-E74A-424E-A425-6A35409E9A97}" type="presOf" srcId="{A6A50AEE-B687-43D0-9A82-48FBA0F71670}" destId="{9FCBC3F3-81BE-4CDD-9E57-4DC7C7DDD72A}" srcOrd="0" destOrd="0" presId="urn:microsoft.com/office/officeart/2008/layout/RadialCluster"/>
    <dgm:cxn modelId="{8AFED259-791B-4959-BCF7-F28D6D67E902}" type="presOf" srcId="{FE3F5A90-4C58-4121-9534-5E393BEE3C4D}" destId="{F33B2FE9-D112-4C38-A088-3AD129A93AE6}" srcOrd="0" destOrd="0" presId="urn:microsoft.com/office/officeart/2008/layout/RadialCluster"/>
    <dgm:cxn modelId="{37A2D979-0194-491D-89AE-E911D2724C80}" type="presOf" srcId="{A3480691-E369-462F-A997-92505DD3B776}" destId="{8146E4A6-486F-40C2-8105-9241092CC30F}" srcOrd="0" destOrd="0" presId="urn:microsoft.com/office/officeart/2008/layout/RadialCluster"/>
    <dgm:cxn modelId="{95A1DE7B-0D11-4C29-B727-55709681953A}" type="presOf" srcId="{CD27504D-F970-4157-95BC-23A82ABE5362}" destId="{0261979D-C48B-4BD1-9D50-AEFA5300584D}" srcOrd="0" destOrd="0" presId="urn:microsoft.com/office/officeart/2008/layout/RadialCluster"/>
    <dgm:cxn modelId="{894DBE7E-B6F8-450C-85FC-925B8EF841E1}" type="presOf" srcId="{AB78BBA4-BF50-4358-BC8A-7EB9E27475E5}" destId="{9AF9601E-439B-4A4E-99F3-83B95D12D810}" srcOrd="0" destOrd="0" presId="urn:microsoft.com/office/officeart/2008/layout/RadialCluster"/>
    <dgm:cxn modelId="{DEB62695-47AD-4285-AC6F-DA86BBCA12FA}" type="presOf" srcId="{A95FB538-3D4A-4B37-84ED-E618E1AE2524}" destId="{94C39DCA-8655-4BA5-B4E2-D47EDFAA2A60}" srcOrd="0" destOrd="0" presId="urn:microsoft.com/office/officeart/2008/layout/RadialCluster"/>
    <dgm:cxn modelId="{237C0D9C-BF8A-420D-8CAC-2D24F252749F}" srcId="{CD27504D-F970-4157-95BC-23A82ABE5362}" destId="{0D3EA3C5-DC1B-4FDD-A923-438590C93BCD}" srcOrd="4" destOrd="0" parTransId="{F86D616D-4956-4D7D-9893-EB9936D308C5}" sibTransId="{0E609C36-B22F-45C9-AE52-EC62BB9816AA}"/>
    <dgm:cxn modelId="{2662C69C-A189-44BE-BFDC-91AB34B2A59F}" srcId="{CD27504D-F970-4157-95BC-23A82ABE5362}" destId="{FC2F8E7E-F21B-40BC-BFBC-A292CB5E8413}" srcOrd="1" destOrd="0" parTransId="{8BFC62B2-5C98-4ACD-9800-D674D04B83BF}" sibTransId="{0D7B1589-C4B6-4CCF-B2F4-EC5E3F8F81AB}"/>
    <dgm:cxn modelId="{9544D09C-B361-4C64-BDCF-83AC86C718F7}" srcId="{CD27504D-F970-4157-95BC-23A82ABE5362}" destId="{A8239020-3AA6-43F6-A8F4-0A7E12C518EC}" srcOrd="3" destOrd="0" parTransId="{F723344F-4136-43C1-A9A4-09BB92EBFC26}" sibTransId="{984FB95D-FD38-4ECC-857A-57BD533EA206}"/>
    <dgm:cxn modelId="{064027DA-EAAF-4BCC-8405-62AA834C57D2}" srcId="{FDD8B45F-B8E4-4D69-9745-91C25321D30F}" destId="{AB78BBA4-BF50-4358-BC8A-7EB9E27475E5}" srcOrd="0" destOrd="0" parTransId="{A3480691-E369-462F-A997-92505DD3B776}" sibTransId="{623DDFF7-D2F3-4F13-9575-CA435AA9E144}"/>
    <dgm:cxn modelId="{721D6AE1-D706-4478-907C-BEE8FFDA47FC}" type="presOf" srcId="{B19DA40E-7D2F-4B3A-8166-089CCA014A41}" destId="{94BB452C-078C-4978-9B25-DB42F78C531D}" srcOrd="0" destOrd="0" presId="urn:microsoft.com/office/officeart/2008/layout/RadialCluster"/>
    <dgm:cxn modelId="{00076550-6CDD-4319-9DFC-7DD121B1243A}" type="presParOf" srcId="{0261979D-C48B-4BD1-9D50-AEFA5300584D}" destId="{AB3DBEBB-3531-4E91-934E-7D7C9A858F09}" srcOrd="0" destOrd="0" presId="urn:microsoft.com/office/officeart/2008/layout/RadialCluster"/>
    <dgm:cxn modelId="{F09694B0-95B8-4EEB-8BBE-A2453073FC69}" type="presParOf" srcId="{AB3DBEBB-3531-4E91-934E-7D7C9A858F09}" destId="{8E9AD08D-1164-4E9A-B1AC-D2353B86BD1E}" srcOrd="0" destOrd="0" presId="urn:microsoft.com/office/officeart/2008/layout/RadialCluster"/>
    <dgm:cxn modelId="{75A49072-EE00-4084-B8D6-B00B07C2BB1D}" type="presParOf" srcId="{AB3DBEBB-3531-4E91-934E-7D7C9A858F09}" destId="{8146E4A6-486F-40C2-8105-9241092CC30F}" srcOrd="1" destOrd="0" presId="urn:microsoft.com/office/officeart/2008/layout/RadialCluster"/>
    <dgm:cxn modelId="{128F7636-C894-45AA-960A-78A634E59DD0}" type="presParOf" srcId="{AB3DBEBB-3531-4E91-934E-7D7C9A858F09}" destId="{9AF9601E-439B-4A4E-99F3-83B95D12D810}" srcOrd="2" destOrd="0" presId="urn:microsoft.com/office/officeart/2008/layout/RadialCluster"/>
    <dgm:cxn modelId="{D6529534-65E6-4F99-9256-45532B443C9B}" type="presParOf" srcId="{AB3DBEBB-3531-4E91-934E-7D7C9A858F09}" destId="{94C39DCA-8655-4BA5-B4E2-D47EDFAA2A60}" srcOrd="3" destOrd="0" presId="urn:microsoft.com/office/officeart/2008/layout/RadialCluster"/>
    <dgm:cxn modelId="{6CDD3CF2-C2B5-4B00-969A-B88069543885}" type="presParOf" srcId="{AB3DBEBB-3531-4E91-934E-7D7C9A858F09}" destId="{9FCBC3F3-81BE-4CDD-9E57-4DC7C7DDD72A}" srcOrd="4" destOrd="0" presId="urn:microsoft.com/office/officeart/2008/layout/RadialCluster"/>
    <dgm:cxn modelId="{F8DFCEA3-F90B-4A97-9D42-1C59273DEF68}" type="presParOf" srcId="{AB3DBEBB-3531-4E91-934E-7D7C9A858F09}" destId="{94BB452C-078C-4978-9B25-DB42F78C531D}" srcOrd="5" destOrd="0" presId="urn:microsoft.com/office/officeart/2008/layout/RadialCluster"/>
    <dgm:cxn modelId="{DA115B94-85EC-4330-A4F2-E8B9B72833DF}" type="presParOf" srcId="{AB3DBEBB-3531-4E91-934E-7D7C9A858F09}" destId="{F33B2FE9-D112-4C38-A088-3AD129A93AE6}"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30A9B-3786-4B1D-92B3-540DD2124CB1}">
      <dsp:nvSpPr>
        <dsp:cNvPr id="0" name=""/>
        <dsp:cNvSpPr/>
      </dsp:nvSpPr>
      <dsp:spPr>
        <a:xfrm>
          <a:off x="-6974329" y="-1060292"/>
          <a:ext cx="8253683" cy="8253683"/>
        </a:xfrm>
        <a:prstGeom prst="blockArc">
          <a:avLst>
            <a:gd name="adj1" fmla="val 18900000"/>
            <a:gd name="adj2" fmla="val 2700000"/>
            <a:gd name="adj3" fmla="val 262"/>
          </a:avLst>
        </a:prstGeom>
        <a:noFill/>
        <a:ln w="15875"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DE457-DBB7-43A6-BAC0-72477EE38887}">
      <dsp:nvSpPr>
        <dsp:cNvPr id="0" name=""/>
        <dsp:cNvSpPr/>
      </dsp:nvSpPr>
      <dsp:spPr>
        <a:xfrm>
          <a:off x="724425" y="449562"/>
          <a:ext cx="10590069" cy="1554114"/>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36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ea typeface="Times New Roman" panose="02020603050405020304" pitchFamily="18" charset="0"/>
            </a:rPr>
            <a:t>The Raman spectra of FFLGN, like graphene, have G and D bands, the first order of scattering of the E</a:t>
          </a:r>
          <a:r>
            <a:rPr lang="en-US" sz="2000" kern="1200" baseline="-25000" dirty="0">
              <a:effectLst/>
              <a:latin typeface="Times New Roman" panose="02020603050405020304" pitchFamily="18" charset="0"/>
              <a:ea typeface="Times New Roman" panose="02020603050405020304" pitchFamily="18" charset="0"/>
            </a:rPr>
            <a:t>2g</a:t>
          </a:r>
          <a:r>
            <a:rPr lang="en-US" sz="2000" kern="1200" dirty="0">
              <a:effectLst/>
              <a:latin typeface="Times New Roman" panose="02020603050405020304" pitchFamily="18" charset="0"/>
              <a:ea typeface="Times New Roman" panose="02020603050405020304" pitchFamily="18" charset="0"/>
            </a:rPr>
            <a:t> phonon of sp</a:t>
          </a:r>
          <a:r>
            <a:rPr lang="en-US" sz="2000" kern="1200" baseline="30000" dirty="0">
              <a:effectLst/>
              <a:latin typeface="Times New Roman" panose="02020603050405020304" pitchFamily="18" charset="0"/>
              <a:ea typeface="Times New Roman" panose="02020603050405020304" pitchFamily="18" charset="0"/>
            </a:rPr>
            <a:t>2</a:t>
          </a:r>
          <a:r>
            <a:rPr lang="en-US" sz="2000" kern="1200" dirty="0">
              <a:effectLst/>
              <a:latin typeface="Times New Roman" panose="02020603050405020304" pitchFamily="18" charset="0"/>
              <a:ea typeface="Times New Roman" panose="02020603050405020304" pitchFamily="18" charset="0"/>
            </a:rPr>
            <a:t> carbon atoms, G, the band is reflected around 1580 cm</a:t>
          </a:r>
          <a:r>
            <a:rPr lang="en-US" sz="2000" kern="1200" baseline="30000" dirty="0">
              <a:effectLst/>
              <a:latin typeface="Times New Roman" panose="02020603050405020304" pitchFamily="18" charset="0"/>
              <a:ea typeface="Times New Roman" panose="02020603050405020304" pitchFamily="18" charset="0"/>
            </a:rPr>
            <a:t>-1</a:t>
          </a:r>
          <a:r>
            <a:rPr lang="en-US" sz="2000" kern="1200" dirty="0">
              <a:effectLst/>
              <a:latin typeface="Times New Roman" panose="02020603050405020304" pitchFamily="18" charset="0"/>
              <a:ea typeface="Times New Roman" panose="02020603050405020304" pitchFamily="18" charset="0"/>
            </a:rPr>
            <a:t>, and also occurs due to stretching the C–C bond in the basal plane, which is characteristic of all sp</a:t>
          </a:r>
          <a:r>
            <a:rPr lang="en-US" sz="2000" kern="1200" baseline="30000" dirty="0">
              <a:effectLst/>
              <a:latin typeface="Times New Roman" panose="02020603050405020304" pitchFamily="18" charset="0"/>
              <a:ea typeface="Times New Roman" panose="02020603050405020304" pitchFamily="18" charset="0"/>
            </a:rPr>
            <a:t>2</a:t>
          </a:r>
          <a:r>
            <a:rPr lang="en-US" sz="2000" kern="1200" dirty="0">
              <a:effectLst/>
              <a:latin typeface="Times New Roman" panose="02020603050405020304" pitchFamily="18" charset="0"/>
              <a:ea typeface="Times New Roman" panose="02020603050405020304" pitchFamily="18" charset="0"/>
            </a:rPr>
            <a:t> hybridized carbon materials, and the D band appears in zone of 1200–1400 cm</a:t>
          </a:r>
          <a:r>
            <a:rPr lang="en-US" sz="2000" kern="1200" baseline="30000" dirty="0">
              <a:effectLst/>
              <a:latin typeface="Times New Roman" panose="02020603050405020304" pitchFamily="18" charset="0"/>
              <a:ea typeface="Times New Roman" panose="02020603050405020304" pitchFamily="18" charset="0"/>
            </a:rPr>
            <a:t>–1</a:t>
          </a:r>
          <a:r>
            <a:rPr lang="en-US" sz="2000" kern="1200" dirty="0">
              <a:effectLst/>
              <a:latin typeface="Times New Roman" panose="02020603050405020304" pitchFamily="18" charset="0"/>
              <a:ea typeface="Times New Roman" panose="02020603050405020304" pitchFamily="18" charset="0"/>
            </a:rPr>
            <a:t> and indicates a certain amount of disorder, defect (disorder) or edges in the carbon structure</a:t>
          </a:r>
          <a:endParaRPr lang="ru-RU" sz="2000" kern="1200" dirty="0">
            <a:latin typeface="Times New Roman" panose="02020603050405020304" pitchFamily="18" charset="0"/>
            <a:cs typeface="Times New Roman" panose="02020603050405020304" pitchFamily="18" charset="0"/>
          </a:endParaRPr>
        </a:p>
      </dsp:txBody>
      <dsp:txXfrm>
        <a:off x="724425" y="449562"/>
        <a:ext cx="10590069" cy="1554114"/>
      </dsp:txXfrm>
    </dsp:sp>
    <dsp:sp modelId="{732ECED6-977B-4551-B4C3-437F3F06A766}">
      <dsp:nvSpPr>
        <dsp:cNvPr id="0" name=""/>
        <dsp:cNvSpPr/>
      </dsp:nvSpPr>
      <dsp:spPr>
        <a:xfrm>
          <a:off x="42353" y="459982"/>
          <a:ext cx="1533274" cy="1533274"/>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511DE-C605-486A-969F-37EBB75C43ED}">
      <dsp:nvSpPr>
        <dsp:cNvPr id="0" name=""/>
        <dsp:cNvSpPr/>
      </dsp:nvSpPr>
      <dsp:spPr>
        <a:xfrm>
          <a:off x="1254867" y="2427259"/>
          <a:ext cx="9975061" cy="1343859"/>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36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D and G bands have certain differences compared to graphite and graphene. In FFLGN, the D band is wider and more intense, while the G band is suppressed and significantly broadened and sometimes slightly mixed to higher frequencies. This shift may be due to the doping effects, with the result that doping will affect the mixing of the G band.</a:t>
          </a:r>
          <a:endParaRPr lang="ru-RU" sz="2000" kern="1200" dirty="0">
            <a:latin typeface="Times New Roman" panose="02020603050405020304" pitchFamily="18" charset="0"/>
            <a:cs typeface="Times New Roman" panose="02020603050405020304" pitchFamily="18" charset="0"/>
          </a:endParaRPr>
        </a:p>
      </dsp:txBody>
      <dsp:txXfrm>
        <a:off x="1254867" y="2427259"/>
        <a:ext cx="9975061" cy="1343859"/>
      </dsp:txXfrm>
    </dsp:sp>
    <dsp:sp modelId="{39F12CFA-E80D-4761-82AA-433D9CA80873}">
      <dsp:nvSpPr>
        <dsp:cNvPr id="0" name=""/>
        <dsp:cNvSpPr/>
      </dsp:nvSpPr>
      <dsp:spPr>
        <a:xfrm>
          <a:off x="488230" y="2299911"/>
          <a:ext cx="1533274" cy="1533274"/>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42F85-ECE0-4774-85D1-313E474D074E}">
      <dsp:nvSpPr>
        <dsp:cNvPr id="0" name=""/>
        <dsp:cNvSpPr/>
      </dsp:nvSpPr>
      <dsp:spPr>
        <a:xfrm>
          <a:off x="914450" y="4475511"/>
          <a:ext cx="10420937" cy="978560"/>
        </a:xfrm>
        <a:prstGeom prst="rect">
          <a:avLst/>
        </a:prstGeom>
        <a:solidFill>
          <a:schemeClr val="lt1">
            <a:hueOff val="0"/>
            <a:satOff val="0"/>
            <a:lumOff val="0"/>
            <a:alphaOff val="0"/>
          </a:schemeClr>
        </a:solidFill>
        <a:ln w="1587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36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effectLst/>
              <a:latin typeface="Times New Roman" panose="02020603050405020304" pitchFamily="18" charset="0"/>
              <a:ea typeface="Times New Roman" panose="02020603050405020304" pitchFamily="18" charset="0"/>
            </a:rPr>
            <a:t>D, G, and 2D Raman scattering bands are the basis for characterizing the reduced FFLGN and determining the density of defects. </a:t>
          </a:r>
          <a:endParaRPr lang="ru-RU" sz="2000" kern="1200" dirty="0">
            <a:latin typeface="Times New Roman" panose="02020603050405020304" pitchFamily="18" charset="0"/>
            <a:cs typeface="Times New Roman" panose="02020603050405020304" pitchFamily="18" charset="0"/>
          </a:endParaRPr>
        </a:p>
      </dsp:txBody>
      <dsp:txXfrm>
        <a:off x="914450" y="4475511"/>
        <a:ext cx="10420937" cy="978560"/>
      </dsp:txXfrm>
    </dsp:sp>
    <dsp:sp modelId="{E2D6CCD9-FB85-46AE-948F-3C90C2AC5E46}">
      <dsp:nvSpPr>
        <dsp:cNvPr id="0" name=""/>
        <dsp:cNvSpPr/>
      </dsp:nvSpPr>
      <dsp:spPr>
        <a:xfrm>
          <a:off x="42353" y="4139841"/>
          <a:ext cx="1533274" cy="1533274"/>
        </a:xfrm>
        <a:prstGeom prst="ellipse">
          <a:avLst/>
        </a:prstGeom>
        <a:solidFill>
          <a:schemeClr val="lt1">
            <a:hueOff val="0"/>
            <a:satOff val="0"/>
            <a:lumOff val="0"/>
            <a:alphaOff val="0"/>
          </a:schemeClr>
        </a:solidFill>
        <a:ln w="15875" cap="rnd"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966C9-8BB1-4069-8C90-128AEE8027FC}">
      <dsp:nvSpPr>
        <dsp:cNvPr id="0" name=""/>
        <dsp:cNvSpPr/>
      </dsp:nvSpPr>
      <dsp:spPr>
        <a:xfrm>
          <a:off x="-79471" y="553012"/>
          <a:ext cx="7066924" cy="23044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latin typeface="Times New Roman" panose="02020603050405020304" pitchFamily="18" charset="0"/>
              <a:ea typeface="Times New Roman" panose="02020603050405020304" pitchFamily="18" charset="0"/>
            </a:rPr>
            <a:t>Another issue in the Raman spectroscopy of FFLGN and reduced FFLGN is the change in spectra after reduction. The D-band in FFLGN is mainly due to chemical functionalization and the expanded quantity of sp</a:t>
          </a:r>
          <a:r>
            <a:rPr lang="en-US" sz="2600" kern="1200" baseline="30000" dirty="0">
              <a:effectLst/>
              <a:latin typeface="Times New Roman" panose="02020603050405020304" pitchFamily="18" charset="0"/>
              <a:ea typeface="Times New Roman" panose="02020603050405020304" pitchFamily="18" charset="0"/>
            </a:rPr>
            <a:t>3</a:t>
          </a:r>
          <a:r>
            <a:rPr lang="en-US" sz="2600" kern="1200" dirty="0">
              <a:effectLst/>
              <a:latin typeface="Times New Roman" panose="02020603050405020304" pitchFamily="18" charset="0"/>
              <a:ea typeface="Times New Roman" panose="02020603050405020304" pitchFamily="18" charset="0"/>
            </a:rPr>
            <a:t> C atoms, also structural defects inside the carbon skeleton. </a:t>
          </a:r>
          <a:endParaRPr lang="ru-RU" sz="2600" b="1" kern="1200" dirty="0">
            <a:latin typeface="Times New Roman" panose="02020603050405020304" pitchFamily="18" charset="0"/>
            <a:cs typeface="Times New Roman" panose="02020603050405020304" pitchFamily="18" charset="0"/>
          </a:endParaRPr>
        </a:p>
      </dsp:txBody>
      <dsp:txXfrm>
        <a:off x="33024" y="665507"/>
        <a:ext cx="6841934" cy="2079483"/>
      </dsp:txXfrm>
    </dsp:sp>
    <dsp:sp modelId="{D620C754-71C6-4EB7-81D7-4F40219F518A}">
      <dsp:nvSpPr>
        <dsp:cNvPr id="0" name=""/>
        <dsp:cNvSpPr/>
      </dsp:nvSpPr>
      <dsp:spPr>
        <a:xfrm>
          <a:off x="4135075" y="-519575"/>
          <a:ext cx="5052965" cy="5052965"/>
        </a:xfrm>
        <a:custGeom>
          <a:avLst/>
          <a:gdLst/>
          <a:ahLst/>
          <a:cxnLst/>
          <a:rect l="0" t="0" r="0" b="0"/>
          <a:pathLst>
            <a:path>
              <a:moveTo>
                <a:pt x="1189532" y="382729"/>
              </a:moveTo>
              <a:arcTo wR="2526482" hR="2526482" stAng="14283018" swAng="8049803"/>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E6790A8-E1B1-4EF6-A18C-F3595871537F}">
      <dsp:nvSpPr>
        <dsp:cNvPr id="0" name=""/>
        <dsp:cNvSpPr/>
      </dsp:nvSpPr>
      <dsp:spPr>
        <a:xfrm>
          <a:off x="4954647" y="3460802"/>
          <a:ext cx="6805021" cy="20355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latin typeface="Times New Roman" panose="02020603050405020304" pitchFamily="18" charset="0"/>
              <a:cs typeface="Times New Roman" panose="02020603050405020304" pitchFamily="18" charset="0"/>
            </a:rPr>
            <a:t>As described above, the D band in graphene can be caused by structural defects or functional additions, as in FFLGN. Thus, by removing and adding functional groups, carbon integrity can be studied.</a:t>
          </a:r>
          <a:endParaRPr lang="ru-RU" sz="2600" b="0" kern="1200" dirty="0">
            <a:latin typeface="Times New Roman" panose="02020603050405020304" pitchFamily="18" charset="0"/>
            <a:cs typeface="Times New Roman" panose="02020603050405020304" pitchFamily="18" charset="0"/>
          </a:endParaRPr>
        </a:p>
      </dsp:txBody>
      <dsp:txXfrm>
        <a:off x="5054014" y="3560169"/>
        <a:ext cx="6606287" cy="1836806"/>
      </dsp:txXfrm>
    </dsp:sp>
    <dsp:sp modelId="{224F3676-F9F3-46A5-9F29-15535A0E4A88}">
      <dsp:nvSpPr>
        <dsp:cNvPr id="0" name=""/>
        <dsp:cNvSpPr/>
      </dsp:nvSpPr>
      <dsp:spPr>
        <a:xfrm>
          <a:off x="2868159" y="1491104"/>
          <a:ext cx="4958027" cy="4958027"/>
        </a:xfrm>
        <a:custGeom>
          <a:avLst/>
          <a:gdLst/>
          <a:ahLst/>
          <a:cxnLst/>
          <a:rect l="0" t="0" r="0" b="0"/>
          <a:pathLst>
            <a:path>
              <a:moveTo>
                <a:pt x="3688194" y="4643128"/>
              </a:moveTo>
              <a:arcTo wR="2479013" hR="2479013" stAng="3648366" swAng="7383335"/>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AD08D-1164-4E9A-B1AC-D2353B86BD1E}">
      <dsp:nvSpPr>
        <dsp:cNvPr id="0" name=""/>
        <dsp:cNvSpPr/>
      </dsp:nvSpPr>
      <dsp:spPr>
        <a:xfrm>
          <a:off x="2849595" y="2754611"/>
          <a:ext cx="6922719" cy="13015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To use this ratio to quantify disorder, it is important to consider two defect modes. Since the disorder in the graphene lattice begins to increase with a low-density defect, the I</a:t>
          </a:r>
          <a:r>
            <a:rPr lang="en-US" sz="2200" kern="1200" baseline="-25000" dirty="0">
              <a:latin typeface="Times New Roman" panose="02020603050405020304" pitchFamily="18" charset="0"/>
              <a:cs typeface="Times New Roman" panose="02020603050405020304" pitchFamily="18" charset="0"/>
            </a:rPr>
            <a:t>D</a:t>
          </a:r>
          <a:r>
            <a:rPr lang="en-US" sz="2200" kern="1200" dirty="0">
              <a:latin typeface="Times New Roman" panose="02020603050405020304" pitchFamily="18" charset="0"/>
              <a:cs typeface="Times New Roman" panose="02020603050405020304" pitchFamily="18" charset="0"/>
            </a:rPr>
            <a:t>/I</a:t>
          </a:r>
          <a:r>
            <a:rPr lang="en-US" sz="2200" kern="1200" baseline="-25000" dirty="0">
              <a:latin typeface="Times New Roman" panose="02020603050405020304" pitchFamily="18" charset="0"/>
              <a:cs typeface="Times New Roman" panose="02020603050405020304" pitchFamily="18" charset="0"/>
            </a:rPr>
            <a:t>G</a:t>
          </a:r>
          <a:r>
            <a:rPr lang="en-US" sz="2200" kern="1200" dirty="0">
              <a:latin typeface="Times New Roman" panose="02020603050405020304" pitchFamily="18" charset="0"/>
              <a:cs typeface="Times New Roman" panose="02020603050405020304" pitchFamily="18" charset="0"/>
            </a:rPr>
            <a:t> ratio also increases at first.</a:t>
          </a:r>
          <a:endParaRPr lang="ru-RU" sz="2200" b="1" kern="1200" dirty="0">
            <a:latin typeface="Times New Roman" panose="02020603050405020304" pitchFamily="18" charset="0"/>
            <a:cs typeface="Times New Roman" panose="02020603050405020304" pitchFamily="18" charset="0"/>
          </a:endParaRPr>
        </a:p>
      </dsp:txBody>
      <dsp:txXfrm>
        <a:off x="2913132" y="2818148"/>
        <a:ext cx="6795645" cy="1174496"/>
      </dsp:txXfrm>
    </dsp:sp>
    <dsp:sp modelId="{8146E4A6-486F-40C2-8105-9241092CC30F}">
      <dsp:nvSpPr>
        <dsp:cNvPr id="0" name=""/>
        <dsp:cNvSpPr/>
      </dsp:nvSpPr>
      <dsp:spPr>
        <a:xfrm rot="15710582">
          <a:off x="5992832" y="2559698"/>
          <a:ext cx="393808" cy="0"/>
        </a:xfrm>
        <a:custGeom>
          <a:avLst/>
          <a:gdLst/>
          <a:ahLst/>
          <a:cxnLst/>
          <a:rect l="0" t="0" r="0" b="0"/>
          <a:pathLst>
            <a:path>
              <a:moveTo>
                <a:pt x="0" y="0"/>
              </a:moveTo>
              <a:lnTo>
                <a:pt x="393808"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F9601E-439B-4A4E-99F3-83B95D12D810}">
      <dsp:nvSpPr>
        <dsp:cNvPr id="0" name=""/>
        <dsp:cNvSpPr/>
      </dsp:nvSpPr>
      <dsp:spPr>
        <a:xfrm>
          <a:off x="388789" y="222026"/>
          <a:ext cx="11238883" cy="214275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Times New Roman" panose="02020603050405020304" pitchFamily="18" charset="0"/>
              <a:cs typeface="Times New Roman" panose="02020603050405020304" pitchFamily="18" charset="0"/>
            </a:rPr>
            <a:t>To determine the relative content of defects in the sp</a:t>
          </a:r>
          <a:r>
            <a:rPr lang="en-US" sz="2200" b="0" kern="1200" baseline="30000" dirty="0">
              <a:latin typeface="Times New Roman" panose="02020603050405020304" pitchFamily="18" charset="0"/>
              <a:cs typeface="Times New Roman" panose="02020603050405020304" pitchFamily="18" charset="0"/>
            </a:rPr>
            <a:t>2</a:t>
          </a:r>
          <a:r>
            <a:rPr lang="en-US" sz="2200" b="0" kern="1200" dirty="0">
              <a:latin typeface="Times New Roman" panose="02020603050405020304" pitchFamily="18" charset="0"/>
              <a:cs typeface="Times New Roman" panose="02020603050405020304" pitchFamily="18" charset="0"/>
            </a:rPr>
            <a:t> carbon lattice, the most convenient measure is the ratio between the intensities I</a:t>
          </a:r>
          <a:r>
            <a:rPr lang="en-US" sz="2200" b="0" kern="1200" baseline="-25000" dirty="0">
              <a:latin typeface="Times New Roman" panose="02020603050405020304" pitchFamily="18" charset="0"/>
              <a:cs typeface="Times New Roman" panose="02020603050405020304" pitchFamily="18" charset="0"/>
            </a:rPr>
            <a:t>D</a:t>
          </a:r>
          <a:r>
            <a:rPr lang="en-US" sz="2200" b="0" kern="1200" dirty="0">
              <a:latin typeface="Times New Roman" panose="02020603050405020304" pitchFamily="18" charset="0"/>
              <a:cs typeface="Times New Roman" panose="02020603050405020304" pitchFamily="18" charset="0"/>
            </a:rPr>
            <a:t>/I</a:t>
          </a:r>
          <a:r>
            <a:rPr lang="en-US" sz="2200" b="0" kern="1200" baseline="-25000" dirty="0">
              <a:latin typeface="Times New Roman" panose="02020603050405020304" pitchFamily="18" charset="0"/>
              <a:cs typeface="Times New Roman" panose="02020603050405020304" pitchFamily="18" charset="0"/>
            </a:rPr>
            <a:t>G</a:t>
          </a:r>
          <a:r>
            <a:rPr lang="en-US" sz="2200" b="0" kern="1200" dirty="0">
              <a:latin typeface="Times New Roman" panose="02020603050405020304" pitchFamily="18" charset="0"/>
              <a:cs typeface="Times New Roman" panose="02020603050405020304" pitchFamily="18" charset="0"/>
            </a:rPr>
            <a:t>. The I</a:t>
          </a:r>
          <a:r>
            <a:rPr lang="en-US" sz="2200" b="0" kern="1200" baseline="-25000" dirty="0">
              <a:latin typeface="Times New Roman" panose="02020603050405020304" pitchFamily="18" charset="0"/>
              <a:cs typeface="Times New Roman" panose="02020603050405020304" pitchFamily="18" charset="0"/>
            </a:rPr>
            <a:t>D</a:t>
          </a:r>
          <a:r>
            <a:rPr lang="en-US" sz="2200" b="0" kern="1200" dirty="0">
              <a:latin typeface="Times New Roman" panose="02020603050405020304" pitchFamily="18" charset="0"/>
              <a:cs typeface="Times New Roman" panose="02020603050405020304" pitchFamily="18" charset="0"/>
            </a:rPr>
            <a:t>/I</a:t>
          </a:r>
          <a:r>
            <a:rPr lang="en-US" sz="2200" b="0" kern="1200" baseline="-25000" dirty="0">
              <a:latin typeface="Times New Roman" panose="02020603050405020304" pitchFamily="18" charset="0"/>
              <a:cs typeface="Times New Roman" panose="02020603050405020304" pitchFamily="18" charset="0"/>
            </a:rPr>
            <a:t>G</a:t>
          </a:r>
          <a:r>
            <a:rPr lang="en-US" sz="2200" b="0" kern="1200" dirty="0">
              <a:latin typeface="Times New Roman" panose="02020603050405020304" pitchFamily="18" charset="0"/>
              <a:cs typeface="Times New Roman" panose="02020603050405020304" pitchFamily="18" charset="0"/>
            </a:rPr>
            <a:t> ratio in FFLGN is more than graphene or graphite, where the D-band is often indistinguishable from the background and the I</a:t>
          </a:r>
          <a:r>
            <a:rPr lang="en-US" sz="2200" b="0" kern="1200" baseline="-25000" dirty="0">
              <a:latin typeface="Times New Roman" panose="02020603050405020304" pitchFamily="18" charset="0"/>
              <a:cs typeface="Times New Roman" panose="02020603050405020304" pitchFamily="18" charset="0"/>
            </a:rPr>
            <a:t>D</a:t>
          </a:r>
          <a:r>
            <a:rPr lang="en-US" sz="2200" b="0" kern="1200" dirty="0">
              <a:latin typeface="Times New Roman" panose="02020603050405020304" pitchFamily="18" charset="0"/>
              <a:cs typeface="Times New Roman" panose="02020603050405020304" pitchFamily="18" charset="0"/>
            </a:rPr>
            <a:t>/I</a:t>
          </a:r>
          <a:r>
            <a:rPr lang="en-US" sz="2200" b="0" kern="1200" baseline="-25000" dirty="0">
              <a:latin typeface="Times New Roman" panose="02020603050405020304" pitchFamily="18" charset="0"/>
              <a:cs typeface="Times New Roman" panose="02020603050405020304" pitchFamily="18" charset="0"/>
            </a:rPr>
            <a:t>G</a:t>
          </a:r>
          <a:r>
            <a:rPr lang="en-US" sz="2200" b="0" kern="1200" dirty="0">
              <a:latin typeface="Times New Roman" panose="02020603050405020304" pitchFamily="18" charset="0"/>
              <a:cs typeface="Times New Roman" panose="02020603050405020304" pitchFamily="18" charset="0"/>
            </a:rPr>
            <a:t> is of the order of 0.01.</a:t>
          </a:r>
        </a:p>
        <a:p>
          <a:pPr marL="0" lvl="0" indent="0" algn="ctr" defTabSz="977900">
            <a:lnSpc>
              <a:spcPct val="90000"/>
            </a:lnSpc>
            <a:spcBef>
              <a:spcPct val="0"/>
            </a:spcBef>
            <a:spcAft>
              <a:spcPct val="35000"/>
            </a:spcAft>
            <a:buNone/>
          </a:pPr>
          <a:r>
            <a:rPr lang="en-US" sz="2200" kern="1200" dirty="0">
              <a:effectLst/>
              <a:latin typeface="Times New Roman" panose="02020603050405020304" pitchFamily="18" charset="0"/>
              <a:ea typeface="Times New Roman" panose="02020603050405020304" pitchFamily="18" charset="0"/>
            </a:rPr>
            <a:t> As well as in other works on the sizes of the sp</a:t>
          </a:r>
          <a:r>
            <a:rPr lang="en-US" sz="2200" kern="1200" baseline="30000" dirty="0">
              <a:effectLst/>
              <a:latin typeface="Times New Roman" panose="02020603050405020304" pitchFamily="18" charset="0"/>
              <a:ea typeface="Times New Roman" panose="02020603050405020304" pitchFamily="18" charset="0"/>
            </a:rPr>
            <a:t>2</a:t>
          </a:r>
          <a:r>
            <a:rPr lang="en-US" sz="2200" kern="1200" dirty="0">
              <a:effectLst/>
              <a:latin typeface="Times New Roman" panose="02020603050405020304" pitchFamily="18" charset="0"/>
              <a:ea typeface="Times New Roman" panose="02020603050405020304" pitchFamily="18" charset="0"/>
            </a:rPr>
            <a:t> zones in FFLGN thin films and bulk FFLGN samples obtained by the Hammers method reaches up to 2.5–6 nm</a:t>
          </a:r>
          <a:endParaRPr lang="ru-RU" sz="2200" b="0" kern="1200" dirty="0">
            <a:latin typeface="Times New Roman" panose="02020603050405020304" pitchFamily="18" charset="0"/>
            <a:cs typeface="Times New Roman" panose="02020603050405020304" pitchFamily="18" charset="0"/>
          </a:endParaRPr>
        </a:p>
      </dsp:txBody>
      <dsp:txXfrm>
        <a:off x="493390" y="326627"/>
        <a:ext cx="11029681" cy="1933557"/>
      </dsp:txXfrm>
    </dsp:sp>
    <dsp:sp modelId="{94C39DCA-8655-4BA5-B4E2-D47EDFAA2A60}">
      <dsp:nvSpPr>
        <dsp:cNvPr id="0" name=""/>
        <dsp:cNvSpPr/>
      </dsp:nvSpPr>
      <dsp:spPr>
        <a:xfrm rot="2031548">
          <a:off x="7193147" y="4344537"/>
          <a:ext cx="1035104" cy="0"/>
        </a:xfrm>
        <a:custGeom>
          <a:avLst/>
          <a:gdLst/>
          <a:ahLst/>
          <a:cxnLst/>
          <a:rect l="0" t="0" r="0" b="0"/>
          <a:pathLst>
            <a:path>
              <a:moveTo>
                <a:pt x="0" y="0"/>
              </a:moveTo>
              <a:lnTo>
                <a:pt x="103510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CBC3F3-81BE-4CDD-9E57-4DC7C7DDD72A}">
      <dsp:nvSpPr>
        <dsp:cNvPr id="0" name=""/>
        <dsp:cNvSpPr/>
      </dsp:nvSpPr>
      <dsp:spPr>
        <a:xfrm>
          <a:off x="6819690" y="4632892"/>
          <a:ext cx="5123594" cy="16652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Times New Roman" panose="02020603050405020304" pitchFamily="18" charset="0"/>
              <a:cs typeface="Times New Roman" panose="02020603050405020304" pitchFamily="18" charset="0"/>
            </a:rPr>
            <a:t>In consideration of this I</a:t>
          </a:r>
          <a:r>
            <a:rPr lang="en-US" sz="2100" kern="1200" baseline="-25000" dirty="0">
              <a:latin typeface="Times New Roman" panose="02020603050405020304" pitchFamily="18" charset="0"/>
              <a:cs typeface="Times New Roman" panose="02020603050405020304" pitchFamily="18" charset="0"/>
            </a:rPr>
            <a:t>D</a:t>
          </a:r>
          <a:r>
            <a:rPr lang="en-US" sz="2100" kern="1200" dirty="0">
              <a:latin typeface="Times New Roman" panose="02020603050405020304" pitchFamily="18" charset="0"/>
              <a:cs typeface="Times New Roman" panose="02020603050405020304" pitchFamily="18" charset="0"/>
            </a:rPr>
            <a:t>/I</a:t>
          </a:r>
          <a:r>
            <a:rPr lang="en-US" sz="2100" kern="1200" baseline="-25000" dirty="0">
              <a:latin typeface="Times New Roman" panose="02020603050405020304" pitchFamily="18" charset="0"/>
              <a:cs typeface="Times New Roman" panose="02020603050405020304" pitchFamily="18" charset="0"/>
            </a:rPr>
            <a:t>G</a:t>
          </a:r>
          <a:r>
            <a:rPr lang="en-US" sz="2100" kern="1200" dirty="0">
              <a:latin typeface="Times New Roman" panose="02020603050405020304" pitchFamily="18" charset="0"/>
              <a:cs typeface="Times New Roman" panose="02020603050405020304" pitchFamily="18" charset="0"/>
            </a:rPr>
            <a:t> dependence on the density of oxygen-containing functional groups, we expect significant changes in the Raman spectra depending on the oxidation.</a:t>
          </a:r>
          <a:endParaRPr lang="ru-RU" sz="2100" kern="1200" dirty="0">
            <a:latin typeface="Times New Roman" panose="02020603050405020304" pitchFamily="18" charset="0"/>
            <a:cs typeface="Times New Roman" panose="02020603050405020304" pitchFamily="18" charset="0"/>
          </a:endParaRPr>
        </a:p>
      </dsp:txBody>
      <dsp:txXfrm>
        <a:off x="6900982" y="4714184"/>
        <a:ext cx="4961010" cy="1502690"/>
      </dsp:txXfrm>
    </dsp:sp>
    <dsp:sp modelId="{94BB452C-078C-4978-9B25-DB42F78C531D}">
      <dsp:nvSpPr>
        <dsp:cNvPr id="0" name=""/>
        <dsp:cNvSpPr/>
      </dsp:nvSpPr>
      <dsp:spPr>
        <a:xfrm rot="9105330">
          <a:off x="4526377" y="4200377"/>
          <a:ext cx="609407" cy="0"/>
        </a:xfrm>
        <a:custGeom>
          <a:avLst/>
          <a:gdLst/>
          <a:ahLst/>
          <a:cxnLst/>
          <a:rect l="0" t="0" r="0" b="0"/>
          <a:pathLst>
            <a:path>
              <a:moveTo>
                <a:pt x="0" y="0"/>
              </a:moveTo>
              <a:lnTo>
                <a:pt x="60940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B2FE9-D112-4C38-A088-3AD129A93AE6}">
      <dsp:nvSpPr>
        <dsp:cNvPr id="0" name=""/>
        <dsp:cNvSpPr/>
      </dsp:nvSpPr>
      <dsp:spPr>
        <a:xfrm>
          <a:off x="122888" y="4344574"/>
          <a:ext cx="5242819" cy="195362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With a further increase in the density of defects, ultimately lead to the loss of the carbon lattice, the I</a:t>
          </a:r>
          <a:r>
            <a:rPr lang="en-US" sz="2000" kern="1200" baseline="-25000" dirty="0">
              <a:latin typeface="Times New Roman" panose="02020603050405020304" pitchFamily="18" charset="0"/>
              <a:cs typeface="Times New Roman" panose="02020603050405020304" pitchFamily="18" charset="0"/>
            </a:rPr>
            <a:t>D</a:t>
          </a:r>
          <a:r>
            <a:rPr lang="en-US" sz="2000" kern="1200" dirty="0">
              <a:latin typeface="Times New Roman" panose="02020603050405020304" pitchFamily="18" charset="0"/>
              <a:cs typeface="Times New Roman" panose="02020603050405020304" pitchFamily="18" charset="0"/>
            </a:rPr>
            <a:t>/I</a:t>
          </a:r>
          <a:r>
            <a:rPr lang="en-US" sz="2000" kern="1200" baseline="-25000" dirty="0">
              <a:latin typeface="Times New Roman" panose="02020603050405020304" pitchFamily="18" charset="0"/>
              <a:cs typeface="Times New Roman" panose="02020603050405020304" pitchFamily="18" charset="0"/>
            </a:rPr>
            <a:t>G</a:t>
          </a:r>
          <a:r>
            <a:rPr lang="en-US" sz="2000" kern="1200" dirty="0">
              <a:latin typeface="Times New Roman" panose="02020603050405020304" pitchFamily="18" charset="0"/>
              <a:cs typeface="Times New Roman" panose="02020603050405020304" pitchFamily="18" charset="0"/>
            </a:rPr>
            <a:t> ratio begins to decrease due to nonlinear damping of all the peaks of Raman scattering when the material begins to turn into amorphous carbon </a:t>
          </a:r>
          <a:endParaRPr lang="ru-RU" sz="2000" kern="1200" dirty="0">
            <a:latin typeface="Times New Roman" panose="02020603050405020304" pitchFamily="18" charset="0"/>
            <a:cs typeface="Times New Roman" panose="02020603050405020304" pitchFamily="18" charset="0"/>
          </a:endParaRPr>
        </a:p>
      </dsp:txBody>
      <dsp:txXfrm>
        <a:off x="218256" y="4439942"/>
        <a:ext cx="5052083" cy="17628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31175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42322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6830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55317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85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173969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75042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8200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7529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FD9EEC6-BE18-4FF9-A6C0-CB8176D07083}" type="datetimeFigureOut">
              <a:rPr lang="ru-RU" smtClean="0"/>
              <a:t>05.11.2024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230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348782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FD9EEC6-BE18-4FF9-A6C0-CB8176D07083}" type="datetimeFigureOut">
              <a:rPr lang="ru-RU" smtClean="0"/>
              <a:t>05.11.2024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207368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FD9EEC6-BE18-4FF9-A6C0-CB8176D07083}" type="datetimeFigureOut">
              <a:rPr lang="ru-RU" smtClean="0"/>
              <a:t>05.11.2024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406918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EEC6-BE18-4FF9-A6C0-CB8176D07083}" type="datetimeFigureOut">
              <a:rPr lang="ru-RU" smtClean="0"/>
              <a:t>05.11.2024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85483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69458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FD9EEC6-BE18-4FF9-A6C0-CB8176D07083}" type="datetimeFigureOut">
              <a:rPr lang="ru-RU" smtClean="0"/>
              <a:t>05.11.2024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E1C266-2CC7-4AD5-BE2F-F6040C999D7A}" type="slidenum">
              <a:rPr lang="ru-RU" smtClean="0"/>
              <a:t>‹#›</a:t>
            </a:fld>
            <a:endParaRPr lang="ru-RU"/>
          </a:p>
        </p:txBody>
      </p:sp>
    </p:spTree>
    <p:extLst>
      <p:ext uri="{BB962C8B-B14F-4D97-AF65-F5344CB8AC3E}">
        <p14:creationId xmlns:p14="http://schemas.microsoft.com/office/powerpoint/2010/main" val="7529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D9EEC6-BE18-4FF9-A6C0-CB8176D07083}" type="datetimeFigureOut">
              <a:rPr lang="ru-RU" smtClean="0"/>
              <a:t>05.11.2024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E1C266-2CC7-4AD5-BE2F-F6040C999D7A}" type="slidenum">
              <a:rPr lang="ru-RU" smtClean="0"/>
              <a:t>‹#›</a:t>
            </a:fld>
            <a:endParaRPr lang="ru-RU"/>
          </a:p>
        </p:txBody>
      </p:sp>
    </p:spTree>
    <p:extLst>
      <p:ext uri="{BB962C8B-B14F-4D97-AF65-F5344CB8AC3E}">
        <p14:creationId xmlns:p14="http://schemas.microsoft.com/office/powerpoint/2010/main" val="253433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486" y="2289459"/>
            <a:ext cx="9312365" cy="1672941"/>
          </a:xfrm>
        </p:spPr>
        <p:txBody>
          <a:bodyPr>
            <a:noAutofit/>
          </a:bodyPr>
          <a:lstStyle/>
          <a:p>
            <a:pPr algn="ctr"/>
            <a:r>
              <a:rPr lang="ru-RU" sz="4200" b="1" dirty="0">
                <a:solidFill>
                  <a:srgbClr val="FF0000"/>
                </a:solidFill>
                <a:latin typeface="Times New Roman" panose="02020603050405020304" pitchFamily="18" charset="0"/>
                <a:cs typeface="Times New Roman" panose="02020603050405020304" pitchFamily="18" charset="0"/>
              </a:rPr>
              <a:t>«</a:t>
            </a:r>
            <a:r>
              <a:rPr lang="en-US" sz="4200" b="1" dirty="0">
                <a:solidFill>
                  <a:srgbClr val="FF0000"/>
                </a:solidFill>
                <a:latin typeface="Times New Roman" panose="02020603050405020304" pitchFamily="18" charset="0"/>
                <a:cs typeface="Times New Roman" panose="02020603050405020304" pitchFamily="18" charset="0"/>
              </a:rPr>
              <a:t>Nanotechnologies and </a:t>
            </a:r>
            <a:r>
              <a:rPr lang="en-US" sz="4200" b="1" dirty="0" err="1">
                <a:solidFill>
                  <a:srgbClr val="FF0000"/>
                </a:solidFill>
                <a:latin typeface="Times New Roman" panose="02020603050405020304" pitchFamily="18" charset="0"/>
                <a:cs typeface="Times New Roman" panose="02020603050405020304" pitchFamily="18" charset="0"/>
              </a:rPr>
              <a:t>Nanomaterials</a:t>
            </a:r>
            <a:r>
              <a:rPr lang="ru-RU" sz="4200" b="1" dirty="0">
                <a:solidFill>
                  <a:srgbClr val="FF0000"/>
                </a:solidFill>
                <a:latin typeface="Times New Roman" panose="02020603050405020304" pitchFamily="18" charset="0"/>
                <a:cs typeface="Times New Roman" panose="02020603050405020304" pitchFamily="18" charset="0"/>
              </a:rPr>
              <a:t>»</a:t>
            </a:r>
          </a:p>
        </p:txBody>
      </p:sp>
      <p:sp>
        <p:nvSpPr>
          <p:cNvPr id="4" name="Заголовок 1"/>
          <p:cNvSpPr txBox="1">
            <a:spLocks/>
          </p:cNvSpPr>
          <p:nvPr/>
        </p:nvSpPr>
        <p:spPr>
          <a:xfrm>
            <a:off x="5464629" y="4572000"/>
            <a:ext cx="6472189" cy="15541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Lecturer: PhD doctor, senior lecturer, </a:t>
            </a:r>
            <a:r>
              <a:rPr lang="en-US" sz="2800" b="1" dirty="0" err="1">
                <a:latin typeface="Times New Roman" panose="02020603050405020304" pitchFamily="18" charset="0"/>
                <a:cs typeface="Times New Roman" panose="02020603050405020304" pitchFamily="18" charset="0"/>
              </a:rPr>
              <a:t>Tilek</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Kuanyshbekuly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Kuanyshbekov</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66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0C2E1E-91E2-49F2-8DBF-040A5F5CDCC7}"/>
              </a:ext>
            </a:extLst>
          </p:cNvPr>
          <p:cNvSpPr>
            <a:spLocks noGrp="1"/>
          </p:cNvSpPr>
          <p:nvPr>
            <p:ph type="title"/>
          </p:nvPr>
        </p:nvSpPr>
        <p:spPr/>
        <p:txBody>
          <a:bodyPr>
            <a:normAutofit fontScale="90000"/>
          </a:bodyPr>
          <a:lstStyle/>
          <a:p>
            <a:pPr marL="342900" lvl="0" indent="-342900">
              <a:lnSpc>
                <a:spcPct val="150000"/>
              </a:lnSpc>
              <a:spcAft>
                <a:spcPts val="800"/>
              </a:spcAft>
            </a:pP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Raman spectra </a:t>
            </a:r>
            <a:br>
              <a:rPr lang="ru-RU" sz="28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8814F814-4D8E-4E60-931E-0565B261D4C0}"/>
              </a:ext>
            </a:extLst>
          </p:cNvPr>
          <p:cNvSpPr>
            <a:spLocks noGrp="1"/>
          </p:cNvSpPr>
          <p:nvPr>
            <p:ph idx="1"/>
          </p:nvPr>
        </p:nvSpPr>
        <p:spPr/>
        <p:txBody>
          <a:bodyPr/>
          <a:lstStyle/>
          <a:p>
            <a:r>
              <a:rPr lang="en-US" dirty="0"/>
              <a:t>Figure 1 shows the Raman results of our graphite, G–GO, BAC, and BAC–GO samples, and, according to the shown spectra, there are distinctive features in the peak positions and shapes of the G, D, and 2D peaks, and the relative intensity (which are normalized from 0 to 1) of these peaks also varies significantly. According to the Raman spectra in graphite, G–GO, BAC, and BAC–GO samples, there is a G peak due to in-plane stretching between sp2 carbon atoms and a D band recognized as a disordered band due to structural defects, edge effects and dangling sp2 carbon bonds that break the symmetry.</a:t>
            </a:r>
            <a:endParaRPr lang="ru-RU" dirty="0"/>
          </a:p>
        </p:txBody>
      </p:sp>
    </p:spTree>
    <p:extLst>
      <p:ext uri="{BB962C8B-B14F-4D97-AF65-F5344CB8AC3E}">
        <p14:creationId xmlns:p14="http://schemas.microsoft.com/office/powerpoint/2010/main" val="346334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BD448D22-9704-4BFF-B258-97F8A5AA9B41}"/>
              </a:ext>
            </a:extLst>
          </p:cNvPr>
          <p:cNvGraphicFramePr>
            <a:graphicFrameLocks noGrp="1"/>
          </p:cNvGraphicFramePr>
          <p:nvPr>
            <p:ph idx="1"/>
            <p:extLst>
              <p:ext uri="{D42A27DB-BD31-4B8C-83A1-F6EECF244321}">
                <p14:modId xmlns:p14="http://schemas.microsoft.com/office/powerpoint/2010/main" val="172443521"/>
              </p:ext>
            </p:extLst>
          </p:nvPr>
        </p:nvGraphicFramePr>
        <p:xfrm>
          <a:off x="1602514" y="450590"/>
          <a:ext cx="9984060" cy="6407410"/>
        </p:xfrm>
        <a:graphic>
          <a:graphicData uri="http://schemas.openxmlformats.org/drawingml/2006/table">
            <a:tbl>
              <a:tblPr firstRow="1" firstCol="1" bandRow="1">
                <a:tableStyleId>{5C22544A-7EE6-4342-B048-85BDC9FD1C3A}</a:tableStyleId>
              </a:tblPr>
              <a:tblGrid>
                <a:gridCol w="1301694">
                  <a:extLst>
                    <a:ext uri="{9D8B030D-6E8A-4147-A177-3AD203B41FA5}">
                      <a16:colId xmlns:a16="http://schemas.microsoft.com/office/drawing/2014/main" val="2935249"/>
                    </a:ext>
                  </a:extLst>
                </a:gridCol>
                <a:gridCol w="1087838">
                  <a:extLst>
                    <a:ext uri="{9D8B030D-6E8A-4147-A177-3AD203B41FA5}">
                      <a16:colId xmlns:a16="http://schemas.microsoft.com/office/drawing/2014/main" val="527767803"/>
                    </a:ext>
                  </a:extLst>
                </a:gridCol>
                <a:gridCol w="1034373">
                  <a:extLst>
                    <a:ext uri="{9D8B030D-6E8A-4147-A177-3AD203B41FA5}">
                      <a16:colId xmlns:a16="http://schemas.microsoft.com/office/drawing/2014/main" val="2365277848"/>
                    </a:ext>
                  </a:extLst>
                </a:gridCol>
                <a:gridCol w="1034373">
                  <a:extLst>
                    <a:ext uri="{9D8B030D-6E8A-4147-A177-3AD203B41FA5}">
                      <a16:colId xmlns:a16="http://schemas.microsoft.com/office/drawing/2014/main" val="562905576"/>
                    </a:ext>
                  </a:extLst>
                </a:gridCol>
                <a:gridCol w="1189308">
                  <a:extLst>
                    <a:ext uri="{9D8B030D-6E8A-4147-A177-3AD203B41FA5}">
                      <a16:colId xmlns:a16="http://schemas.microsoft.com/office/drawing/2014/main" val="2669994547"/>
                    </a:ext>
                  </a:extLst>
                </a:gridCol>
                <a:gridCol w="1189308">
                  <a:extLst>
                    <a:ext uri="{9D8B030D-6E8A-4147-A177-3AD203B41FA5}">
                      <a16:colId xmlns:a16="http://schemas.microsoft.com/office/drawing/2014/main" val="343307701"/>
                    </a:ext>
                  </a:extLst>
                </a:gridCol>
                <a:gridCol w="1061649">
                  <a:extLst>
                    <a:ext uri="{9D8B030D-6E8A-4147-A177-3AD203B41FA5}">
                      <a16:colId xmlns:a16="http://schemas.microsoft.com/office/drawing/2014/main" val="2225579642"/>
                    </a:ext>
                  </a:extLst>
                </a:gridCol>
                <a:gridCol w="1061649">
                  <a:extLst>
                    <a:ext uri="{9D8B030D-6E8A-4147-A177-3AD203B41FA5}">
                      <a16:colId xmlns:a16="http://schemas.microsoft.com/office/drawing/2014/main" val="503967405"/>
                    </a:ext>
                  </a:extLst>
                </a:gridCol>
                <a:gridCol w="722315">
                  <a:extLst>
                    <a:ext uri="{9D8B030D-6E8A-4147-A177-3AD203B41FA5}">
                      <a16:colId xmlns:a16="http://schemas.microsoft.com/office/drawing/2014/main" val="2042314886"/>
                    </a:ext>
                  </a:extLst>
                </a:gridCol>
                <a:gridCol w="301553">
                  <a:extLst>
                    <a:ext uri="{9D8B030D-6E8A-4147-A177-3AD203B41FA5}">
                      <a16:colId xmlns:a16="http://schemas.microsoft.com/office/drawing/2014/main" val="4121670238"/>
                    </a:ext>
                  </a:extLst>
                </a:gridCol>
              </a:tblGrid>
              <a:tr h="337020">
                <a:tc rowSpan="3">
                  <a:txBody>
                    <a:bodyPr/>
                    <a:lstStyle/>
                    <a:p>
                      <a:pPr algn="ctr">
                        <a:lnSpc>
                          <a:spcPct val="150000"/>
                        </a:lnSpc>
                        <a:spcAft>
                          <a:spcPts val="0"/>
                        </a:spcAft>
                      </a:pPr>
                      <a:r>
                        <a:rPr lang="en-US" sz="1800" dirty="0">
                          <a:effectLst/>
                        </a:rPr>
                        <a:t>Samples</a:t>
                      </a:r>
                      <a:endPar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gridSpan="9">
                  <a:txBody>
                    <a:bodyPr/>
                    <a:lstStyle/>
                    <a:p>
                      <a:pPr algn="ctr">
                        <a:lnSpc>
                          <a:spcPct val="150000"/>
                        </a:lnSpc>
                        <a:spcAft>
                          <a:spcPts val="0"/>
                        </a:spcAft>
                      </a:pPr>
                      <a:r>
                        <a:rPr lang="en-US" sz="1800">
                          <a:effectLst/>
                        </a:rPr>
                        <a:t>Functional Groups</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91088424"/>
                  </a:ext>
                </a:extLst>
              </a:tr>
              <a:tr h="1093520">
                <a:tc vMerge="1">
                  <a:txBody>
                    <a:bodyPr/>
                    <a:lstStyle/>
                    <a:p>
                      <a:endParaRPr lang="ru-RU"/>
                    </a:p>
                  </a:txBody>
                  <a:tcPr/>
                </a:tc>
                <a:tc gridSpan="2">
                  <a:txBody>
                    <a:bodyPr/>
                    <a:lstStyle/>
                    <a:p>
                      <a:pPr algn="ctr">
                        <a:lnSpc>
                          <a:spcPct val="150000"/>
                        </a:lnSpc>
                        <a:spcAft>
                          <a:spcPts val="0"/>
                        </a:spcAft>
                      </a:pPr>
                      <a:r>
                        <a:rPr lang="en-US" sz="1800">
                          <a:effectLst/>
                        </a:rPr>
                        <a:t>UV Spectra, </a:t>
                      </a:r>
                      <a:endParaRPr lang="ru-RU" sz="1800">
                        <a:effectLst/>
                      </a:endParaRPr>
                    </a:p>
                    <a:p>
                      <a:pPr algn="ctr">
                        <a:lnSpc>
                          <a:spcPct val="150000"/>
                        </a:lnSpc>
                        <a:spcAft>
                          <a:spcPts val="0"/>
                        </a:spcAft>
                      </a:pPr>
                      <a:r>
                        <a:rPr lang="en-US" sz="1800">
                          <a:effectLst/>
                        </a:rPr>
                        <a:t>λ, Wavelength (nm) </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hMerge="1">
                  <a:txBody>
                    <a:bodyPr/>
                    <a:lstStyle/>
                    <a:p>
                      <a:endParaRPr lang="ru-RU"/>
                    </a:p>
                  </a:txBody>
                  <a:tcPr/>
                </a:tc>
                <a:tc gridSpan="7">
                  <a:txBody>
                    <a:bodyPr/>
                    <a:lstStyle/>
                    <a:p>
                      <a:pPr algn="ctr">
                        <a:lnSpc>
                          <a:spcPct val="150000"/>
                        </a:lnSpc>
                        <a:spcAft>
                          <a:spcPts val="0"/>
                        </a:spcAft>
                      </a:pPr>
                      <a:r>
                        <a:rPr lang="en-US" sz="1800">
                          <a:effectLst/>
                        </a:rPr>
                        <a:t>FTIR Spectra, </a:t>
                      </a:r>
                      <a:endParaRPr lang="ru-RU" sz="1800">
                        <a:effectLst/>
                      </a:endParaRPr>
                    </a:p>
                    <a:p>
                      <a:pPr algn="ctr">
                        <a:lnSpc>
                          <a:spcPct val="150000"/>
                        </a:lnSpc>
                        <a:spcAft>
                          <a:spcPts val="0"/>
                        </a:spcAft>
                      </a:pPr>
                      <a:r>
                        <a:rPr lang="en-US" sz="1800">
                          <a:effectLst/>
                        </a:rPr>
                        <a:t>Wavenumber (cm</a:t>
                      </a:r>
                      <a:r>
                        <a:rPr lang="en-US" sz="1800" baseline="30000">
                          <a:effectLst/>
                        </a:rPr>
                        <a:t>−1</a:t>
                      </a:r>
                      <a:r>
                        <a:rPr lang="en-US" sz="1800">
                          <a:effectLst/>
                        </a:rPr>
                        <a:t>)</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152203137"/>
                  </a:ext>
                </a:extLst>
              </a:tr>
              <a:tr h="1471682">
                <a:tc vMerge="1">
                  <a:txBody>
                    <a:bodyPr/>
                    <a:lstStyle/>
                    <a:p>
                      <a:endParaRPr lang="ru-RU"/>
                    </a:p>
                  </a:txBody>
                  <a:tcPr/>
                </a:tc>
                <a:tc>
                  <a:txBody>
                    <a:bodyPr/>
                    <a:lstStyle/>
                    <a:p>
                      <a:pPr algn="ctr">
                        <a:lnSpc>
                          <a:spcPct val="150000"/>
                        </a:lnSpc>
                        <a:spcAft>
                          <a:spcPts val="0"/>
                        </a:spcAft>
                      </a:pPr>
                      <a:r>
                        <a:rPr lang="en-US" sz="1800">
                          <a:effectLst/>
                        </a:rPr>
                        <a:t>228</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233</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980</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1054</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1249</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1585</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1723</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1420</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a:txBody>
                    <a:bodyPr/>
                    <a:lstStyle/>
                    <a:p>
                      <a:pPr algn="ctr">
                        <a:lnSpc>
                          <a:spcPct val="150000"/>
                        </a:lnSpc>
                        <a:spcAft>
                          <a:spcPts val="0"/>
                        </a:spcAft>
                      </a:pPr>
                      <a:r>
                        <a:rPr lang="en-US" sz="1800">
                          <a:effectLst/>
                        </a:rPr>
                        <a:t>3300</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extLst>
                  <a:ext uri="{0D108BD9-81ED-4DB2-BD59-A6C34878D82A}">
                    <a16:rowId xmlns:a16="http://schemas.microsoft.com/office/drawing/2014/main" val="2941962848"/>
                  </a:ext>
                </a:extLst>
              </a:tr>
              <a:tr h="337020">
                <a:tc>
                  <a:txBody>
                    <a:bodyPr/>
                    <a:lstStyle/>
                    <a:p>
                      <a:pPr algn="ctr">
                        <a:lnSpc>
                          <a:spcPct val="150000"/>
                        </a:lnSpc>
                        <a:spcAft>
                          <a:spcPts val="0"/>
                        </a:spcAft>
                      </a:pPr>
                      <a:r>
                        <a:rPr lang="en-US" sz="1800">
                          <a:effectLst/>
                        </a:rPr>
                        <a:t>G–GO</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gridSpan="2">
                  <a:txBody>
                    <a:bodyPr/>
                    <a:lstStyle/>
                    <a:p>
                      <a:pPr algn="ctr">
                        <a:lnSpc>
                          <a:spcPct val="150000"/>
                        </a:lnSpc>
                        <a:spcAft>
                          <a:spcPts val="0"/>
                        </a:spcAft>
                      </a:pPr>
                      <a:r>
                        <a:rPr lang="en-US" sz="1800">
                          <a:effectLst/>
                        </a:rPr>
                        <a:t>presence of π-π* bond of aromatic ring in GO molecule and C=O bonds in epoxy and carbonyl groups</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hMerge="1">
                  <a:txBody>
                    <a:bodyPr/>
                    <a:lstStyle/>
                    <a:p>
                      <a:endParaRPr lang="ru-RU"/>
                    </a:p>
                  </a:txBody>
                  <a:tcPr/>
                </a:tc>
                <a:tc rowSpan="2">
                  <a:txBody>
                    <a:bodyPr/>
                    <a:lstStyle/>
                    <a:p>
                      <a:pPr algn="ctr">
                        <a:lnSpc>
                          <a:spcPct val="150000"/>
                        </a:lnSpc>
                        <a:spcAft>
                          <a:spcPts val="0"/>
                        </a:spcAft>
                      </a:pPr>
                      <a:r>
                        <a:rPr lang="en-US" sz="1800">
                          <a:effectLst/>
                        </a:rPr>
                        <a:t>C-O-H and C=O bonds</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a:txBody>
                    <a:bodyPr/>
                    <a:lstStyle/>
                    <a:p>
                      <a:pPr algn="ctr">
                        <a:lnSpc>
                          <a:spcPct val="150000"/>
                        </a:lnSpc>
                        <a:spcAft>
                          <a:spcPts val="0"/>
                        </a:spcAft>
                      </a:pPr>
                      <a:r>
                        <a:rPr lang="en-US" sz="1800">
                          <a:effectLst/>
                        </a:rPr>
                        <a:t>C–O alkoxy bonds</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a:txBody>
                    <a:bodyPr/>
                    <a:lstStyle/>
                    <a:p>
                      <a:pPr algn="ctr">
                        <a:lnSpc>
                          <a:spcPct val="150000"/>
                        </a:lnSpc>
                        <a:spcAft>
                          <a:spcPts val="0"/>
                        </a:spcAft>
                      </a:pPr>
                      <a:r>
                        <a:rPr lang="en-US" sz="1800">
                          <a:effectLst/>
                        </a:rPr>
                        <a:t>C–O epoxy functional groups</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a:txBody>
                    <a:bodyPr/>
                    <a:lstStyle/>
                    <a:p>
                      <a:pPr algn="ctr">
                        <a:lnSpc>
                          <a:spcPct val="150000"/>
                        </a:lnSpc>
                        <a:spcAft>
                          <a:spcPts val="0"/>
                        </a:spcAft>
                      </a:pPr>
                      <a:r>
                        <a:rPr lang="en-US" sz="1800">
                          <a:effectLst/>
                        </a:rPr>
                        <a:t>C=C bonds of the aromatic ring</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a:txBody>
                    <a:bodyPr/>
                    <a:lstStyle/>
                    <a:p>
                      <a:pPr algn="ctr">
                        <a:lnSpc>
                          <a:spcPct val="150000"/>
                        </a:lnSpc>
                        <a:spcAft>
                          <a:spcPts val="0"/>
                        </a:spcAft>
                      </a:pPr>
                      <a:r>
                        <a:rPr lang="en-US" sz="1800">
                          <a:effectLst/>
                        </a:rPr>
                        <a:t>C=O bonds in carbonyl group and carboxyl groups</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gridSpan="2">
                  <a:txBody>
                    <a:bodyPr/>
                    <a:lstStyle/>
                    <a:p>
                      <a:pPr algn="ctr">
                        <a:lnSpc>
                          <a:spcPct val="150000"/>
                        </a:lnSpc>
                        <a:spcAft>
                          <a:spcPts val="0"/>
                        </a:spcAft>
                      </a:pPr>
                      <a:r>
                        <a:rPr lang="en-US" sz="1800">
                          <a:effectLst/>
                        </a:rPr>
                        <a:t>O-H</a:t>
                      </a:r>
                      <a:endParaRPr lang="ru-RU"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rowSpan="2" hMerge="1">
                  <a:txBody>
                    <a:bodyPr/>
                    <a:lstStyle/>
                    <a:p>
                      <a:endParaRPr lang="ru-RU"/>
                    </a:p>
                  </a:txBody>
                  <a:tcPr/>
                </a:tc>
                <a:extLst>
                  <a:ext uri="{0D108BD9-81ED-4DB2-BD59-A6C34878D82A}">
                    <a16:rowId xmlns:a16="http://schemas.microsoft.com/office/drawing/2014/main" val="734516617"/>
                  </a:ext>
                </a:extLst>
              </a:tr>
              <a:tr h="2882778">
                <a:tc>
                  <a:txBody>
                    <a:bodyPr/>
                    <a:lstStyle/>
                    <a:p>
                      <a:pPr algn="ctr">
                        <a:lnSpc>
                          <a:spcPct val="150000"/>
                        </a:lnSpc>
                        <a:spcAft>
                          <a:spcPts val="0"/>
                        </a:spcAft>
                      </a:pPr>
                      <a:r>
                        <a:rPr lang="en-US" sz="1800" dirty="0">
                          <a:effectLst/>
                        </a:rPr>
                        <a:t>BAC–GO</a:t>
                      </a:r>
                      <a:endPar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372" marR="43372" marT="0" marB="0"/>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883772141"/>
                  </a:ext>
                </a:extLst>
              </a:tr>
            </a:tbl>
          </a:graphicData>
        </a:graphic>
      </p:graphicFrame>
      <p:sp>
        <p:nvSpPr>
          <p:cNvPr id="5" name="Rectangle 1">
            <a:extLst>
              <a:ext uri="{FF2B5EF4-FFF2-40B4-BE49-F238E27FC236}">
                <a16:creationId xmlns:a16="http://schemas.microsoft.com/office/drawing/2014/main" id="{240801AF-B265-4872-8438-92A838B1AD44}"/>
              </a:ext>
            </a:extLst>
          </p:cNvPr>
          <p:cNvSpPr>
            <a:spLocks noChangeArrowheads="1"/>
          </p:cNvSpPr>
          <p:nvPr/>
        </p:nvSpPr>
        <p:spPr bwMode="auto">
          <a:xfrm>
            <a:off x="605426" y="0"/>
            <a:ext cx="109811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1. </a:t>
            </a:r>
            <a:r>
              <a:rPr kumimoji="0" lang="en-US" altLang="ru-RU"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Functional groups of G–GO and BAC–GO according to UV and FTIR spectra.</a:t>
            </a:r>
            <a:endParaRPr kumimoji="0" lang="ru-RU" altLang="ru-RU" sz="24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387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31B9B30-18C6-482B-8B34-35FF96129DED}"/>
              </a:ext>
            </a:extLst>
          </p:cNvPr>
          <p:cNvSpPr>
            <a:spLocks noChangeArrowheads="1"/>
          </p:cNvSpPr>
          <p:nvPr/>
        </p:nvSpPr>
        <p:spPr bwMode="auto">
          <a:xfrm>
            <a:off x="959004" y="-1"/>
            <a:ext cx="9746167" cy="97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3073" name="Picture 1">
            <a:extLst>
              <a:ext uri="{FF2B5EF4-FFF2-40B4-BE49-F238E27FC236}">
                <a16:creationId xmlns:a16="http://schemas.microsoft.com/office/drawing/2014/main" id="{95FA12CA-10DC-403D-964F-BACE2DF84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107" y="46872"/>
            <a:ext cx="7895064" cy="610885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C11108AC-5923-4EB9-9866-3DC83E271610}"/>
              </a:ext>
            </a:extLst>
          </p:cNvPr>
          <p:cNvSpPr/>
          <p:nvPr/>
        </p:nvSpPr>
        <p:spPr>
          <a:xfrm>
            <a:off x="2784087" y="6235229"/>
            <a:ext cx="6096000" cy="646331"/>
          </a:xfrm>
          <a:prstGeom prst="rect">
            <a:avLst/>
          </a:prstGeom>
        </p:spPr>
        <p:txBody>
          <a:bodyPr>
            <a:spAutoFit/>
          </a:bodyPr>
          <a:lstStyle/>
          <a:p>
            <a:r>
              <a:rPr lang="en-US" dirty="0"/>
              <a:t>Figure 1. Raman spectra of graphite, G–GO, BAC, and BAC–GO.</a:t>
            </a:r>
            <a:endParaRPr lang="ru-RU" dirty="0"/>
          </a:p>
        </p:txBody>
      </p:sp>
    </p:spTree>
    <p:extLst>
      <p:ext uri="{BB962C8B-B14F-4D97-AF65-F5344CB8AC3E}">
        <p14:creationId xmlns:p14="http://schemas.microsoft.com/office/powerpoint/2010/main" val="140777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a:extLst>
              <a:ext uri="{FF2B5EF4-FFF2-40B4-BE49-F238E27FC236}">
                <a16:creationId xmlns:a16="http://schemas.microsoft.com/office/drawing/2014/main" id="{E57772EA-2C12-4783-8FD3-6DF0EBFDC7F7}"/>
              </a:ext>
            </a:extLst>
          </p:cNvPr>
          <p:cNvGraphicFramePr>
            <a:graphicFrameLocks noGrp="1"/>
          </p:cNvGraphicFramePr>
          <p:nvPr>
            <p:extLst>
              <p:ext uri="{D42A27DB-BD31-4B8C-83A1-F6EECF244321}">
                <p14:modId xmlns:p14="http://schemas.microsoft.com/office/powerpoint/2010/main" val="2440375450"/>
              </p:ext>
            </p:extLst>
          </p:nvPr>
        </p:nvGraphicFramePr>
        <p:xfrm>
          <a:off x="2520176" y="1315844"/>
          <a:ext cx="9344721" cy="4906537"/>
        </p:xfrm>
        <a:graphic>
          <a:graphicData uri="http://schemas.openxmlformats.org/drawingml/2006/table">
            <a:tbl>
              <a:tblPr firstRow="1" firstCol="1" bandRow="1">
                <a:tableStyleId>{5C22544A-7EE6-4342-B048-85BDC9FD1C3A}</a:tableStyleId>
              </a:tblPr>
              <a:tblGrid>
                <a:gridCol w="974855">
                  <a:extLst>
                    <a:ext uri="{9D8B030D-6E8A-4147-A177-3AD203B41FA5}">
                      <a16:colId xmlns:a16="http://schemas.microsoft.com/office/drawing/2014/main" val="3902329476"/>
                    </a:ext>
                  </a:extLst>
                </a:gridCol>
                <a:gridCol w="2017176">
                  <a:extLst>
                    <a:ext uri="{9D8B030D-6E8A-4147-A177-3AD203B41FA5}">
                      <a16:colId xmlns:a16="http://schemas.microsoft.com/office/drawing/2014/main" val="754050161"/>
                    </a:ext>
                  </a:extLst>
                </a:gridCol>
                <a:gridCol w="1390415">
                  <a:extLst>
                    <a:ext uri="{9D8B030D-6E8A-4147-A177-3AD203B41FA5}">
                      <a16:colId xmlns:a16="http://schemas.microsoft.com/office/drawing/2014/main" val="778414937"/>
                    </a:ext>
                  </a:extLst>
                </a:gridCol>
                <a:gridCol w="1390415">
                  <a:extLst>
                    <a:ext uri="{9D8B030D-6E8A-4147-A177-3AD203B41FA5}">
                      <a16:colId xmlns:a16="http://schemas.microsoft.com/office/drawing/2014/main" val="4003931088"/>
                    </a:ext>
                  </a:extLst>
                </a:gridCol>
                <a:gridCol w="989521">
                  <a:extLst>
                    <a:ext uri="{9D8B030D-6E8A-4147-A177-3AD203B41FA5}">
                      <a16:colId xmlns:a16="http://schemas.microsoft.com/office/drawing/2014/main" val="549680779"/>
                    </a:ext>
                  </a:extLst>
                </a:gridCol>
                <a:gridCol w="989521">
                  <a:extLst>
                    <a:ext uri="{9D8B030D-6E8A-4147-A177-3AD203B41FA5}">
                      <a16:colId xmlns:a16="http://schemas.microsoft.com/office/drawing/2014/main" val="3738375701"/>
                    </a:ext>
                  </a:extLst>
                </a:gridCol>
                <a:gridCol w="830143">
                  <a:extLst>
                    <a:ext uri="{9D8B030D-6E8A-4147-A177-3AD203B41FA5}">
                      <a16:colId xmlns:a16="http://schemas.microsoft.com/office/drawing/2014/main" val="1691476648"/>
                    </a:ext>
                  </a:extLst>
                </a:gridCol>
                <a:gridCol w="762675">
                  <a:extLst>
                    <a:ext uri="{9D8B030D-6E8A-4147-A177-3AD203B41FA5}">
                      <a16:colId xmlns:a16="http://schemas.microsoft.com/office/drawing/2014/main" val="2824174990"/>
                    </a:ext>
                  </a:extLst>
                </a:gridCol>
              </a:tblGrid>
              <a:tr h="1654558">
                <a:tc>
                  <a:txBody>
                    <a:bodyPr/>
                    <a:lstStyle/>
                    <a:p>
                      <a:pPr algn="ctr">
                        <a:lnSpc>
                          <a:spcPct val="107000"/>
                        </a:lnSpc>
                        <a:spcAft>
                          <a:spcPts val="0"/>
                        </a:spcAft>
                      </a:pPr>
                      <a:r>
                        <a:rPr lang="en-US" sz="2000" dirty="0">
                          <a:effectLst/>
                        </a:rPr>
                        <a:t>Samples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2D</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D-Band</a:t>
                      </a:r>
                      <a:endParaRPr lang="ru-RU" sz="2000">
                        <a:effectLst/>
                      </a:endParaRPr>
                    </a:p>
                    <a:p>
                      <a:pPr algn="ctr">
                        <a:lnSpc>
                          <a:spcPct val="107000"/>
                        </a:lnSpc>
                        <a:spcAft>
                          <a:spcPts val="0"/>
                        </a:spcAft>
                      </a:pPr>
                      <a:r>
                        <a:rPr lang="en-US" sz="2000">
                          <a:effectLst/>
                        </a:rPr>
                        <a:t>Position (cm</a:t>
                      </a:r>
                      <a:r>
                        <a:rPr lang="en-US" sz="2000" baseline="30000">
                          <a:effectLst/>
                        </a:rPr>
                        <a:t>−1</a:t>
                      </a:r>
                      <a:r>
                        <a:rPr lang="en-US" sz="2000">
                          <a:effectLst/>
                        </a:rPr>
                        <a:t>)</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G-Band</a:t>
                      </a:r>
                      <a:endParaRPr lang="ru-RU" sz="2000">
                        <a:effectLst/>
                      </a:endParaRPr>
                    </a:p>
                    <a:p>
                      <a:pPr algn="ctr">
                        <a:lnSpc>
                          <a:spcPct val="107000"/>
                        </a:lnSpc>
                        <a:spcAft>
                          <a:spcPts val="0"/>
                        </a:spcAft>
                      </a:pPr>
                      <a:r>
                        <a:rPr lang="en-US" sz="2000">
                          <a:effectLst/>
                        </a:rPr>
                        <a:t>Position (cm</a:t>
                      </a:r>
                      <a:r>
                        <a:rPr lang="en-US" sz="2000" baseline="30000">
                          <a:effectLst/>
                        </a:rPr>
                        <a:t>−1</a:t>
                      </a:r>
                      <a:r>
                        <a:rPr lang="en-US" sz="2000">
                          <a:effectLst/>
                        </a:rPr>
                        <a:t>)</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I</a:t>
                      </a:r>
                      <a:r>
                        <a:rPr lang="en-US" sz="2000" baseline="-25000">
                          <a:effectLst/>
                        </a:rPr>
                        <a:t>D </a:t>
                      </a:r>
                      <a:r>
                        <a:rPr lang="en-US" sz="2000">
                          <a:effectLst/>
                        </a:rPr>
                        <a:t>(arb.u.)</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I</a:t>
                      </a:r>
                      <a:r>
                        <a:rPr lang="en-US" sz="2000" baseline="-25000">
                          <a:effectLst/>
                        </a:rPr>
                        <a:t>G </a:t>
                      </a:r>
                      <a:r>
                        <a:rPr lang="en-US" sz="2000">
                          <a:effectLst/>
                        </a:rPr>
                        <a:t>(arb.u.)</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L</a:t>
                      </a:r>
                      <a:r>
                        <a:rPr lang="en-US" sz="2000" baseline="-25000">
                          <a:effectLst/>
                        </a:rPr>
                        <a:t>a</a:t>
                      </a:r>
                      <a:r>
                        <a:rPr lang="en-US" sz="2000">
                          <a:effectLst/>
                        </a:rPr>
                        <a:t> (nm)</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I</a:t>
                      </a:r>
                      <a:r>
                        <a:rPr lang="en-US" sz="2000" baseline="-25000">
                          <a:effectLst/>
                        </a:rPr>
                        <a:t>D</a:t>
                      </a:r>
                      <a:r>
                        <a:rPr lang="en-US" sz="2000">
                          <a:effectLst/>
                        </a:rPr>
                        <a:t>/I</a:t>
                      </a:r>
                      <a:r>
                        <a:rPr lang="en-US" sz="2000" baseline="-25000">
                          <a:effectLst/>
                        </a:rPr>
                        <a:t>G</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705627149"/>
                  </a:ext>
                </a:extLst>
              </a:tr>
              <a:tr h="1093670">
                <a:tc>
                  <a:txBody>
                    <a:bodyPr/>
                    <a:lstStyle/>
                    <a:p>
                      <a:pPr algn="ctr">
                        <a:lnSpc>
                          <a:spcPct val="107000"/>
                        </a:lnSpc>
                        <a:spcAft>
                          <a:spcPts val="0"/>
                        </a:spcAft>
                      </a:pPr>
                      <a:r>
                        <a:rPr lang="en-US" sz="2000">
                          <a:effectLst/>
                        </a:rPr>
                        <a:t>G</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2747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1360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1582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0.3642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33.09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0.3642</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3761735503"/>
                  </a:ext>
                </a:extLst>
              </a:tr>
              <a:tr h="532475">
                <a:tc>
                  <a:txBody>
                    <a:bodyPr/>
                    <a:lstStyle/>
                    <a:p>
                      <a:pPr algn="ctr">
                        <a:lnSpc>
                          <a:spcPct val="107000"/>
                        </a:lnSpc>
                        <a:spcAft>
                          <a:spcPts val="0"/>
                        </a:spcAft>
                      </a:pPr>
                      <a:r>
                        <a:rPr lang="en-US" sz="2000">
                          <a:effectLst/>
                        </a:rPr>
                        <a:t>G–GO</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rowSpan="3">
                  <a:txBody>
                    <a:bodyPr/>
                    <a:lstStyle/>
                    <a:p>
                      <a:pPr algn="ctr">
                        <a:lnSpc>
                          <a:spcPct val="107000"/>
                        </a:lnSpc>
                        <a:spcAft>
                          <a:spcPts val="0"/>
                        </a:spcAft>
                      </a:pPr>
                      <a:r>
                        <a:rPr lang="en-US" sz="2000">
                          <a:effectLst/>
                        </a:rPr>
                        <a:t>Broad peak 2600–2800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1357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1589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0.8813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13.69</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0.88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2293615661"/>
                  </a:ext>
                </a:extLst>
              </a:tr>
              <a:tr h="532475">
                <a:tc>
                  <a:txBody>
                    <a:bodyPr/>
                    <a:lstStyle/>
                    <a:p>
                      <a:pPr algn="ctr">
                        <a:lnSpc>
                          <a:spcPct val="107000"/>
                        </a:lnSpc>
                        <a:spcAft>
                          <a:spcPts val="0"/>
                        </a:spcAft>
                      </a:pPr>
                      <a:r>
                        <a:rPr lang="en-US" sz="2000">
                          <a:effectLst/>
                        </a:rPr>
                        <a:t>BAC</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vMerge="1">
                  <a:txBody>
                    <a:bodyPr/>
                    <a:lstStyle/>
                    <a:p>
                      <a:endParaRPr lang="ru-RU"/>
                    </a:p>
                  </a:txBody>
                  <a:tcPr/>
                </a:tc>
                <a:tc>
                  <a:txBody>
                    <a:bodyPr/>
                    <a:lstStyle/>
                    <a:p>
                      <a:pPr algn="ctr">
                        <a:lnSpc>
                          <a:spcPct val="107000"/>
                        </a:lnSpc>
                        <a:spcAft>
                          <a:spcPts val="0"/>
                        </a:spcAft>
                      </a:pPr>
                      <a:r>
                        <a:rPr lang="en-US" sz="2000">
                          <a:effectLst/>
                        </a:rPr>
                        <a:t>1360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1595</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0.8148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9.8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1.23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502665007"/>
                  </a:ext>
                </a:extLst>
              </a:tr>
              <a:tr h="1093359">
                <a:tc>
                  <a:txBody>
                    <a:bodyPr/>
                    <a:lstStyle/>
                    <a:p>
                      <a:pPr algn="ctr">
                        <a:lnSpc>
                          <a:spcPct val="107000"/>
                        </a:lnSpc>
                        <a:spcAft>
                          <a:spcPts val="0"/>
                        </a:spcAft>
                      </a:pPr>
                      <a:r>
                        <a:rPr lang="en-US" sz="2000">
                          <a:effectLst/>
                        </a:rPr>
                        <a:t>BAC–GO</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vMerge="1">
                  <a:txBody>
                    <a:bodyPr/>
                    <a:lstStyle/>
                    <a:p>
                      <a:endParaRPr lang="ru-RU"/>
                    </a:p>
                  </a:txBody>
                  <a:tcPr/>
                </a:tc>
                <a:tc>
                  <a:txBody>
                    <a:bodyPr/>
                    <a:lstStyle/>
                    <a:p>
                      <a:pPr algn="ctr">
                        <a:lnSpc>
                          <a:spcPct val="107000"/>
                        </a:lnSpc>
                        <a:spcAft>
                          <a:spcPts val="0"/>
                        </a:spcAft>
                      </a:pPr>
                      <a:r>
                        <a:rPr lang="en-US" sz="2000">
                          <a:effectLst/>
                        </a:rPr>
                        <a:t>1354</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1598</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a:effectLst/>
                        </a:rPr>
                        <a:t>1</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0.7158</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8.67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tc>
                  <a:txBody>
                    <a:bodyPr/>
                    <a:lstStyle/>
                    <a:p>
                      <a:pPr algn="ctr">
                        <a:lnSpc>
                          <a:spcPct val="107000"/>
                        </a:lnSpc>
                        <a:spcAft>
                          <a:spcPts val="0"/>
                        </a:spcAft>
                      </a:pPr>
                      <a:r>
                        <a:rPr lang="en-US" sz="2000" dirty="0">
                          <a:effectLst/>
                        </a:rPr>
                        <a:t>1.39</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tc>
                <a:extLst>
                  <a:ext uri="{0D108BD9-81ED-4DB2-BD59-A6C34878D82A}">
                    <a16:rowId xmlns:a16="http://schemas.microsoft.com/office/drawing/2014/main" val="1424616753"/>
                  </a:ext>
                </a:extLst>
              </a:tr>
            </a:tbl>
          </a:graphicData>
        </a:graphic>
      </p:graphicFrame>
      <p:sp>
        <p:nvSpPr>
          <p:cNvPr id="9" name="Rectangle 3">
            <a:extLst>
              <a:ext uri="{FF2B5EF4-FFF2-40B4-BE49-F238E27FC236}">
                <a16:creationId xmlns:a16="http://schemas.microsoft.com/office/drawing/2014/main" id="{4C1374CF-9926-4B53-A024-50D9AF5AA348}"/>
              </a:ext>
            </a:extLst>
          </p:cNvPr>
          <p:cNvSpPr>
            <a:spLocks noChangeArrowheads="1"/>
          </p:cNvSpPr>
          <p:nvPr/>
        </p:nvSpPr>
        <p:spPr bwMode="auto">
          <a:xfrm>
            <a:off x="2094610" y="494888"/>
            <a:ext cx="949644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ru-RU" sz="24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2. </a:t>
            </a:r>
            <a:r>
              <a:rPr kumimoji="0" lang="en-US" altLang="ru-RU"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Ratios of the D and G bands (I</a:t>
            </a:r>
            <a:r>
              <a:rPr kumimoji="0" lang="en-US" altLang="ru-RU" sz="24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r>
              <a:rPr kumimoji="0" lang="en-US" altLang="ru-RU"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a:t>
            </a:r>
            <a:r>
              <a:rPr kumimoji="0" lang="en-US" altLang="ru-RU" sz="2400" b="0" i="0" u="none" strike="noStrike" cap="none" normalizeH="0" baseline="-3000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
            </a:r>
            <a:r>
              <a:rPr kumimoji="0" lang="en-US" altLang="ru-RU"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crystal sizes of samples.</a:t>
            </a:r>
            <a:endParaRPr kumimoji="0" lang="ru-RU" altLang="ru-RU" sz="2400" b="0" i="0" u="none" strike="noStrike" cap="none" normalizeH="0" baseline="0" dirty="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95374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B14F5A3-37A0-4C96-8F0E-FA938DE57EE2}"/>
              </a:ext>
            </a:extLst>
          </p:cNvPr>
          <p:cNvSpPr>
            <a:spLocks noGrp="1"/>
          </p:cNvSpPr>
          <p:nvPr>
            <p:ph idx="1"/>
          </p:nvPr>
        </p:nvSpPr>
        <p:spPr>
          <a:xfrm>
            <a:off x="2500002" y="1540189"/>
            <a:ext cx="8915400" cy="3777622"/>
          </a:xfrm>
        </p:spPr>
        <p:txBody>
          <a:bodyPr>
            <a:normAutofit/>
          </a:bodyPr>
          <a:lstStyle/>
          <a:p>
            <a:r>
              <a:rPr lang="en-US" sz="2800" dirty="0"/>
              <a:t>Questions</a:t>
            </a:r>
          </a:p>
          <a:p>
            <a:r>
              <a:rPr lang="en-US" sz="2800" dirty="0"/>
              <a:t>1.	Raman spectroscopy</a:t>
            </a:r>
          </a:p>
          <a:p>
            <a:r>
              <a:rPr lang="en-US" sz="2800" dirty="0"/>
              <a:t>2.	Main peaks of Raman spectra</a:t>
            </a:r>
          </a:p>
          <a:p>
            <a:r>
              <a:rPr lang="en-US" sz="2800" dirty="0"/>
              <a:t>3.	Characterization of FFLGN by Raman spectroscopy</a:t>
            </a:r>
          </a:p>
          <a:p>
            <a:r>
              <a:rPr lang="en-US" sz="2800" dirty="0"/>
              <a:t>4.	Raman spectra</a:t>
            </a:r>
          </a:p>
          <a:p>
            <a:endParaRPr lang="ru-RU" sz="2800" dirty="0"/>
          </a:p>
        </p:txBody>
      </p:sp>
    </p:spTree>
    <p:extLst>
      <p:ext uri="{BB962C8B-B14F-4D97-AF65-F5344CB8AC3E}">
        <p14:creationId xmlns:p14="http://schemas.microsoft.com/office/powerpoint/2010/main" val="422680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a:extLst>
              <a:ext uri="{FF2B5EF4-FFF2-40B4-BE49-F238E27FC236}">
                <a16:creationId xmlns:a16="http://schemas.microsoft.com/office/drawing/2014/main" id="{21309610-559E-4B75-9789-C4AC3FF7EEFA}"/>
              </a:ext>
            </a:extLst>
          </p:cNvPr>
          <p:cNvGraphicFramePr>
            <a:graphicFrameLocks noChangeAspect="1"/>
          </p:cNvGraphicFramePr>
          <p:nvPr>
            <p:extLst>
              <p:ext uri="{D42A27DB-BD31-4B8C-83A1-F6EECF244321}">
                <p14:modId xmlns:p14="http://schemas.microsoft.com/office/powerpoint/2010/main" val="2880183280"/>
              </p:ext>
            </p:extLst>
          </p:nvPr>
        </p:nvGraphicFramePr>
        <p:xfrm>
          <a:off x="3132138" y="0"/>
          <a:ext cx="6691312" cy="6858000"/>
        </p:xfrm>
        <a:graphic>
          <a:graphicData uri="http://schemas.openxmlformats.org/presentationml/2006/ole">
            <mc:AlternateContent xmlns:mc="http://schemas.openxmlformats.org/markup-compatibility/2006">
              <mc:Choice xmlns:v="urn:schemas-microsoft-com:vml" Requires="v">
                <p:oleObj spid="_x0000_s1039" name="Document" r:id="rId3" imgW="5925852" imgH="6073891" progId="Word.Document.12">
                  <p:embed/>
                </p:oleObj>
              </mc:Choice>
              <mc:Fallback>
                <p:oleObj name="Document" r:id="rId3" imgW="5925852" imgH="6073891" progId="Word.Document.12">
                  <p:embed/>
                  <p:pic>
                    <p:nvPicPr>
                      <p:cNvPr id="0" name=""/>
                      <p:cNvPicPr/>
                      <p:nvPr/>
                    </p:nvPicPr>
                    <p:blipFill>
                      <a:blip r:embed="rId4"/>
                      <a:stretch>
                        <a:fillRect/>
                      </a:stretch>
                    </p:blipFill>
                    <p:spPr>
                      <a:xfrm>
                        <a:off x="3132138" y="0"/>
                        <a:ext cx="6691312" cy="6858000"/>
                      </a:xfrm>
                      <a:prstGeom prst="rect">
                        <a:avLst/>
                      </a:prstGeom>
                    </p:spPr>
                  </p:pic>
                </p:oleObj>
              </mc:Fallback>
            </mc:AlternateContent>
          </a:graphicData>
        </a:graphic>
      </p:graphicFrame>
    </p:spTree>
    <p:extLst>
      <p:ext uri="{BB962C8B-B14F-4D97-AF65-F5344CB8AC3E}">
        <p14:creationId xmlns:p14="http://schemas.microsoft.com/office/powerpoint/2010/main" val="97360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13FBB62-9F90-4227-B9BA-7B68706CCA8F}"/>
              </a:ext>
            </a:extLst>
          </p:cNvPr>
          <p:cNvSpPr>
            <a:spLocks noGrp="1"/>
          </p:cNvSpPr>
          <p:nvPr>
            <p:ph idx="1"/>
          </p:nvPr>
        </p:nvSpPr>
        <p:spPr>
          <a:xfrm>
            <a:off x="1828801" y="395868"/>
            <a:ext cx="9872546" cy="6066263"/>
          </a:xfrm>
        </p:spPr>
        <p:txBody>
          <a:bodyPr>
            <a:noAutofit/>
          </a:bodyPr>
          <a:lstStyle/>
          <a:p>
            <a:r>
              <a:rPr lang="en-US" sz="2200" dirty="0"/>
              <a:t>-	Introduction</a:t>
            </a:r>
          </a:p>
          <a:p>
            <a:r>
              <a:rPr lang="en-US" sz="2200" dirty="0"/>
              <a:t>Raman spectroscopy is a fundamental method for studying characteristics of carbon nanostructures, the transverse size of crystals, the density of defects, and the quality of the graphene layer and is used to describe the quality of graphene in manufacturing processes since it is not destructive [1–24]. Basically, the Raman spectra of carbon and carbon nanomaterials are characterized by two main peaks, designated as G and D peaks near 1589 and 1351 cm−1. The G peak originates from stretching of sp2 bonded carbon, while the D peak is due to the breathing mode of the C6 hexagonal ring, typically observed in disordered sp2-bonded carbon. In the case of graphite and few-layered graphene nanostructures, the Raman spectra present three main peaks, D, G, and a 2D peak. The 2D peak around 2730 cm−1 represents the second order of the D band; however, unlike the D band, the 2D peak does not require the presence of defects to be observed in graphitic materials. Increase in FWHM and a decrease in intensity of the 2D peak indicate the high level of disorder in sp2 graphitic structures.</a:t>
            </a:r>
          </a:p>
          <a:p>
            <a:endParaRPr lang="ru-RU" sz="2200" dirty="0"/>
          </a:p>
        </p:txBody>
      </p:sp>
    </p:spTree>
    <p:extLst>
      <p:ext uri="{BB962C8B-B14F-4D97-AF65-F5344CB8AC3E}">
        <p14:creationId xmlns:p14="http://schemas.microsoft.com/office/powerpoint/2010/main" val="71920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02260" y="-164592"/>
            <a:ext cx="8915399" cy="718281"/>
          </a:xfrm>
        </p:spPr>
        <p:txBody>
          <a:bodyPr>
            <a:normAutofit/>
          </a:bodyPr>
          <a:lstStyle/>
          <a:p>
            <a:pPr algn="ctr"/>
            <a:r>
              <a:rPr lang="en-US" sz="2800" b="1" dirty="0">
                <a:solidFill>
                  <a:srgbClr val="7030A0"/>
                </a:solidFill>
                <a:latin typeface="Times New Roman" panose="02020603050405020304" pitchFamily="18" charset="0"/>
                <a:cs typeface="Times New Roman" panose="02020603050405020304" pitchFamily="18" charset="0"/>
              </a:rPr>
              <a:t>Characterization of FFLGN by Raman spectroscopy</a:t>
            </a:r>
            <a:endParaRPr lang="ru-RU"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extLst>
              <p:ext uri="{D42A27DB-BD31-4B8C-83A1-F6EECF244321}">
                <p14:modId xmlns:p14="http://schemas.microsoft.com/office/powerpoint/2010/main" val="2887451983"/>
              </p:ext>
            </p:extLst>
          </p:nvPr>
        </p:nvGraphicFramePr>
        <p:xfrm>
          <a:off x="566928" y="553689"/>
          <a:ext cx="11356848" cy="6133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0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186939560"/>
              </p:ext>
            </p:extLst>
          </p:nvPr>
        </p:nvGraphicFramePr>
        <p:xfrm>
          <a:off x="262569" y="452827"/>
          <a:ext cx="11735058" cy="6038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46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89510365"/>
              </p:ext>
            </p:extLst>
          </p:nvPr>
        </p:nvGraphicFramePr>
        <p:xfrm>
          <a:off x="248711" y="248919"/>
          <a:ext cx="11943289" cy="6298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62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507F0D-3481-4E67-9237-480D58DCA4C3}"/>
              </a:ext>
            </a:extLst>
          </p:cNvPr>
          <p:cNvSpPr>
            <a:spLocks noGrp="1"/>
          </p:cNvSpPr>
          <p:nvPr>
            <p:ph idx="1"/>
          </p:nvPr>
        </p:nvSpPr>
        <p:spPr>
          <a:xfrm>
            <a:off x="2029521" y="334537"/>
            <a:ext cx="9790771" cy="6523463"/>
          </a:xfrm>
        </p:spPr>
        <p:txBody>
          <a:bodyPr>
            <a:normAutofit fontScale="92500" lnSpcReduction="20000"/>
          </a:bodyPr>
          <a:lstStyle/>
          <a:p>
            <a:r>
              <a:rPr lang="en-US" dirty="0"/>
              <a:t>In the low-density density mode, ID/IG can be approximated by an empirical formula linking the relation to the distance between two adjacent defects, La:</a:t>
            </a:r>
          </a:p>
          <a:p>
            <a:endParaRPr lang="en-US" dirty="0"/>
          </a:p>
          <a:p>
            <a:r>
              <a:rPr lang="en-US" dirty="0"/>
              <a:t>	ID/IG = С (λ)/La2	(1)</a:t>
            </a:r>
          </a:p>
          <a:p>
            <a:endParaRPr lang="en-US" dirty="0"/>
          </a:p>
          <a:p>
            <a:r>
              <a:rPr lang="en-US" dirty="0"/>
              <a:t>where λ is the excitation wavelength of Raman scattering and C (λ) is an empirical parameter: C (λ) = 102 nm2 for the excitation wavelength λ = 514 nm [17]. For FFLGN, La determines the size of graphite regions (domains) surrounded by oxygen-containing functional groups. </a:t>
            </a:r>
            <a:endParaRPr lang="ru-RU" dirty="0"/>
          </a:p>
          <a:p>
            <a:r>
              <a:rPr lang="en-US" dirty="0"/>
              <a:t>For edge defects, another formula (2), the </a:t>
            </a:r>
            <a:r>
              <a:rPr lang="en-US" dirty="0" err="1"/>
              <a:t>Tuinstra</a:t>
            </a:r>
            <a:r>
              <a:rPr lang="en-US" dirty="0"/>
              <a:t>-Koenig ratio [14], is more appropriate:</a:t>
            </a:r>
          </a:p>
          <a:p>
            <a:endParaRPr lang="en-US" dirty="0"/>
          </a:p>
          <a:p>
            <a:r>
              <a:rPr lang="en-US" dirty="0"/>
              <a:t>	ID/IG = С (λ)/La	(2)</a:t>
            </a:r>
          </a:p>
          <a:p>
            <a:endParaRPr lang="en-US" dirty="0"/>
          </a:p>
          <a:p>
            <a:r>
              <a:rPr lang="en-US" dirty="0"/>
              <a:t>Here, C (λ) = (2.4 × 10-10 nm-3)×λ4 [15], and λ is the wavelength of the excitation of Raman scattering. How unlike low defect density, in the high-density-defect mode, the ID/IG ratio depends directly on the size of the graphite cluster [16, 17]:</a:t>
            </a:r>
          </a:p>
          <a:p>
            <a:endParaRPr lang="en-US" dirty="0"/>
          </a:p>
          <a:p>
            <a:r>
              <a:rPr lang="en-US" dirty="0"/>
              <a:t>	ID/IG = С (λ)/La	(3)</a:t>
            </a:r>
          </a:p>
          <a:p>
            <a:endParaRPr lang="en-US" dirty="0"/>
          </a:p>
          <a:p>
            <a:r>
              <a:rPr lang="en-US" dirty="0"/>
              <a:t>Here C '(514 nm) = 0.55 nm-2 [16, 17]. As a result, the ratio between the intensities of the Raman scattering bands can serve as an estimate of the defect density in FFLGN, as well as the La value of graphite sp2 hybridized carbon clusters surrounded by sp3 hybridized functionalized sites.</a:t>
            </a:r>
          </a:p>
          <a:p>
            <a:endParaRPr lang="ru-RU" dirty="0"/>
          </a:p>
        </p:txBody>
      </p:sp>
    </p:spTree>
    <p:extLst>
      <p:ext uri="{BB962C8B-B14F-4D97-AF65-F5344CB8AC3E}">
        <p14:creationId xmlns:p14="http://schemas.microsoft.com/office/powerpoint/2010/main" val="2712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379483-2FA2-4A37-A8E0-76FBF079B8A7}"/>
              </a:ext>
            </a:extLst>
          </p:cNvPr>
          <p:cNvSpPr>
            <a:spLocks noGrp="1"/>
          </p:cNvSpPr>
          <p:nvPr>
            <p:ph idx="1"/>
          </p:nvPr>
        </p:nvSpPr>
        <p:spPr>
          <a:xfrm>
            <a:off x="2343884" y="585439"/>
            <a:ext cx="8874242" cy="5687121"/>
          </a:xfrm>
        </p:spPr>
        <p:txBody>
          <a:bodyPr>
            <a:normAutofit/>
          </a:bodyPr>
          <a:lstStyle/>
          <a:p>
            <a:r>
              <a:rPr lang="en-US" dirty="0"/>
              <a:t>In consideration of this ID/IG dependence on the density of oxygen-containing functional groups, we expect significant changes in the Raman spectra depending on the oxidation. This was observed in experiments on oxidative etching on single and layered graphite substrates [18]: ID/IG increased with oxidation, which indicates a decrease in the size of graphite carbon zones.</a:t>
            </a:r>
          </a:p>
          <a:p>
            <a:r>
              <a:rPr lang="en-US" dirty="0"/>
              <a:t>Due to significant oxidation, at a certain time a number of defects in the graphite structure can reach an enriched point at which, due to the degradation of six-membered rings, the intensity D of the Raman band begins to decrease. At such high defect densities, the ID/IG ratio decreases with decreasing size of the graphite cluster according to (3).</a:t>
            </a:r>
          </a:p>
          <a:p>
            <a:r>
              <a:rPr lang="en-US" dirty="0"/>
              <a:t>The combination of ID/IG dependencies on the size of sp2-hybridized zones with low and high defect density modes provides a suitable theoretical explanation for the observed behavior and allows us to estimate that the size of the graphite zones of La decreases to ~ 1 nm during oxidation. As well as in other works on the sizes of the sp2 zones in FFLGN thin films and bulk FFLGN samples obtained by the Hammers method reaches up to 2.5–6 nm [19, 21].</a:t>
            </a:r>
          </a:p>
          <a:p>
            <a:endParaRPr lang="ru-RU" dirty="0"/>
          </a:p>
        </p:txBody>
      </p:sp>
    </p:spTree>
    <p:extLst>
      <p:ext uri="{BB962C8B-B14F-4D97-AF65-F5344CB8AC3E}">
        <p14:creationId xmlns:p14="http://schemas.microsoft.com/office/powerpoint/2010/main" val="330328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152DC7E-32E5-4999-BDE9-DFF2107D487E}"/>
              </a:ext>
            </a:extLst>
          </p:cNvPr>
          <p:cNvSpPr>
            <a:spLocks noGrp="1"/>
          </p:cNvSpPr>
          <p:nvPr>
            <p:ph idx="1"/>
          </p:nvPr>
        </p:nvSpPr>
        <p:spPr>
          <a:xfrm>
            <a:off x="2194137" y="572429"/>
            <a:ext cx="9202409" cy="5025483"/>
          </a:xfrm>
        </p:spPr>
        <p:txBody>
          <a:bodyPr>
            <a:noAutofit/>
          </a:bodyPr>
          <a:lstStyle/>
          <a:p>
            <a:r>
              <a:rPr lang="en-US" sz="2000" dirty="0"/>
              <a:t>In the reverse process, of the reduction FFLGN, the I</a:t>
            </a:r>
            <a:r>
              <a:rPr lang="en-US" sz="2000" baseline="-25000" dirty="0"/>
              <a:t>D</a:t>
            </a:r>
            <a:r>
              <a:rPr lang="en-US" sz="2000" dirty="0"/>
              <a:t>/I</a:t>
            </a:r>
            <a:r>
              <a:rPr lang="en-US" sz="2000" baseline="-25000" dirty="0"/>
              <a:t>G</a:t>
            </a:r>
            <a:r>
              <a:rPr lang="en-US" sz="2000" dirty="0"/>
              <a:t> ratio changes differently for different experiments with different reduction procedures. Some studies on the chemical reduction of FFLGN showed no difference in I</a:t>
            </a:r>
            <a:r>
              <a:rPr lang="en-US" sz="2000" baseline="-25000" dirty="0"/>
              <a:t>D</a:t>
            </a:r>
            <a:r>
              <a:rPr lang="en-US" sz="2000" dirty="0"/>
              <a:t>/I</a:t>
            </a:r>
            <a:r>
              <a:rPr lang="en-US" sz="2000" baseline="-25000" dirty="0"/>
              <a:t>G</a:t>
            </a:r>
            <a:r>
              <a:rPr lang="en-US" sz="2000" dirty="0"/>
              <a:t> [1</a:t>
            </a:r>
            <a:r>
              <a:rPr lang="kk-KZ" sz="2000" dirty="0"/>
              <a:t>9</a:t>
            </a:r>
            <a:r>
              <a:rPr lang="en-US" sz="2000" dirty="0"/>
              <a:t>, 2</a:t>
            </a:r>
            <a:r>
              <a:rPr lang="kk-KZ" sz="2000" dirty="0"/>
              <a:t>0</a:t>
            </a:r>
            <a:r>
              <a:rPr lang="en-US" sz="2000" dirty="0"/>
              <a:t>], implying that although the oxygen-containing groups were removed by reduction and the places of defects left by these groups were not cured. Other studies show a decrease in the I</a:t>
            </a:r>
            <a:r>
              <a:rPr lang="en-US" sz="2000" baseline="-25000" dirty="0"/>
              <a:t>D</a:t>
            </a:r>
            <a:r>
              <a:rPr lang="en-US" sz="2000" dirty="0"/>
              <a:t>/I</a:t>
            </a:r>
            <a:r>
              <a:rPr lang="en-US" sz="2000" baseline="-25000" dirty="0"/>
              <a:t>G</a:t>
            </a:r>
            <a:r>
              <a:rPr lang="en-US" sz="2000" dirty="0"/>
              <a:t> ratio, which indicates the elimination of defects through reduction [2</a:t>
            </a:r>
            <a:r>
              <a:rPr lang="kk-KZ" sz="2000" dirty="0"/>
              <a:t>1</a:t>
            </a:r>
            <a:r>
              <a:rPr lang="en-US" sz="2000" dirty="0"/>
              <a:t>–2</a:t>
            </a:r>
            <a:r>
              <a:rPr lang="kk-KZ" sz="2000" dirty="0"/>
              <a:t>3</a:t>
            </a:r>
            <a:r>
              <a:rPr lang="en-US" sz="2000" dirty="0"/>
              <a:t>], and there are works in which an increase in the I</a:t>
            </a:r>
            <a:r>
              <a:rPr lang="en-US" sz="2000" baseline="-25000" dirty="0"/>
              <a:t>D</a:t>
            </a:r>
            <a:r>
              <a:rPr lang="en-US" sz="2000" dirty="0"/>
              <a:t>/I</a:t>
            </a:r>
            <a:r>
              <a:rPr lang="en-US" sz="2000" baseline="-25000" dirty="0"/>
              <a:t>G</a:t>
            </a:r>
            <a:r>
              <a:rPr lang="en-US" sz="2000" dirty="0"/>
              <a:t> ratio [1</a:t>
            </a:r>
            <a:r>
              <a:rPr lang="kk-KZ" sz="2000" dirty="0"/>
              <a:t>4</a:t>
            </a:r>
            <a:r>
              <a:rPr lang="en-US" sz="2000" dirty="0"/>
              <a:t>–</a:t>
            </a:r>
            <a:r>
              <a:rPr lang="kk-KZ" sz="2000" dirty="0"/>
              <a:t>16</a:t>
            </a:r>
            <a:r>
              <a:rPr lang="en-US" sz="2000" dirty="0"/>
              <a:t>] is considered.</a:t>
            </a:r>
            <a:endParaRPr lang="ru-RU" sz="2000" dirty="0"/>
          </a:p>
          <a:p>
            <a:r>
              <a:rPr lang="en-US" sz="2000" dirty="0"/>
              <a:t>This may result from an increase in the number of disorders in the system and an increase in the intensity of the D band due to the random nucleation of small sp</a:t>
            </a:r>
            <a:r>
              <a:rPr lang="en-US" sz="2000" baseline="30000" dirty="0"/>
              <a:t>2</a:t>
            </a:r>
            <a:r>
              <a:rPr lang="en-US" sz="2000" dirty="0"/>
              <a:t> zones. A no monotonic trend in the I</a:t>
            </a:r>
            <a:r>
              <a:rPr lang="en-US" sz="2000" baseline="-25000" dirty="0"/>
              <a:t>D</a:t>
            </a:r>
            <a:r>
              <a:rPr lang="en-US" sz="2000" dirty="0"/>
              <a:t>/I</a:t>
            </a:r>
            <a:r>
              <a:rPr lang="en-US" sz="2000" baseline="-25000" dirty="0"/>
              <a:t>G</a:t>
            </a:r>
            <a:r>
              <a:rPr lang="en-US" sz="2000" dirty="0"/>
              <a:t> ratio was also observed for experiments with gradual chemical reduction: with the first intensity ratio, D/G was reduced and then increased [</a:t>
            </a:r>
            <a:r>
              <a:rPr lang="kk-KZ" sz="2000" dirty="0"/>
              <a:t>17</a:t>
            </a:r>
            <a:r>
              <a:rPr lang="en-US" sz="2000" dirty="0"/>
              <a:t>]. This is due to the growth of the sp</a:t>
            </a:r>
            <a:r>
              <a:rPr lang="en-US" sz="2000" baseline="30000" dirty="0"/>
              <a:t>2</a:t>
            </a:r>
            <a:r>
              <a:rPr lang="en-US" sz="2000" dirty="0"/>
              <a:t> zones during the initial reduction leading to a decrease in the I</a:t>
            </a:r>
            <a:r>
              <a:rPr lang="en-US" sz="2000" baseline="-25000" dirty="0"/>
              <a:t>D</a:t>
            </a:r>
            <a:r>
              <a:rPr lang="en-US" sz="2000" dirty="0"/>
              <a:t>/I</a:t>
            </a:r>
            <a:r>
              <a:rPr lang="en-US" sz="2000" baseline="-25000" dirty="0"/>
              <a:t>G</a:t>
            </a:r>
            <a:r>
              <a:rPr lang="en-US" sz="2000" dirty="0"/>
              <a:t> ratio, followed by the random formation of smaller sp</a:t>
            </a:r>
            <a:r>
              <a:rPr lang="en-US" sz="2000" baseline="30000" dirty="0"/>
              <a:t>2</a:t>
            </a:r>
            <a:r>
              <a:rPr lang="en-US" sz="2000" dirty="0"/>
              <a:t> zones within the sp</a:t>
            </a:r>
            <a:r>
              <a:rPr lang="en-US" sz="2000" baseline="30000" dirty="0"/>
              <a:t>3</a:t>
            </a:r>
            <a:r>
              <a:rPr lang="en-US" sz="2000" dirty="0"/>
              <a:t> clusters, which increased the lattice disorder and the I</a:t>
            </a:r>
            <a:r>
              <a:rPr lang="en-US" sz="2000" baseline="-25000" dirty="0"/>
              <a:t>D</a:t>
            </a:r>
            <a:r>
              <a:rPr lang="en-US" sz="2000" dirty="0"/>
              <a:t>/I</a:t>
            </a:r>
            <a:r>
              <a:rPr lang="en-US" sz="2000" baseline="-25000" dirty="0"/>
              <a:t>G</a:t>
            </a:r>
            <a:r>
              <a:rPr lang="en-US" sz="2000" dirty="0"/>
              <a:t> ratio [16, 18-22]. </a:t>
            </a:r>
            <a:endParaRPr lang="ru-RU" sz="2000" dirty="0"/>
          </a:p>
          <a:p>
            <a:endParaRPr lang="ru-RU" sz="2000" dirty="0"/>
          </a:p>
        </p:txBody>
      </p:sp>
    </p:spTree>
    <p:extLst>
      <p:ext uri="{BB962C8B-B14F-4D97-AF65-F5344CB8AC3E}">
        <p14:creationId xmlns:p14="http://schemas.microsoft.com/office/powerpoint/2010/main" val="3916685939"/>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2879</TotalTime>
  <Words>1827</Words>
  <Application>Microsoft Office PowerPoint</Application>
  <PresentationFormat>Широкоэкранный</PresentationFormat>
  <Paragraphs>108</Paragraphs>
  <Slides>14</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1" baseType="lpstr">
      <vt:lpstr>Arial</vt:lpstr>
      <vt:lpstr>Calibri</vt:lpstr>
      <vt:lpstr>Century Gothic</vt:lpstr>
      <vt:lpstr>Times New Roman</vt:lpstr>
      <vt:lpstr>Wingdings 3</vt:lpstr>
      <vt:lpstr>Легкий дым</vt:lpstr>
      <vt:lpstr>Документ Microsoft Word</vt:lpstr>
      <vt:lpstr>«Nanotechnologies and Nanomaterials»</vt:lpstr>
      <vt:lpstr>Презентация PowerPoint</vt:lpstr>
      <vt:lpstr>Презентация PowerPoint</vt:lpstr>
      <vt:lpstr>Characterization of FFLGN by Raman spectroscopy</vt:lpstr>
      <vt:lpstr>Презентация PowerPoint</vt:lpstr>
      <vt:lpstr>Презентация PowerPoint</vt:lpstr>
      <vt:lpstr>Презентация PowerPoint</vt:lpstr>
      <vt:lpstr>Презентация PowerPoint</vt:lpstr>
      <vt:lpstr>Презентация PowerPoint</vt:lpstr>
      <vt:lpstr>Raman spectra  </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Көркем еңбектегі инновациялық технологиялар</dc:title>
  <dc:creator>Admin</dc:creator>
  <cp:lastModifiedBy>User</cp:lastModifiedBy>
  <cp:revision>281</cp:revision>
  <dcterms:created xsi:type="dcterms:W3CDTF">2022-10-21T16:10:26Z</dcterms:created>
  <dcterms:modified xsi:type="dcterms:W3CDTF">2024-11-05T03:22:27Z</dcterms:modified>
</cp:coreProperties>
</file>