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15" r:id="rId3"/>
    <p:sldId id="304" r:id="rId4"/>
    <p:sldId id="270" r:id="rId5"/>
    <p:sldId id="305" r:id="rId6"/>
    <p:sldId id="316" r:id="rId7"/>
    <p:sldId id="319" r:id="rId8"/>
    <p:sldId id="320" r:id="rId9"/>
    <p:sldId id="317" r:id="rId10"/>
    <p:sldId id="321" r:id="rId11"/>
    <p:sldId id="31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0494" autoAdjust="0"/>
  </p:normalViewPr>
  <p:slideViewPr>
    <p:cSldViewPr snapToGrid="0">
      <p:cViewPr varScale="1">
        <p:scale>
          <a:sx n="43" d="100"/>
          <a:sy n="43" d="100"/>
        </p:scale>
        <p:origin x="6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AEF6-A407-4ECE-B6EE-15FFC626417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6E586C7A-CFCE-4DF8-9A65-4580F46CC3E8}">
      <dgm:prSet phldrT="[Текст]" custT="1"/>
      <dgm:spPr/>
      <dgm:t>
        <a:bodyPr/>
        <a:lstStyle/>
        <a:p>
          <a:r>
            <a:rPr lang="en-US" sz="2000" dirty="0">
              <a:latin typeface="Times New Roman" panose="02020603050405020304" pitchFamily="18" charset="0"/>
              <a:cs typeface="Times New Roman" panose="02020603050405020304" pitchFamily="18" charset="0"/>
            </a:rPr>
            <a:t>Graphene, GO and its related structures to this day continue to show interest in various fields of science and technology due to their physicochemical properties. Today, after the appearance of graphene in 2004, monoatomic carbon layer of graphene oxide has names as FFLGN.</a:t>
          </a:r>
          <a:endParaRPr lang="ru-RU" sz="2000" dirty="0">
            <a:latin typeface="Times New Roman" panose="02020603050405020304" pitchFamily="18" charset="0"/>
            <a:cs typeface="Times New Roman" panose="02020603050405020304" pitchFamily="18" charset="0"/>
          </a:endParaRPr>
        </a:p>
      </dgm:t>
    </dgm:pt>
    <dgm:pt modelId="{5CE05CD4-2A8D-4EF7-83E7-4DC7419C1272}" type="parTrans" cxnId="{F34998DB-868A-4D70-A852-D4AF460AC656}">
      <dgm:prSet/>
      <dgm:spPr/>
      <dgm:t>
        <a:bodyPr/>
        <a:lstStyle/>
        <a:p>
          <a:endParaRPr lang="ru-RU"/>
        </a:p>
      </dgm:t>
    </dgm:pt>
    <dgm:pt modelId="{59F53B74-96D8-4823-A6FD-A28327D890B7}" type="sibTrans" cxnId="{F34998DB-868A-4D70-A852-D4AF460AC656}">
      <dgm:prSet/>
      <dgm:spPr/>
      <dgm:t>
        <a:bodyPr/>
        <a:lstStyle/>
        <a:p>
          <a:endParaRPr lang="ru-RU"/>
        </a:p>
      </dgm:t>
    </dgm:pt>
    <dgm:pt modelId="{2093B295-EED8-49CD-8F1D-EC93A7CB0650}">
      <dgm:prSet phldrT="[Текст]" custT="1"/>
      <dgm:spPr/>
      <dgm:t>
        <a:bodyPr/>
        <a:lstStyle/>
        <a:p>
          <a:r>
            <a:rPr lang="en-US" sz="2000" dirty="0">
              <a:latin typeface="Times New Roman" panose="02020603050405020304" pitchFamily="18" charset="0"/>
              <a:cs typeface="Times New Roman" panose="02020603050405020304" pitchFamily="18" charset="0"/>
            </a:rPr>
            <a:t>One of the main directions of graphene related research is the study of its modifications, for example, graphene oxide, in</a:t>
          </a:r>
          <a:r>
            <a:rPr lang="kk-KZ" sz="2000" dirty="0">
              <a:latin typeface="Times New Roman" panose="02020603050405020304" pitchFamily="18" charset="0"/>
              <a:cs typeface="Times New Roman" panose="02020603050405020304" pitchFamily="18" charset="0"/>
            </a:rPr>
            <a:t> th</a:t>
          </a:r>
          <a:r>
            <a:rPr lang="en-US" sz="2000" dirty="0">
              <a:latin typeface="Times New Roman" panose="02020603050405020304" pitchFamily="18" charset="0"/>
              <a:cs typeface="Times New Roman" panose="02020603050405020304" pitchFamily="18" charset="0"/>
            </a:rPr>
            <a:t>e</a:t>
          </a:r>
          <a:r>
            <a:rPr lang="kk-KZ" sz="2000" dirty="0">
              <a:latin typeface="Times New Roman" panose="02020603050405020304" pitchFamily="18" charset="0"/>
              <a:cs typeface="Times New Roman" panose="02020603050405020304" pitchFamily="18" charset="0"/>
            </a:rPr>
            <a:t> process of functionalization of graphene, which is the oxidation of graphite by strong oxidizing agents such as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SO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HNO</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KMnO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as a result of which bulk graphite becomes functionalized with hydroxyl and epoxy groups on their main plane and at the edges of the carbonyl and carboxyl groups. </a:t>
          </a:r>
          <a:endParaRPr lang="ru-RU" sz="2000" dirty="0">
            <a:latin typeface="Times New Roman" panose="02020603050405020304" pitchFamily="18" charset="0"/>
            <a:cs typeface="Times New Roman" panose="02020603050405020304" pitchFamily="18" charset="0"/>
          </a:endParaRPr>
        </a:p>
      </dgm:t>
    </dgm:pt>
    <dgm:pt modelId="{5C40E05F-C67E-4CCB-9FC0-4921B8A3D23D}" type="parTrans" cxnId="{5DDF26A8-5370-4A87-98CD-E4E59FF811FC}">
      <dgm:prSet/>
      <dgm:spPr/>
      <dgm:t>
        <a:bodyPr/>
        <a:lstStyle/>
        <a:p>
          <a:endParaRPr lang="ru-RU"/>
        </a:p>
      </dgm:t>
    </dgm:pt>
    <dgm:pt modelId="{FF550C6E-B95F-4B62-B285-79D4228FE6FF}" type="sibTrans" cxnId="{5DDF26A8-5370-4A87-98CD-E4E59FF811FC}">
      <dgm:prSet/>
      <dgm:spPr/>
      <dgm:t>
        <a:bodyPr/>
        <a:lstStyle/>
        <a:p>
          <a:endParaRPr lang="ru-RU"/>
        </a:p>
      </dgm:t>
    </dgm:pt>
    <dgm:pt modelId="{A8AD2014-0DEA-4793-8317-8F26E5122C2E}">
      <dgm:prSet phldrT="[Текст]" custT="1"/>
      <dgm:spPr/>
      <dgm:t>
        <a:bodyPr/>
        <a:lstStyle/>
        <a:p>
          <a:r>
            <a:rPr lang="en-US" sz="2000" dirty="0">
              <a:latin typeface="Times New Roman" panose="02020603050405020304" pitchFamily="18" charset="0"/>
              <a:cs typeface="Times New Roman" panose="02020603050405020304" pitchFamily="18" charset="0"/>
            </a:rPr>
            <a:t>There are two basic types of functionalization of graphene: chemical and non-chemical. The chemical functionalization method is understood as chemical modification of the surface by various groups of atoms, as a result of which new covalent bonds between atoms native to reduced FFLGN/FFLGN and the guest functional groups are formed. In the case of nonchemical functionalization, mainly physical interaction occurs and functionalization occurs on the basis of π interaction between guest molecules and reduced FFLGN/FFLGN. </a:t>
          </a:r>
          <a:endParaRPr lang="ru-RU" sz="2000" dirty="0">
            <a:latin typeface="Times New Roman" panose="02020603050405020304" pitchFamily="18" charset="0"/>
            <a:cs typeface="Times New Roman" panose="02020603050405020304" pitchFamily="18" charset="0"/>
          </a:endParaRPr>
        </a:p>
      </dgm:t>
    </dgm:pt>
    <dgm:pt modelId="{044E9CA5-C018-4144-8064-9AEF59AFF9E7}" type="parTrans" cxnId="{05687EA6-0389-43E1-814B-9737F9C97F4E}">
      <dgm:prSet/>
      <dgm:spPr/>
      <dgm:t>
        <a:bodyPr/>
        <a:lstStyle/>
        <a:p>
          <a:endParaRPr lang="ru-RU"/>
        </a:p>
      </dgm:t>
    </dgm:pt>
    <dgm:pt modelId="{0A11A994-AC14-49C9-AA30-51EB310B9A34}" type="sibTrans" cxnId="{05687EA6-0389-43E1-814B-9737F9C97F4E}">
      <dgm:prSet/>
      <dgm:spPr/>
      <dgm:t>
        <a:bodyPr/>
        <a:lstStyle/>
        <a:p>
          <a:endParaRPr lang="ru-RU"/>
        </a:p>
      </dgm:t>
    </dgm:pt>
    <dgm:pt modelId="{06CB86CD-028D-4C55-AB71-8B334305C9E3}" type="pres">
      <dgm:prSet presAssocID="{20E7AEF6-A407-4ECE-B6EE-15FFC6264177}" presName="Name0" presStyleCnt="0">
        <dgm:presLayoutVars>
          <dgm:chMax val="7"/>
          <dgm:chPref val="7"/>
          <dgm:dir/>
        </dgm:presLayoutVars>
      </dgm:prSet>
      <dgm:spPr/>
    </dgm:pt>
    <dgm:pt modelId="{A7321499-DB84-426F-9C3E-FCD32E6F999D}" type="pres">
      <dgm:prSet presAssocID="{20E7AEF6-A407-4ECE-B6EE-15FFC6264177}" presName="Name1" presStyleCnt="0"/>
      <dgm:spPr/>
    </dgm:pt>
    <dgm:pt modelId="{8C0B3E56-2D36-4CD5-83E1-FB2F3B912A14}" type="pres">
      <dgm:prSet presAssocID="{20E7AEF6-A407-4ECE-B6EE-15FFC6264177}" presName="cycle" presStyleCnt="0"/>
      <dgm:spPr/>
    </dgm:pt>
    <dgm:pt modelId="{88F12A1F-5543-4EA5-AEB2-C0DD4CB61668}" type="pres">
      <dgm:prSet presAssocID="{20E7AEF6-A407-4ECE-B6EE-15FFC6264177}" presName="srcNode" presStyleLbl="node1" presStyleIdx="0" presStyleCnt="3"/>
      <dgm:spPr/>
    </dgm:pt>
    <dgm:pt modelId="{25130A9B-3786-4B1D-92B3-540DD2124CB1}" type="pres">
      <dgm:prSet presAssocID="{20E7AEF6-A407-4ECE-B6EE-15FFC6264177}" presName="conn" presStyleLbl="parChTrans1D2" presStyleIdx="0" presStyleCnt="1"/>
      <dgm:spPr/>
    </dgm:pt>
    <dgm:pt modelId="{BFEB8864-F8B8-495A-959C-B45EB1528090}" type="pres">
      <dgm:prSet presAssocID="{20E7AEF6-A407-4ECE-B6EE-15FFC6264177}" presName="extraNode" presStyleLbl="node1" presStyleIdx="0" presStyleCnt="3"/>
      <dgm:spPr/>
    </dgm:pt>
    <dgm:pt modelId="{9D2652C4-968B-4F2C-9C0D-2DBE11A3DB9A}" type="pres">
      <dgm:prSet presAssocID="{20E7AEF6-A407-4ECE-B6EE-15FFC6264177}" presName="dstNode" presStyleLbl="node1" presStyleIdx="0" presStyleCnt="3"/>
      <dgm:spPr/>
    </dgm:pt>
    <dgm:pt modelId="{2EFDE457-DBB7-43A6-BAC0-72477EE38887}" type="pres">
      <dgm:prSet presAssocID="{6E586C7A-CFCE-4DF8-9A65-4580F46CC3E8}" presName="text_1" presStyleLbl="node1" presStyleIdx="0" presStyleCnt="3" custScaleX="101623">
        <dgm:presLayoutVars>
          <dgm:bulletEnabled val="1"/>
        </dgm:presLayoutVars>
      </dgm:prSet>
      <dgm:spPr/>
    </dgm:pt>
    <dgm:pt modelId="{A4ACE624-E081-4096-91A7-CCFFBF9D94B0}" type="pres">
      <dgm:prSet presAssocID="{6E586C7A-CFCE-4DF8-9A65-4580F46CC3E8}" presName="accent_1" presStyleCnt="0"/>
      <dgm:spPr/>
    </dgm:pt>
    <dgm:pt modelId="{732ECED6-977B-4551-B4C3-437F3F06A766}" type="pres">
      <dgm:prSet presAssocID="{6E586C7A-CFCE-4DF8-9A65-4580F46CC3E8}" presName="accentRepeatNode" presStyleLbl="solidFgAcc1" presStyleIdx="0" presStyleCnt="3"/>
      <dgm:spPr/>
    </dgm:pt>
    <dgm:pt modelId="{3D4511DE-C605-486A-969F-37EBB75C43ED}" type="pres">
      <dgm:prSet presAssocID="{2093B295-EED8-49CD-8F1D-EC93A7CB0650}" presName="text_2" presStyleLbl="node1" presStyleIdx="1" presStyleCnt="3" custScaleY="130831">
        <dgm:presLayoutVars>
          <dgm:bulletEnabled val="1"/>
        </dgm:presLayoutVars>
      </dgm:prSet>
      <dgm:spPr/>
    </dgm:pt>
    <dgm:pt modelId="{8053FCEE-C9D4-4141-9552-7479068C3D22}" type="pres">
      <dgm:prSet presAssocID="{2093B295-EED8-49CD-8F1D-EC93A7CB0650}" presName="accent_2" presStyleCnt="0"/>
      <dgm:spPr/>
    </dgm:pt>
    <dgm:pt modelId="{39F12CFA-E80D-4761-82AA-433D9CA80873}" type="pres">
      <dgm:prSet presAssocID="{2093B295-EED8-49CD-8F1D-EC93A7CB0650}" presName="accentRepeatNode" presStyleLbl="solidFgAcc1" presStyleIdx="1" presStyleCnt="3"/>
      <dgm:spPr/>
    </dgm:pt>
    <dgm:pt modelId="{E1142F85-ECE0-4774-85D1-313E474D074E}" type="pres">
      <dgm:prSet presAssocID="{A8AD2014-0DEA-4793-8317-8F26E5122C2E}" presName="text_3" presStyleLbl="node1" presStyleIdx="2" presStyleCnt="3" custScaleY="154507" custLinFactNeighborX="1187" custLinFactNeighborY="16681">
        <dgm:presLayoutVars>
          <dgm:bulletEnabled val="1"/>
        </dgm:presLayoutVars>
      </dgm:prSet>
      <dgm:spPr/>
    </dgm:pt>
    <dgm:pt modelId="{EBFBD636-CFA2-4E5B-B5AC-268F07636371}" type="pres">
      <dgm:prSet presAssocID="{A8AD2014-0DEA-4793-8317-8F26E5122C2E}" presName="accent_3" presStyleCnt="0"/>
      <dgm:spPr/>
    </dgm:pt>
    <dgm:pt modelId="{E2D6CCD9-FB85-46AE-948F-3C90C2AC5E46}" type="pres">
      <dgm:prSet presAssocID="{A8AD2014-0DEA-4793-8317-8F26E5122C2E}" presName="accentRepeatNode" presStyleLbl="solidFgAcc1" presStyleIdx="2" presStyleCnt="3"/>
      <dgm:spPr/>
    </dgm:pt>
  </dgm:ptLst>
  <dgm:cxnLst>
    <dgm:cxn modelId="{A39CE738-DAEF-451E-A93B-91D8A44EBEC9}" type="presOf" srcId="{2093B295-EED8-49CD-8F1D-EC93A7CB0650}" destId="{3D4511DE-C605-486A-969F-37EBB75C43ED}" srcOrd="0" destOrd="0" presId="urn:microsoft.com/office/officeart/2008/layout/VerticalCurvedList"/>
    <dgm:cxn modelId="{5053748B-A453-4E9E-8C96-789852FBD3A0}" type="presOf" srcId="{6E586C7A-CFCE-4DF8-9A65-4580F46CC3E8}" destId="{2EFDE457-DBB7-43A6-BAC0-72477EE38887}" srcOrd="0" destOrd="0" presId="urn:microsoft.com/office/officeart/2008/layout/VerticalCurvedList"/>
    <dgm:cxn modelId="{05687EA6-0389-43E1-814B-9737F9C97F4E}" srcId="{20E7AEF6-A407-4ECE-B6EE-15FFC6264177}" destId="{A8AD2014-0DEA-4793-8317-8F26E5122C2E}" srcOrd="2" destOrd="0" parTransId="{044E9CA5-C018-4144-8064-9AEF59AFF9E7}" sibTransId="{0A11A994-AC14-49C9-AA30-51EB310B9A34}"/>
    <dgm:cxn modelId="{DD39FFA6-9561-4389-8A67-C2FF64B8A9B4}" type="presOf" srcId="{59F53B74-96D8-4823-A6FD-A28327D890B7}" destId="{25130A9B-3786-4B1D-92B3-540DD2124CB1}" srcOrd="0" destOrd="0" presId="urn:microsoft.com/office/officeart/2008/layout/VerticalCurvedList"/>
    <dgm:cxn modelId="{5DDF26A8-5370-4A87-98CD-E4E59FF811FC}" srcId="{20E7AEF6-A407-4ECE-B6EE-15FFC6264177}" destId="{2093B295-EED8-49CD-8F1D-EC93A7CB0650}" srcOrd="1" destOrd="0" parTransId="{5C40E05F-C67E-4CCB-9FC0-4921B8A3D23D}" sibTransId="{FF550C6E-B95F-4B62-B285-79D4228FE6FF}"/>
    <dgm:cxn modelId="{831409C0-EA28-4421-824C-99CAB8E8EC46}" type="presOf" srcId="{20E7AEF6-A407-4ECE-B6EE-15FFC6264177}" destId="{06CB86CD-028D-4C55-AB71-8B334305C9E3}" srcOrd="0" destOrd="0" presId="urn:microsoft.com/office/officeart/2008/layout/VerticalCurvedList"/>
    <dgm:cxn modelId="{729CEAC7-FBD3-49C0-8E23-2B9E444AED92}" type="presOf" srcId="{A8AD2014-0DEA-4793-8317-8F26E5122C2E}" destId="{E1142F85-ECE0-4774-85D1-313E474D074E}" srcOrd="0" destOrd="0" presId="urn:microsoft.com/office/officeart/2008/layout/VerticalCurvedList"/>
    <dgm:cxn modelId="{F34998DB-868A-4D70-A852-D4AF460AC656}" srcId="{20E7AEF6-A407-4ECE-B6EE-15FFC6264177}" destId="{6E586C7A-CFCE-4DF8-9A65-4580F46CC3E8}" srcOrd="0" destOrd="0" parTransId="{5CE05CD4-2A8D-4EF7-83E7-4DC7419C1272}" sibTransId="{59F53B74-96D8-4823-A6FD-A28327D890B7}"/>
    <dgm:cxn modelId="{EAF78AAE-A67B-47D3-99CE-B29420A4E0EB}" type="presParOf" srcId="{06CB86CD-028D-4C55-AB71-8B334305C9E3}" destId="{A7321499-DB84-426F-9C3E-FCD32E6F999D}" srcOrd="0" destOrd="0" presId="urn:microsoft.com/office/officeart/2008/layout/VerticalCurvedList"/>
    <dgm:cxn modelId="{929BA158-D75A-4DBD-8A0C-E1662EA8AD9D}" type="presParOf" srcId="{A7321499-DB84-426F-9C3E-FCD32E6F999D}" destId="{8C0B3E56-2D36-4CD5-83E1-FB2F3B912A14}" srcOrd="0" destOrd="0" presId="urn:microsoft.com/office/officeart/2008/layout/VerticalCurvedList"/>
    <dgm:cxn modelId="{AA83597A-7765-4904-9CE0-020CCE3547EB}" type="presParOf" srcId="{8C0B3E56-2D36-4CD5-83E1-FB2F3B912A14}" destId="{88F12A1F-5543-4EA5-AEB2-C0DD4CB61668}" srcOrd="0" destOrd="0" presId="urn:microsoft.com/office/officeart/2008/layout/VerticalCurvedList"/>
    <dgm:cxn modelId="{BF13391F-A125-4046-A3C3-FDE7702C7E5E}" type="presParOf" srcId="{8C0B3E56-2D36-4CD5-83E1-FB2F3B912A14}" destId="{25130A9B-3786-4B1D-92B3-540DD2124CB1}" srcOrd="1" destOrd="0" presId="urn:microsoft.com/office/officeart/2008/layout/VerticalCurvedList"/>
    <dgm:cxn modelId="{E7159ADE-0AD2-4E80-859E-A66559E35BC7}" type="presParOf" srcId="{8C0B3E56-2D36-4CD5-83E1-FB2F3B912A14}" destId="{BFEB8864-F8B8-495A-959C-B45EB1528090}" srcOrd="2" destOrd="0" presId="urn:microsoft.com/office/officeart/2008/layout/VerticalCurvedList"/>
    <dgm:cxn modelId="{B9888A74-2A29-4DEC-8F4B-F015423D6DF2}" type="presParOf" srcId="{8C0B3E56-2D36-4CD5-83E1-FB2F3B912A14}" destId="{9D2652C4-968B-4F2C-9C0D-2DBE11A3DB9A}" srcOrd="3" destOrd="0" presId="urn:microsoft.com/office/officeart/2008/layout/VerticalCurvedList"/>
    <dgm:cxn modelId="{72EA9DA3-11D4-4EFF-B680-ECE69D25A748}" type="presParOf" srcId="{A7321499-DB84-426F-9C3E-FCD32E6F999D}" destId="{2EFDE457-DBB7-43A6-BAC0-72477EE38887}" srcOrd="1" destOrd="0" presId="urn:microsoft.com/office/officeart/2008/layout/VerticalCurvedList"/>
    <dgm:cxn modelId="{DBC4D3AE-C8BA-49B9-A9F7-4B8CA1656198}" type="presParOf" srcId="{A7321499-DB84-426F-9C3E-FCD32E6F999D}" destId="{A4ACE624-E081-4096-91A7-CCFFBF9D94B0}" srcOrd="2" destOrd="0" presId="urn:microsoft.com/office/officeart/2008/layout/VerticalCurvedList"/>
    <dgm:cxn modelId="{D73162B9-DB07-4ACA-AA01-C6A449C7CFBC}" type="presParOf" srcId="{A4ACE624-E081-4096-91A7-CCFFBF9D94B0}" destId="{732ECED6-977B-4551-B4C3-437F3F06A766}" srcOrd="0" destOrd="0" presId="urn:microsoft.com/office/officeart/2008/layout/VerticalCurvedList"/>
    <dgm:cxn modelId="{74325854-FF3F-449D-9934-4CB65721455D}" type="presParOf" srcId="{A7321499-DB84-426F-9C3E-FCD32E6F999D}" destId="{3D4511DE-C605-486A-969F-37EBB75C43ED}" srcOrd="3" destOrd="0" presId="urn:microsoft.com/office/officeart/2008/layout/VerticalCurvedList"/>
    <dgm:cxn modelId="{DEFFE117-9945-41D3-885E-AAA538341DC0}" type="presParOf" srcId="{A7321499-DB84-426F-9C3E-FCD32E6F999D}" destId="{8053FCEE-C9D4-4141-9552-7479068C3D22}" srcOrd="4" destOrd="0" presId="urn:microsoft.com/office/officeart/2008/layout/VerticalCurvedList"/>
    <dgm:cxn modelId="{56A4CAC9-A5D8-480F-AFEB-86658E787065}" type="presParOf" srcId="{8053FCEE-C9D4-4141-9552-7479068C3D22}" destId="{39F12CFA-E80D-4761-82AA-433D9CA80873}" srcOrd="0" destOrd="0" presId="urn:microsoft.com/office/officeart/2008/layout/VerticalCurvedList"/>
    <dgm:cxn modelId="{4E1685C6-AF01-4DB2-B17E-F765D06440C3}" type="presParOf" srcId="{A7321499-DB84-426F-9C3E-FCD32E6F999D}" destId="{E1142F85-ECE0-4774-85D1-313E474D074E}" srcOrd="5" destOrd="0" presId="urn:microsoft.com/office/officeart/2008/layout/VerticalCurvedList"/>
    <dgm:cxn modelId="{D894EE24-75AF-4550-904F-5C8C5ECABF9F}" type="presParOf" srcId="{A7321499-DB84-426F-9C3E-FCD32E6F999D}" destId="{EBFBD636-CFA2-4E5B-B5AC-268F07636371}" srcOrd="6" destOrd="0" presId="urn:microsoft.com/office/officeart/2008/layout/VerticalCurvedList"/>
    <dgm:cxn modelId="{BA7CF276-8216-4077-9D01-1BA07D820618}" type="presParOf" srcId="{EBFBD636-CFA2-4E5B-B5AC-268F07636371}" destId="{E2D6CCD9-FB85-46AE-948F-3C90C2AC5E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B5264-BA1C-4AB0-9BEC-BF5495FB255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CFBA7DA3-AA28-4050-8E85-C1506E86D9D2}">
      <dgm:prSet phldrT="[Текст]" custT="1"/>
      <dgm:spPr/>
      <dgm:t>
        <a:bodyPr/>
        <a:lstStyle/>
        <a:p>
          <a:r>
            <a:rPr lang="en-US" sz="2400" b="1" dirty="0">
              <a:latin typeface="Times New Roman" panose="02020603050405020304" pitchFamily="18" charset="0"/>
              <a:cs typeface="Times New Roman" panose="02020603050405020304" pitchFamily="18" charset="0"/>
            </a:rPr>
            <a:t>FFLGN is an important precursor for the synthesis of graphene, which is implemented using chemical or thermal reduction processes. FFLGN is a single sheet of the crystal lattice of graphite oxide, which is a compound of carbon, hydrogen, and oxygen in different ratios, which is formed when graphite is processed with strong oxidizing agents </a:t>
          </a:r>
          <a:endParaRPr lang="ru-RU" sz="2400" b="1" dirty="0">
            <a:solidFill>
              <a:schemeClr val="bg1"/>
            </a:solidFill>
            <a:latin typeface="Times New Roman" panose="02020603050405020304" pitchFamily="18" charset="0"/>
            <a:cs typeface="Times New Roman" panose="02020603050405020304" pitchFamily="18" charset="0"/>
          </a:endParaRPr>
        </a:p>
      </dgm:t>
    </dgm:pt>
    <dgm:pt modelId="{38CE93BD-9584-4E16-B53E-B73A2B2719F0}" type="parTrans" cxnId="{A941A89A-7FC0-4199-8E98-34E21F6430F1}">
      <dgm:prSet/>
      <dgm:spPr/>
      <dgm:t>
        <a:bodyPr/>
        <a:lstStyle/>
        <a:p>
          <a:endParaRPr lang="ru-RU"/>
        </a:p>
      </dgm:t>
    </dgm:pt>
    <dgm:pt modelId="{F9C7023F-7FAF-4540-9512-2B5B4B606872}" type="sibTrans" cxnId="{A941A89A-7FC0-4199-8E98-34E21F6430F1}">
      <dgm:prSet/>
      <dgm:spPr/>
      <dgm:t>
        <a:bodyPr/>
        <a:lstStyle/>
        <a:p>
          <a:endParaRPr lang="ru-RU"/>
        </a:p>
      </dgm:t>
    </dgm:pt>
    <dgm:pt modelId="{9330C0DA-58CF-46D0-8FE1-3701504645BE}">
      <dgm:prSet phldrT="[Текст]" custT="1"/>
      <dgm:spPr/>
      <dgm:t>
        <a:bodyPr/>
        <a:lstStyle/>
        <a:p>
          <a:r>
            <a:rPr lang="en-US" sz="2000" b="1" dirty="0">
              <a:latin typeface="Times New Roman" panose="02020603050405020304" pitchFamily="18" charset="0"/>
              <a:cs typeface="Times New Roman" panose="02020603050405020304" pitchFamily="18" charset="0"/>
            </a:rPr>
            <a:t>It is stated that graphite and FFLGN have a layered structure, although, compared with graphite, FFLGN contains functional groups with high oxygen density, such as hydroxyl and epoxy groups on its basal plane and on its edge with less carboxyl, carbonyl, phenol, lactone and </a:t>
          </a:r>
          <a:r>
            <a:rPr lang="en-US" sz="2000" b="1" dirty="0" err="1">
              <a:latin typeface="Times New Roman" panose="02020603050405020304" pitchFamily="18" charset="0"/>
              <a:cs typeface="Times New Roman" panose="02020603050405020304" pitchFamily="18" charset="0"/>
            </a:rPr>
            <a:t>quinone</a:t>
          </a:r>
          <a:r>
            <a:rPr lang="en-US" sz="2000" b="1" dirty="0">
              <a:latin typeface="Times New Roman" panose="02020603050405020304" pitchFamily="18" charset="0"/>
              <a:cs typeface="Times New Roman" panose="02020603050405020304" pitchFamily="18" charset="0"/>
            </a:rPr>
            <a:t> which contribute expand of </a:t>
          </a:r>
          <a:r>
            <a:rPr lang="en-US" sz="2000" b="1" dirty="0" err="1">
              <a:latin typeface="Times New Roman" panose="02020603050405020304" pitchFamily="18" charset="0"/>
              <a:cs typeface="Times New Roman" panose="02020603050405020304" pitchFamily="18" charset="0"/>
            </a:rPr>
            <a:t>interplanar</a:t>
          </a:r>
          <a:r>
            <a:rPr lang="en-US" sz="2000" b="1" dirty="0">
              <a:latin typeface="Times New Roman" panose="02020603050405020304" pitchFamily="18" charset="0"/>
              <a:cs typeface="Times New Roman" panose="02020603050405020304" pitchFamily="18" charset="0"/>
            </a:rPr>
            <a:t> distance, and also makes it hydrophilic. </a:t>
          </a:r>
          <a:endParaRPr lang="ru-RU" sz="2000" b="1" dirty="0">
            <a:solidFill>
              <a:schemeClr val="bg1"/>
            </a:solidFill>
            <a:latin typeface="Times New Roman" panose="02020603050405020304" pitchFamily="18" charset="0"/>
            <a:cs typeface="Times New Roman" panose="02020603050405020304" pitchFamily="18" charset="0"/>
          </a:endParaRPr>
        </a:p>
      </dgm:t>
    </dgm:pt>
    <dgm:pt modelId="{54185059-91B4-4A6B-BFBE-B33D66933E49}" type="parTrans" cxnId="{A20B4040-3A5F-46BB-A9DB-9459C8D6F447}">
      <dgm:prSet/>
      <dgm:spPr/>
      <dgm:t>
        <a:bodyPr/>
        <a:lstStyle/>
        <a:p>
          <a:endParaRPr lang="ru-RU"/>
        </a:p>
      </dgm:t>
    </dgm:pt>
    <dgm:pt modelId="{6C9E56A0-66AE-4F0A-9DB8-8D0C41C21C3E}" type="sibTrans" cxnId="{A20B4040-3A5F-46BB-A9DB-9459C8D6F447}">
      <dgm:prSet/>
      <dgm:spPr/>
      <dgm:t>
        <a:bodyPr/>
        <a:lstStyle/>
        <a:p>
          <a:endParaRPr lang="ru-RU"/>
        </a:p>
      </dgm:t>
    </dgm:pt>
    <dgm:pt modelId="{2D88A461-238C-4785-9DB1-0248C037F006}" type="pres">
      <dgm:prSet presAssocID="{B42B5264-BA1C-4AB0-9BEC-BF5495FB255C}" presName="Name0" presStyleCnt="0">
        <dgm:presLayoutVars>
          <dgm:dir/>
          <dgm:resizeHandles val="exact"/>
        </dgm:presLayoutVars>
      </dgm:prSet>
      <dgm:spPr/>
    </dgm:pt>
    <dgm:pt modelId="{24F4DFBB-A369-4E2F-ACF1-DADC6F7C9A84}" type="pres">
      <dgm:prSet presAssocID="{CFBA7DA3-AA28-4050-8E85-C1506E86D9D2}" presName="node" presStyleLbl="node1" presStyleIdx="0" presStyleCnt="2" custScaleX="199172" custScaleY="190032" custLinFactNeighborX="-1571" custLinFactNeighborY="4596">
        <dgm:presLayoutVars>
          <dgm:bulletEnabled val="1"/>
        </dgm:presLayoutVars>
      </dgm:prSet>
      <dgm:spPr/>
    </dgm:pt>
    <dgm:pt modelId="{1E626583-8806-47E5-AF09-B1688D6761D5}" type="pres">
      <dgm:prSet presAssocID="{F9C7023F-7FAF-4540-9512-2B5B4B606872}" presName="sibTrans" presStyleLbl="sibTrans1D1" presStyleIdx="0" presStyleCnt="1"/>
      <dgm:spPr/>
    </dgm:pt>
    <dgm:pt modelId="{08906BB5-9B25-4B34-ADCB-4EF8F8257739}" type="pres">
      <dgm:prSet presAssocID="{F9C7023F-7FAF-4540-9512-2B5B4B606872}" presName="connectorText" presStyleLbl="sibTrans1D1" presStyleIdx="0" presStyleCnt="1"/>
      <dgm:spPr/>
    </dgm:pt>
    <dgm:pt modelId="{AFAE4265-31E0-44A1-8DA0-922410A58A57}" type="pres">
      <dgm:prSet presAssocID="{9330C0DA-58CF-46D0-8FE1-3701504645BE}" presName="node" presStyleLbl="node1" presStyleIdx="1" presStyleCnt="2" custScaleX="169088" custScaleY="195565" custLinFactNeighborX="5595">
        <dgm:presLayoutVars>
          <dgm:bulletEnabled val="1"/>
        </dgm:presLayoutVars>
      </dgm:prSet>
      <dgm:spPr/>
    </dgm:pt>
  </dgm:ptLst>
  <dgm:cxnLst>
    <dgm:cxn modelId="{A20B4040-3A5F-46BB-A9DB-9459C8D6F447}" srcId="{B42B5264-BA1C-4AB0-9BEC-BF5495FB255C}" destId="{9330C0DA-58CF-46D0-8FE1-3701504645BE}" srcOrd="1" destOrd="0" parTransId="{54185059-91B4-4A6B-BFBE-B33D66933E49}" sibTransId="{6C9E56A0-66AE-4F0A-9DB8-8D0C41C21C3E}"/>
    <dgm:cxn modelId="{EB236F44-BAA1-4181-9542-EEB6C858B8DF}" type="presOf" srcId="{B42B5264-BA1C-4AB0-9BEC-BF5495FB255C}" destId="{2D88A461-238C-4785-9DB1-0248C037F006}" srcOrd="0" destOrd="0" presId="urn:microsoft.com/office/officeart/2005/8/layout/bProcess3"/>
    <dgm:cxn modelId="{6E2EAA44-9062-4650-A13A-D66311BEA05B}" type="presOf" srcId="{9330C0DA-58CF-46D0-8FE1-3701504645BE}" destId="{AFAE4265-31E0-44A1-8DA0-922410A58A57}" srcOrd="0" destOrd="0" presId="urn:microsoft.com/office/officeart/2005/8/layout/bProcess3"/>
    <dgm:cxn modelId="{A941A89A-7FC0-4199-8E98-34E21F6430F1}" srcId="{B42B5264-BA1C-4AB0-9BEC-BF5495FB255C}" destId="{CFBA7DA3-AA28-4050-8E85-C1506E86D9D2}" srcOrd="0" destOrd="0" parTransId="{38CE93BD-9584-4E16-B53E-B73A2B2719F0}" sibTransId="{F9C7023F-7FAF-4540-9512-2B5B4B606872}"/>
    <dgm:cxn modelId="{C62FD1CD-0BB9-4CDA-83E1-35CCA0585E75}" type="presOf" srcId="{F9C7023F-7FAF-4540-9512-2B5B4B606872}" destId="{1E626583-8806-47E5-AF09-B1688D6761D5}" srcOrd="0" destOrd="0" presId="urn:microsoft.com/office/officeart/2005/8/layout/bProcess3"/>
    <dgm:cxn modelId="{08E27ADA-A376-409C-8917-A5D07F10B8F3}" type="presOf" srcId="{F9C7023F-7FAF-4540-9512-2B5B4B606872}" destId="{08906BB5-9B25-4B34-ADCB-4EF8F8257739}" srcOrd="1" destOrd="0" presId="urn:microsoft.com/office/officeart/2005/8/layout/bProcess3"/>
    <dgm:cxn modelId="{DD96BFE4-A758-446F-A362-F07C266B8705}" type="presOf" srcId="{CFBA7DA3-AA28-4050-8E85-C1506E86D9D2}" destId="{24F4DFBB-A369-4E2F-ACF1-DADC6F7C9A84}" srcOrd="0" destOrd="0" presId="urn:microsoft.com/office/officeart/2005/8/layout/bProcess3"/>
    <dgm:cxn modelId="{82F38FEF-0094-4224-8683-1CE753B6EDF8}" type="presParOf" srcId="{2D88A461-238C-4785-9DB1-0248C037F006}" destId="{24F4DFBB-A369-4E2F-ACF1-DADC6F7C9A84}" srcOrd="0" destOrd="0" presId="urn:microsoft.com/office/officeart/2005/8/layout/bProcess3"/>
    <dgm:cxn modelId="{A8D7289E-D15A-4265-9D22-862761F6EF21}" type="presParOf" srcId="{2D88A461-238C-4785-9DB1-0248C037F006}" destId="{1E626583-8806-47E5-AF09-B1688D6761D5}" srcOrd="1" destOrd="0" presId="urn:microsoft.com/office/officeart/2005/8/layout/bProcess3"/>
    <dgm:cxn modelId="{6245C006-B786-4B16-A4B7-43109ABA108F}" type="presParOf" srcId="{1E626583-8806-47E5-AF09-B1688D6761D5}" destId="{08906BB5-9B25-4B34-ADCB-4EF8F8257739}" srcOrd="0" destOrd="0" presId="urn:microsoft.com/office/officeart/2005/8/layout/bProcess3"/>
    <dgm:cxn modelId="{592F87D3-4B81-4517-BE9A-8C7F04FE5CF1}" type="presParOf" srcId="{2D88A461-238C-4785-9DB1-0248C037F006}" destId="{AFAE4265-31E0-44A1-8DA0-922410A58A57}"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30A9B-3786-4B1D-92B3-540DD2124CB1}">
      <dsp:nvSpPr>
        <dsp:cNvPr id="0" name=""/>
        <dsp:cNvSpPr/>
      </dsp:nvSpPr>
      <dsp:spPr>
        <a:xfrm>
          <a:off x="-6857944" y="-1042558"/>
          <a:ext cx="8115106" cy="8115106"/>
        </a:xfrm>
        <a:prstGeom prst="blockArc">
          <a:avLst>
            <a:gd name="adj1" fmla="val 18900000"/>
            <a:gd name="adj2" fmla="val 2700000"/>
            <a:gd name="adj3" fmla="val 266"/>
          </a:avLst>
        </a:pr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DE457-DBB7-43A6-BAC0-72477EE38887}">
      <dsp:nvSpPr>
        <dsp:cNvPr id="0" name=""/>
        <dsp:cNvSpPr/>
      </dsp:nvSpPr>
      <dsp:spPr>
        <a:xfrm>
          <a:off x="709922" y="602999"/>
          <a:ext cx="10606058" cy="1205998"/>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6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Graphene, GO and its related structures to this day continue to show interest in various fields of science and technology due to their physicochemical properties. Today, after the appearance of graphene in 2004, monoatomic carbon layer of graphene oxide has names as FFLGN.</a:t>
          </a:r>
          <a:endParaRPr lang="ru-RU" sz="2000" kern="1200" dirty="0">
            <a:latin typeface="Times New Roman" panose="02020603050405020304" pitchFamily="18" charset="0"/>
            <a:cs typeface="Times New Roman" panose="02020603050405020304" pitchFamily="18" charset="0"/>
          </a:endParaRPr>
        </a:p>
      </dsp:txBody>
      <dsp:txXfrm>
        <a:off x="709922" y="602999"/>
        <a:ext cx="10606058" cy="1205998"/>
      </dsp:txXfrm>
    </dsp:sp>
    <dsp:sp modelId="{732ECED6-977B-4551-B4C3-437F3F06A766}">
      <dsp:nvSpPr>
        <dsp:cNvPr id="0" name=""/>
        <dsp:cNvSpPr/>
      </dsp:nvSpPr>
      <dsp:spPr>
        <a:xfrm>
          <a:off x="40867" y="452249"/>
          <a:ext cx="1507497" cy="1507497"/>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11DE-C605-486A-969F-37EBB75C43ED}">
      <dsp:nvSpPr>
        <dsp:cNvPr id="0" name=""/>
        <dsp:cNvSpPr/>
      </dsp:nvSpPr>
      <dsp:spPr>
        <a:xfrm>
          <a:off x="1232996" y="2226085"/>
          <a:ext cx="9998291" cy="1577819"/>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6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One of the main directions of graphene related research is the study of its modifications, for example, graphene oxide, in</a:t>
          </a:r>
          <a:r>
            <a:rPr lang="kk-KZ" sz="2000" kern="1200" dirty="0">
              <a:latin typeface="Times New Roman" panose="02020603050405020304" pitchFamily="18" charset="0"/>
              <a:cs typeface="Times New Roman" panose="02020603050405020304" pitchFamily="18" charset="0"/>
            </a:rPr>
            <a:t> th</a:t>
          </a:r>
          <a:r>
            <a:rPr lang="en-US" sz="2000" kern="1200" dirty="0">
              <a:latin typeface="Times New Roman" panose="02020603050405020304" pitchFamily="18" charset="0"/>
              <a:cs typeface="Times New Roman" panose="02020603050405020304" pitchFamily="18" charset="0"/>
            </a:rPr>
            <a:t>e</a:t>
          </a:r>
          <a:r>
            <a:rPr lang="kk-KZ" sz="2000" kern="1200" dirty="0">
              <a:latin typeface="Times New Roman" panose="02020603050405020304" pitchFamily="18" charset="0"/>
              <a:cs typeface="Times New Roman" panose="02020603050405020304" pitchFamily="18" charset="0"/>
            </a:rPr>
            <a:t> process of functionalization of graphene, which is the oxidation of graphite by strong oxidizing agents such as </a:t>
          </a:r>
          <a:r>
            <a:rPr lang="en-US" sz="2000" kern="1200" dirty="0">
              <a:latin typeface="Times New Roman" panose="02020603050405020304" pitchFamily="18" charset="0"/>
              <a:cs typeface="Times New Roman" panose="02020603050405020304" pitchFamily="18" charset="0"/>
            </a:rPr>
            <a:t>H</a:t>
          </a:r>
          <a:r>
            <a:rPr lang="en-US" sz="2000" kern="1200" baseline="-25000" dirty="0">
              <a:latin typeface="Times New Roman" panose="02020603050405020304" pitchFamily="18" charset="0"/>
              <a:cs typeface="Times New Roman" panose="02020603050405020304" pitchFamily="18" charset="0"/>
            </a:rPr>
            <a:t>2</a:t>
          </a:r>
          <a:r>
            <a:rPr lang="en-US" sz="2000" kern="1200" dirty="0">
              <a:latin typeface="Times New Roman" panose="02020603050405020304" pitchFamily="18" charset="0"/>
              <a:cs typeface="Times New Roman" panose="02020603050405020304" pitchFamily="18" charset="0"/>
            </a:rPr>
            <a:t>SO</a:t>
          </a:r>
          <a:r>
            <a:rPr lang="en-US" sz="2000" kern="1200" baseline="-25000" dirty="0">
              <a:latin typeface="Times New Roman" panose="02020603050405020304" pitchFamily="18" charset="0"/>
              <a:cs typeface="Times New Roman" panose="02020603050405020304" pitchFamily="18" charset="0"/>
            </a:rPr>
            <a:t>4</a:t>
          </a:r>
          <a:r>
            <a:rPr lang="en-US" sz="2000" kern="1200" dirty="0">
              <a:latin typeface="Times New Roman" panose="02020603050405020304" pitchFamily="18" charset="0"/>
              <a:cs typeface="Times New Roman" panose="02020603050405020304" pitchFamily="18" charset="0"/>
            </a:rPr>
            <a:t>, HNO</a:t>
          </a:r>
          <a:r>
            <a:rPr lang="en-US" sz="2000" kern="1200" baseline="-25000" dirty="0">
              <a:latin typeface="Times New Roman" panose="02020603050405020304" pitchFamily="18" charset="0"/>
              <a:cs typeface="Times New Roman" panose="02020603050405020304" pitchFamily="18" charset="0"/>
            </a:rPr>
            <a:t>3</a:t>
          </a:r>
          <a:r>
            <a:rPr lang="en-US" sz="2000" kern="1200" dirty="0">
              <a:latin typeface="Times New Roman" panose="02020603050405020304" pitchFamily="18" charset="0"/>
              <a:cs typeface="Times New Roman" panose="02020603050405020304" pitchFamily="18" charset="0"/>
            </a:rPr>
            <a:t>, KMnO</a:t>
          </a:r>
          <a:r>
            <a:rPr lang="en-US" sz="2000" kern="1200" baseline="-25000" dirty="0">
              <a:latin typeface="Times New Roman" panose="02020603050405020304" pitchFamily="18" charset="0"/>
              <a:cs typeface="Times New Roman" panose="02020603050405020304" pitchFamily="18" charset="0"/>
            </a:rPr>
            <a:t>4</a:t>
          </a:r>
          <a:r>
            <a:rPr lang="en-US" sz="2000" kern="1200" dirty="0">
              <a:latin typeface="Times New Roman" panose="02020603050405020304" pitchFamily="18" charset="0"/>
              <a:cs typeface="Times New Roman" panose="02020603050405020304" pitchFamily="18" charset="0"/>
            </a:rPr>
            <a:t> </a:t>
          </a:r>
          <a:r>
            <a:rPr lang="kk-KZ" sz="2000" kern="1200" dirty="0">
              <a:latin typeface="Times New Roman" panose="02020603050405020304" pitchFamily="18" charset="0"/>
              <a:cs typeface="Times New Roman" panose="02020603050405020304" pitchFamily="18" charset="0"/>
            </a:rPr>
            <a:t>as a result of which bulk graphite becomes functionalized with hydroxyl and epoxy groups on their main plane and at the edges of the carbonyl and carboxyl groups. </a:t>
          </a:r>
          <a:endParaRPr lang="ru-RU" sz="2000" kern="1200" dirty="0">
            <a:latin typeface="Times New Roman" panose="02020603050405020304" pitchFamily="18" charset="0"/>
            <a:cs typeface="Times New Roman" panose="02020603050405020304" pitchFamily="18" charset="0"/>
          </a:endParaRPr>
        </a:p>
      </dsp:txBody>
      <dsp:txXfrm>
        <a:off x="1232996" y="2226085"/>
        <a:ext cx="9998291" cy="1577819"/>
      </dsp:txXfrm>
    </dsp:sp>
    <dsp:sp modelId="{39F12CFA-E80D-4761-82AA-433D9CA80873}">
      <dsp:nvSpPr>
        <dsp:cNvPr id="0" name=""/>
        <dsp:cNvSpPr/>
      </dsp:nvSpPr>
      <dsp:spPr>
        <a:xfrm>
          <a:off x="479247" y="2261246"/>
          <a:ext cx="1507497" cy="1507497"/>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42F85-ECE0-4774-85D1-313E474D074E}">
      <dsp:nvSpPr>
        <dsp:cNvPr id="0" name=""/>
        <dsp:cNvSpPr/>
      </dsp:nvSpPr>
      <dsp:spPr>
        <a:xfrm>
          <a:off x="918499" y="4093488"/>
          <a:ext cx="10436671" cy="1863351"/>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6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There are two basic types of functionalization of graphene: chemical and non-chemical. The chemical functionalization method is understood as chemical modification of the surface by various groups of atoms, as a result of which new covalent bonds between atoms native to reduced FFLGN/FFLGN and the guest functional groups are formed. In the case of nonchemical functionalization, mainly physical interaction occurs and functionalization occurs on the basis of π interaction between guest molecules and reduced FFLGN/FFLGN. </a:t>
          </a:r>
          <a:endParaRPr lang="ru-RU" sz="2000" kern="1200" dirty="0">
            <a:latin typeface="Times New Roman" panose="02020603050405020304" pitchFamily="18" charset="0"/>
            <a:cs typeface="Times New Roman" panose="02020603050405020304" pitchFamily="18" charset="0"/>
          </a:endParaRPr>
        </a:p>
      </dsp:txBody>
      <dsp:txXfrm>
        <a:off x="918499" y="4093488"/>
        <a:ext cx="10436671" cy="1863351"/>
      </dsp:txXfrm>
    </dsp:sp>
    <dsp:sp modelId="{E2D6CCD9-FB85-46AE-948F-3C90C2AC5E46}">
      <dsp:nvSpPr>
        <dsp:cNvPr id="0" name=""/>
        <dsp:cNvSpPr/>
      </dsp:nvSpPr>
      <dsp:spPr>
        <a:xfrm>
          <a:off x="40867" y="4070243"/>
          <a:ext cx="1507497" cy="1507497"/>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26583-8806-47E5-AF09-B1688D6761D5}">
      <dsp:nvSpPr>
        <dsp:cNvPr id="0" name=""/>
        <dsp:cNvSpPr/>
      </dsp:nvSpPr>
      <dsp:spPr>
        <a:xfrm>
          <a:off x="5789928" y="2534122"/>
          <a:ext cx="658857" cy="91440"/>
        </a:xfrm>
        <a:custGeom>
          <a:avLst/>
          <a:gdLst/>
          <a:ahLst/>
          <a:cxnLst/>
          <a:rect l="0" t="0" r="0" b="0"/>
          <a:pathLst>
            <a:path>
              <a:moveTo>
                <a:pt x="0" y="125908"/>
              </a:moveTo>
              <a:lnTo>
                <a:pt x="346528" y="125908"/>
              </a:lnTo>
              <a:lnTo>
                <a:pt x="346528" y="45720"/>
              </a:lnTo>
              <a:lnTo>
                <a:pt x="658857"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102004" y="2576494"/>
        <a:ext cx="34705" cy="6694"/>
      </dsp:txXfrm>
    </dsp:sp>
    <dsp:sp modelId="{24F4DFBB-A369-4E2F-ACF1-DADC6F7C9A84}">
      <dsp:nvSpPr>
        <dsp:cNvPr id="0" name=""/>
        <dsp:cNvSpPr/>
      </dsp:nvSpPr>
      <dsp:spPr>
        <a:xfrm>
          <a:off x="0" y="1002246"/>
          <a:ext cx="5791728" cy="33155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FFLGN is an important precursor for the synthesis of graphene, which is implemented using chemical or thermal reduction processes. FFLGN is a single sheet of the crystal lattice of graphite oxide, which is a compound of carbon, hydrogen, and oxygen in different ratios, which is formed when graphite is processed with strong oxidizing agents </a:t>
          </a:r>
          <a:endParaRPr lang="ru-RU" sz="2400" b="1" kern="1200" dirty="0">
            <a:solidFill>
              <a:schemeClr val="bg1"/>
            </a:solidFill>
            <a:latin typeface="Times New Roman" panose="02020603050405020304" pitchFamily="18" charset="0"/>
            <a:cs typeface="Times New Roman" panose="02020603050405020304" pitchFamily="18" charset="0"/>
          </a:endParaRPr>
        </a:p>
      </dsp:txBody>
      <dsp:txXfrm>
        <a:off x="0" y="1002246"/>
        <a:ext cx="5791728" cy="3315567"/>
      </dsp:txXfrm>
    </dsp:sp>
    <dsp:sp modelId="{AFAE4265-31E0-44A1-8DA0-922410A58A57}">
      <dsp:nvSpPr>
        <dsp:cNvPr id="0" name=""/>
        <dsp:cNvSpPr/>
      </dsp:nvSpPr>
      <dsp:spPr>
        <a:xfrm>
          <a:off x="6481185" y="873789"/>
          <a:ext cx="4916915" cy="34121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It is stated that graphite and FFLGN have a layered structure, although, compared with graphite, FFLGN contains functional groups with high oxygen density, such as hydroxyl and epoxy groups on its basal plane and on its edge with less carboxyl, carbonyl, phenol, lactone and </a:t>
          </a:r>
          <a:r>
            <a:rPr lang="en-US" sz="2000" b="1" kern="1200" dirty="0" err="1">
              <a:latin typeface="Times New Roman" panose="02020603050405020304" pitchFamily="18" charset="0"/>
              <a:cs typeface="Times New Roman" panose="02020603050405020304" pitchFamily="18" charset="0"/>
            </a:rPr>
            <a:t>quinone</a:t>
          </a:r>
          <a:r>
            <a:rPr lang="en-US" sz="2000" b="1" kern="1200" dirty="0">
              <a:latin typeface="Times New Roman" panose="02020603050405020304" pitchFamily="18" charset="0"/>
              <a:cs typeface="Times New Roman" panose="02020603050405020304" pitchFamily="18" charset="0"/>
            </a:rPr>
            <a:t> which contribute expand of </a:t>
          </a:r>
          <a:r>
            <a:rPr lang="en-US" sz="2000" b="1" kern="1200" dirty="0" err="1">
              <a:latin typeface="Times New Roman" panose="02020603050405020304" pitchFamily="18" charset="0"/>
              <a:cs typeface="Times New Roman" panose="02020603050405020304" pitchFamily="18" charset="0"/>
            </a:rPr>
            <a:t>interplanar</a:t>
          </a:r>
          <a:r>
            <a:rPr lang="en-US" sz="2000" b="1" kern="1200" dirty="0">
              <a:latin typeface="Times New Roman" panose="02020603050405020304" pitchFamily="18" charset="0"/>
              <a:cs typeface="Times New Roman" panose="02020603050405020304" pitchFamily="18" charset="0"/>
            </a:rPr>
            <a:t> distance, and also makes it hydrophilic. </a:t>
          </a:r>
          <a:endParaRPr lang="ru-RU" sz="2000" b="1" kern="1200" dirty="0">
            <a:solidFill>
              <a:schemeClr val="bg1"/>
            </a:solidFill>
            <a:latin typeface="Times New Roman" panose="02020603050405020304" pitchFamily="18" charset="0"/>
            <a:cs typeface="Times New Roman" panose="02020603050405020304" pitchFamily="18" charset="0"/>
          </a:endParaRPr>
        </a:p>
      </dsp:txBody>
      <dsp:txXfrm>
        <a:off x="6481185" y="873789"/>
        <a:ext cx="4916915" cy="34121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311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4232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830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5531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8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7396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75042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820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75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230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4878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D9EEC6-BE18-4FF9-A6C0-CB8176D07083}" type="datetimeFigureOut">
              <a:rPr lang="ru-RU" smtClean="0"/>
              <a:t>05.11.2024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0736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D9EEC6-BE18-4FF9-A6C0-CB8176D07083}" type="datetimeFigureOut">
              <a:rPr lang="ru-RU" smtClean="0"/>
              <a:t>05.11.2024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4069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EEC6-BE18-4FF9-A6C0-CB8176D07083}" type="datetimeFigureOut">
              <a:rPr lang="ru-RU" smtClean="0"/>
              <a:t>05.11.2024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8548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6945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529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D9EEC6-BE18-4FF9-A6C0-CB8176D07083}" type="datetimeFigureOut">
              <a:rPr lang="ru-RU" smtClean="0"/>
              <a:t>05.11.2024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E1C266-2CC7-4AD5-BE2F-F6040C999D7A}" type="slidenum">
              <a:rPr lang="ru-RU" smtClean="0"/>
              <a:t>‹#›</a:t>
            </a:fld>
            <a:endParaRPr lang="ru-RU"/>
          </a:p>
        </p:txBody>
      </p:sp>
    </p:spTree>
    <p:extLst>
      <p:ext uri="{BB962C8B-B14F-4D97-AF65-F5344CB8AC3E}">
        <p14:creationId xmlns:p14="http://schemas.microsoft.com/office/powerpoint/2010/main" val="25343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289459"/>
            <a:ext cx="9312365" cy="1672941"/>
          </a:xfrm>
        </p:spPr>
        <p:txBody>
          <a:bodyPr>
            <a:no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a:t>
            </a:r>
            <a:r>
              <a:rPr lang="en-US" sz="4200" b="1" dirty="0">
                <a:solidFill>
                  <a:srgbClr val="FF0000"/>
                </a:solidFill>
                <a:latin typeface="Times New Roman" panose="02020603050405020304" pitchFamily="18" charset="0"/>
                <a:cs typeface="Times New Roman" panose="02020603050405020304" pitchFamily="18" charset="0"/>
              </a:rPr>
              <a:t>Nanotechnologies and </a:t>
            </a:r>
            <a:r>
              <a:rPr lang="en-US" sz="4200" b="1" dirty="0" err="1">
                <a:solidFill>
                  <a:srgbClr val="FF0000"/>
                </a:solidFill>
                <a:latin typeface="Times New Roman" panose="02020603050405020304" pitchFamily="18" charset="0"/>
                <a:cs typeface="Times New Roman" panose="02020603050405020304" pitchFamily="18" charset="0"/>
              </a:rPr>
              <a:t>Nanomaterials</a:t>
            </a:r>
            <a:r>
              <a:rPr lang="ru-RU" sz="4200" b="1" dirty="0">
                <a:solidFill>
                  <a:srgbClr val="FF0000"/>
                </a:solidFill>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5464629" y="4572000"/>
            <a:ext cx="6472189" cy="155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Lecturer: PhD doctor, senior lecturer, </a:t>
            </a:r>
            <a:r>
              <a:rPr lang="en-US" sz="2800" b="1" dirty="0" err="1">
                <a:latin typeface="Times New Roman" panose="02020603050405020304" pitchFamily="18" charset="0"/>
                <a:cs typeface="Times New Roman" panose="02020603050405020304" pitchFamily="18" charset="0"/>
              </a:rPr>
              <a:t>Tilek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Kuanyshbekuly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Kuanyshbekov</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35B4FF-11E7-4DF8-84BB-F46252191D66}"/>
              </a:ext>
            </a:extLst>
          </p:cNvPr>
          <p:cNvSpPr>
            <a:spLocks noGrp="1"/>
          </p:cNvSpPr>
          <p:nvPr>
            <p:ph idx="1"/>
          </p:nvPr>
        </p:nvSpPr>
        <p:spPr/>
        <p:txBody>
          <a:bodyPr>
            <a:normAutofit/>
          </a:bodyPr>
          <a:lstStyle/>
          <a:p>
            <a:r>
              <a:rPr lang="en-US" sz="3000" dirty="0"/>
              <a:t>Thus, obtaining FFLGN and FFLGN membranes are important for obtaining graphene in large quantities, as well as its application in many areas of science engineering.</a:t>
            </a:r>
          </a:p>
          <a:p>
            <a:endParaRPr lang="ru-RU" sz="3000" dirty="0"/>
          </a:p>
        </p:txBody>
      </p:sp>
    </p:spTree>
    <p:extLst>
      <p:ext uri="{BB962C8B-B14F-4D97-AF65-F5344CB8AC3E}">
        <p14:creationId xmlns:p14="http://schemas.microsoft.com/office/powerpoint/2010/main" val="341385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AB0AA0-06D2-4086-A5DA-857B226554D7}"/>
              </a:ext>
            </a:extLst>
          </p:cNvPr>
          <p:cNvSpPr>
            <a:spLocks noGrp="1"/>
          </p:cNvSpPr>
          <p:nvPr>
            <p:ph idx="1"/>
          </p:nvPr>
        </p:nvSpPr>
        <p:spPr>
          <a:xfrm>
            <a:off x="2343885" y="951571"/>
            <a:ext cx="8915400" cy="3777622"/>
          </a:xfrm>
        </p:spPr>
        <p:txBody>
          <a:bodyPr>
            <a:noAutofit/>
          </a:bodyPr>
          <a:lstStyle/>
          <a:p>
            <a:r>
              <a:rPr lang="en-US" sz="2800" b="1" dirty="0"/>
              <a:t>Questions</a:t>
            </a:r>
          </a:p>
          <a:p>
            <a:r>
              <a:rPr lang="en-US" sz="2800" dirty="0"/>
              <a:t>1.	GO and its related structures</a:t>
            </a:r>
          </a:p>
          <a:p>
            <a:r>
              <a:rPr lang="en-US" sz="2800" dirty="0"/>
              <a:t>2.	Main directions of graphene related research</a:t>
            </a:r>
          </a:p>
          <a:p>
            <a:r>
              <a:rPr lang="en-US" sz="2800" dirty="0"/>
              <a:t>3.	Functionalization of graphene</a:t>
            </a:r>
          </a:p>
          <a:p>
            <a:r>
              <a:rPr lang="en-US" sz="2800" dirty="0"/>
              <a:t>4.	Synthesis of FFLGN</a:t>
            </a:r>
          </a:p>
          <a:p>
            <a:r>
              <a:rPr lang="en-US" sz="2800" dirty="0"/>
              <a:t>5.	Method of obtaining FFLGN</a:t>
            </a:r>
          </a:p>
          <a:p>
            <a:r>
              <a:rPr lang="en-US" sz="2800" dirty="0"/>
              <a:t>6.	Synthesis of an FFLGN membrane using vacuum filtration</a:t>
            </a:r>
          </a:p>
          <a:p>
            <a:endParaRPr lang="ru-RU" sz="2800" dirty="0"/>
          </a:p>
        </p:txBody>
      </p:sp>
    </p:spTree>
    <p:extLst>
      <p:ext uri="{BB962C8B-B14F-4D97-AF65-F5344CB8AC3E}">
        <p14:creationId xmlns:p14="http://schemas.microsoft.com/office/powerpoint/2010/main" val="31257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B886064-E35B-4433-A438-C9F2C4560702}"/>
              </a:ext>
            </a:extLst>
          </p:cNvPr>
          <p:cNvGraphicFramePr>
            <a:graphicFrameLocks noChangeAspect="1"/>
          </p:cNvGraphicFramePr>
          <p:nvPr>
            <p:extLst>
              <p:ext uri="{D42A27DB-BD31-4B8C-83A1-F6EECF244321}">
                <p14:modId xmlns:p14="http://schemas.microsoft.com/office/powerpoint/2010/main" val="107810067"/>
              </p:ext>
            </p:extLst>
          </p:nvPr>
        </p:nvGraphicFramePr>
        <p:xfrm>
          <a:off x="3516313" y="276533"/>
          <a:ext cx="5534025" cy="6775450"/>
        </p:xfrm>
        <a:graphic>
          <a:graphicData uri="http://schemas.openxmlformats.org/presentationml/2006/ole">
            <mc:AlternateContent xmlns:mc="http://schemas.openxmlformats.org/markup-compatibility/2006">
              <mc:Choice xmlns:v="urn:schemas-microsoft-com:vml" Requires="v">
                <p:oleObj spid="_x0000_s1028" name="Document" r:id="rId3" imgW="5925852" imgH="7280379" progId="Word.Document.12">
                  <p:embed/>
                </p:oleObj>
              </mc:Choice>
              <mc:Fallback>
                <p:oleObj name="Document" r:id="rId3" imgW="5925852" imgH="7280379" progId="Word.Document.12">
                  <p:embed/>
                  <p:pic>
                    <p:nvPicPr>
                      <p:cNvPr id="0" name=""/>
                      <p:cNvPicPr/>
                      <p:nvPr/>
                    </p:nvPicPr>
                    <p:blipFill>
                      <a:blip r:embed="rId4"/>
                      <a:stretch>
                        <a:fillRect/>
                      </a:stretch>
                    </p:blipFill>
                    <p:spPr>
                      <a:xfrm>
                        <a:off x="3516313" y="276533"/>
                        <a:ext cx="5534025" cy="6775450"/>
                      </a:xfrm>
                      <a:prstGeom prst="rect">
                        <a:avLst/>
                      </a:prstGeom>
                    </p:spPr>
                  </p:pic>
                </p:oleObj>
              </mc:Fallback>
            </mc:AlternateContent>
          </a:graphicData>
        </a:graphic>
      </p:graphicFrame>
    </p:spTree>
    <p:extLst>
      <p:ext uri="{BB962C8B-B14F-4D97-AF65-F5344CB8AC3E}">
        <p14:creationId xmlns:p14="http://schemas.microsoft.com/office/powerpoint/2010/main" val="301928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47396" y="-182880"/>
            <a:ext cx="8915399" cy="71828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4 FFLGN and FFLGN membrane</a:t>
            </a:r>
            <a:endParaRPr lang="ru-RU"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454828473"/>
              </p:ext>
            </p:extLst>
          </p:nvPr>
        </p:nvGraphicFramePr>
        <p:xfrm>
          <a:off x="530352" y="176260"/>
          <a:ext cx="11356848" cy="602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81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3575233118"/>
              </p:ext>
            </p:extLst>
          </p:nvPr>
        </p:nvGraphicFramePr>
        <p:xfrm>
          <a:off x="510364" y="1500037"/>
          <a:ext cx="11398101" cy="5159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Группа 13"/>
          <p:cNvGrpSpPr/>
          <p:nvPr/>
        </p:nvGrpSpPr>
        <p:grpSpPr>
          <a:xfrm>
            <a:off x="3331091" y="-201168"/>
            <a:ext cx="6557188" cy="3035808"/>
            <a:chOff x="-420896" y="-124857"/>
            <a:chExt cx="3732518" cy="1352253"/>
          </a:xfrm>
        </p:grpSpPr>
        <p:sp>
          <p:nvSpPr>
            <p:cNvPr id="15" name="Прямоугольник 14"/>
            <p:cNvSpPr/>
            <p:nvPr/>
          </p:nvSpPr>
          <p:spPr>
            <a:xfrm>
              <a:off x="-420896" y="234247"/>
              <a:ext cx="3622737" cy="5714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Прямоугольник 15"/>
            <p:cNvSpPr/>
            <p:nvPr/>
          </p:nvSpPr>
          <p:spPr>
            <a:xfrm>
              <a:off x="-420896" y="-124857"/>
              <a:ext cx="3732518" cy="135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2000" b="1" dirty="0">
                  <a:solidFill>
                    <a:schemeClr val="bg1"/>
                  </a:solidFill>
                  <a:latin typeface="Times New Roman" panose="02020603050405020304" pitchFamily="18" charset="0"/>
                  <a:cs typeface="Times New Roman" panose="02020603050405020304" pitchFamily="18" charset="0"/>
                </a:rPr>
                <a:t>FFLGN is of great interest because of its low cost, a fairly simple synthesis method, availability, the ability to convert to graphene, also its scalability, which are an important feature </a:t>
              </a:r>
              <a:endParaRPr lang="kk-KZ"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3993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l="25209" t="34142" r="27632" b="18159"/>
          <a:stretch>
            <a:fillRect/>
          </a:stretch>
        </p:blipFill>
        <p:spPr bwMode="auto">
          <a:xfrm>
            <a:off x="324993" y="0"/>
            <a:ext cx="8373999" cy="4539234"/>
          </a:xfrm>
          <a:prstGeom prst="rect">
            <a:avLst/>
          </a:prstGeom>
          <a:noFill/>
          <a:ln>
            <a:noFill/>
          </a:ln>
        </p:spPr>
      </p:pic>
      <p:sp>
        <p:nvSpPr>
          <p:cNvPr id="5" name="Прямоугольник 4"/>
          <p:cNvSpPr/>
          <p:nvPr/>
        </p:nvSpPr>
        <p:spPr>
          <a:xfrm>
            <a:off x="1550289" y="5000202"/>
            <a:ext cx="8132064" cy="1323439"/>
          </a:xfrm>
          <a:prstGeom prst="rect">
            <a:avLst/>
          </a:prstGeom>
        </p:spPr>
        <p:txBody>
          <a:bodyPr wrap="square">
            <a:spAutoFit/>
          </a:bodyPr>
          <a:lstStyle/>
          <a:p>
            <a:pPr algn="ctr"/>
            <a:r>
              <a:rPr lang="kk-KZ" sz="2000" dirty="0">
                <a:latin typeface="Times New Roman" panose="02020603050405020304" pitchFamily="18" charset="0"/>
                <a:ea typeface="Calibri" panose="020F0502020204030204" pitchFamily="34" charset="0"/>
                <a:cs typeface="Times New Roman" panose="02020603050405020304" pitchFamily="18" charset="0"/>
              </a:rPr>
              <a:t>the main method of obtaining FFLGN</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and </a:t>
            </a:r>
            <a:r>
              <a:rPr lang="kk-KZ" sz="2000" dirty="0">
                <a:latin typeface="Times New Roman" panose="02020603050405020304" pitchFamily="18" charset="0"/>
                <a:ea typeface="Calibri" panose="020F0502020204030204" pitchFamily="34" charset="0"/>
                <a:cs typeface="Times New Roman" panose="02020603050405020304" pitchFamily="18" charset="0"/>
              </a:rPr>
              <a:t>large-scale production of graphene is the Hammers method. Graphite is usually chosen as the initial material because of its availability and low cost. </a:t>
            </a:r>
            <a:r>
              <a:rPr lang="en-US" sz="2000" dirty="0">
                <a:latin typeface="Times New Roman" panose="02020603050405020304" pitchFamily="18" charset="0"/>
                <a:ea typeface="Calibri" panose="020F0502020204030204" pitchFamily="34" charset="0"/>
                <a:cs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synthesis FFLGN consists mainly of two stages: such as oxidation of graphite and exfoliation of graphite oxide,</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845296" y="166937"/>
            <a:ext cx="3346704" cy="3785652"/>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At this time, the synthesis of FFLGN is performed by oxidizing NFG by the next main approaches [75]: Staudenmaier [76], Hofmann [77], Hummers [73] and Tour [78]. The Hummers methods developed by Brodie or Staudenmaier have a number of advantages over the currently existing methods for producing GO [73, 75, 76, 79]. </a:t>
            </a:r>
            <a:endParaRPr lang="ru-RU" sz="2000" dirty="0"/>
          </a:p>
        </p:txBody>
      </p:sp>
    </p:spTree>
    <p:extLst>
      <p:ext uri="{BB962C8B-B14F-4D97-AF65-F5344CB8AC3E}">
        <p14:creationId xmlns:p14="http://schemas.microsoft.com/office/powerpoint/2010/main" val="25785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85F1A0-C314-4C15-B0FF-1C76009ECF22}"/>
              </a:ext>
            </a:extLst>
          </p:cNvPr>
          <p:cNvSpPr>
            <a:spLocks noGrp="1"/>
          </p:cNvSpPr>
          <p:nvPr>
            <p:ph idx="1"/>
          </p:nvPr>
        </p:nvSpPr>
        <p:spPr>
          <a:xfrm>
            <a:off x="1806497" y="1087243"/>
            <a:ext cx="9500839" cy="4510669"/>
          </a:xfrm>
        </p:spPr>
        <p:txBody>
          <a:bodyPr>
            <a:noAutofit/>
          </a:bodyPr>
          <a:lstStyle/>
          <a:p>
            <a:pPr lvl="0"/>
            <a:r>
              <a:rPr lang="en-US" sz="2800" b="1" dirty="0"/>
              <a:t>Synthesis of an FFLGN membrane using vacuum filtration</a:t>
            </a:r>
            <a:endParaRPr lang="ru-RU" sz="2800" b="1" dirty="0"/>
          </a:p>
          <a:p>
            <a:pPr marL="0" lvl="0" indent="0">
              <a:buNone/>
            </a:pPr>
            <a:endParaRPr lang="ru-RU" sz="2800" dirty="0"/>
          </a:p>
          <a:p>
            <a:r>
              <a:rPr lang="kk-KZ" sz="2800" dirty="0"/>
              <a:t>Also, </a:t>
            </a:r>
            <a:r>
              <a:rPr lang="en-US" sz="2800" dirty="0"/>
              <a:t>except </a:t>
            </a:r>
            <a:r>
              <a:rPr lang="kk-KZ" sz="2800" dirty="0"/>
              <a:t>obtaining FFLGN, the synthesis of the FFLGN membrane from a FFLGN solution is the most important</a:t>
            </a:r>
            <a:r>
              <a:rPr lang="en-US" sz="2800" dirty="0"/>
              <a:t> for application in science and technology, in </a:t>
            </a:r>
            <a:r>
              <a:rPr lang="en-US" sz="2800" dirty="0" err="1"/>
              <a:t>partically</a:t>
            </a:r>
            <a:r>
              <a:rPr lang="en-US" sz="2800" dirty="0"/>
              <a:t> for creating humidity sensors and studying its electrophysical characteristics, which are discussed in Chapter 3.2.8 of this work. </a:t>
            </a:r>
          </a:p>
        </p:txBody>
      </p:sp>
    </p:spTree>
    <p:extLst>
      <p:ext uri="{BB962C8B-B14F-4D97-AF65-F5344CB8AC3E}">
        <p14:creationId xmlns:p14="http://schemas.microsoft.com/office/powerpoint/2010/main" val="269439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6E72800-318E-4360-8F76-4CFB98E747B3}"/>
              </a:ext>
            </a:extLst>
          </p:cNvPr>
          <p:cNvSpPr>
            <a:spLocks noGrp="1"/>
          </p:cNvSpPr>
          <p:nvPr>
            <p:ph idx="1"/>
          </p:nvPr>
        </p:nvSpPr>
        <p:spPr>
          <a:xfrm>
            <a:off x="1897836" y="1540189"/>
            <a:ext cx="9297988" cy="3589372"/>
          </a:xfrm>
        </p:spPr>
        <p:txBody>
          <a:bodyPr>
            <a:noAutofit/>
          </a:bodyPr>
          <a:lstStyle/>
          <a:p>
            <a:r>
              <a:rPr lang="en-US" sz="2800" dirty="0"/>
              <a:t>For the manufacture of the FFLGN membrane, the following methods are used: filtration (vacuum, pressure filtration); casting-plating (spinning casting-plating, drop casting, two-piece coating); layer-by-layer assembly; evaporation; alignment method related with the shift and hybrid method [81].</a:t>
            </a:r>
          </a:p>
        </p:txBody>
      </p:sp>
    </p:spTree>
    <p:extLst>
      <p:ext uri="{BB962C8B-B14F-4D97-AF65-F5344CB8AC3E}">
        <p14:creationId xmlns:p14="http://schemas.microsoft.com/office/powerpoint/2010/main" val="107808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8FE516-881E-48C4-9082-C7E1876DFCB4}"/>
              </a:ext>
            </a:extLst>
          </p:cNvPr>
          <p:cNvSpPr>
            <a:spLocks noGrp="1"/>
          </p:cNvSpPr>
          <p:nvPr>
            <p:ph idx="1"/>
          </p:nvPr>
        </p:nvSpPr>
        <p:spPr>
          <a:xfrm>
            <a:off x="2343885" y="1375317"/>
            <a:ext cx="8915400" cy="3777622"/>
          </a:xfrm>
        </p:spPr>
        <p:txBody>
          <a:bodyPr>
            <a:normAutofit fontScale="92500" lnSpcReduction="20000"/>
          </a:bodyPr>
          <a:lstStyle/>
          <a:p>
            <a:r>
              <a:rPr lang="en-US" sz="2800" dirty="0"/>
              <a:t>From all the above methods in our experimental work, we chose vacuum filtration because its availability, low labor intensity, nano-sized control over the membrane thickness and the possibility of high-scale production of FFLGN membranes. FFLGN membranes using vacuum filtration were first obtained in work [84], in which FFLGN monolayers were connected almost in parallel, and also in this work, it is stated that during the preparation process, the physicochemical properties of FFLGN monolayers do not change [81, 84].</a:t>
            </a:r>
          </a:p>
          <a:p>
            <a:endParaRPr lang="ru-RU" dirty="0"/>
          </a:p>
        </p:txBody>
      </p:sp>
    </p:spTree>
    <p:extLst>
      <p:ext uri="{BB962C8B-B14F-4D97-AF65-F5344CB8AC3E}">
        <p14:creationId xmlns:p14="http://schemas.microsoft.com/office/powerpoint/2010/main" val="31999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169473-0D08-45BB-8113-C60C381872B6}"/>
              </a:ext>
            </a:extLst>
          </p:cNvPr>
          <p:cNvSpPr>
            <a:spLocks noGrp="1"/>
          </p:cNvSpPr>
          <p:nvPr>
            <p:ph idx="1"/>
          </p:nvPr>
        </p:nvSpPr>
        <p:spPr>
          <a:xfrm>
            <a:off x="1987046" y="802888"/>
            <a:ext cx="9967061" cy="4059044"/>
          </a:xfrm>
        </p:spPr>
        <p:txBody>
          <a:bodyPr>
            <a:noAutofit/>
          </a:bodyPr>
          <a:lstStyle/>
          <a:p>
            <a:r>
              <a:rPr lang="en-US" sz="2800" dirty="0"/>
              <a:t>The synthesis of an FFLGN membrane using vacuum filtration consists of the following main processes: the selection of the appropriate concentration of FFLGN solution; FFLGN membrane is deposited by passing FFLGN solution through a porous film, then after the completion of the filtration, the resulting FFLGN membrane is dried [81, 83]. The result is a uniform dispersibility membrane with a relatively flat surface due to the fluidity of water in the solution filtration process, and the control of the film thickness depends on the concentration chosen. </a:t>
            </a:r>
          </a:p>
        </p:txBody>
      </p:sp>
    </p:spTree>
    <p:extLst>
      <p:ext uri="{BB962C8B-B14F-4D97-AF65-F5344CB8AC3E}">
        <p14:creationId xmlns:p14="http://schemas.microsoft.com/office/powerpoint/2010/main" val="269379977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2842</TotalTime>
  <Words>879</Words>
  <Application>Microsoft Office PowerPoint</Application>
  <PresentationFormat>Широкоэкранный</PresentationFormat>
  <Paragraphs>25</Paragraphs>
  <Slides>11</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7" baseType="lpstr">
      <vt:lpstr>Arial</vt:lpstr>
      <vt:lpstr>Century Gothic</vt:lpstr>
      <vt:lpstr>Times New Roman</vt:lpstr>
      <vt:lpstr>Wingdings 3</vt:lpstr>
      <vt:lpstr>Легкий дым</vt:lpstr>
      <vt:lpstr>Документ Microsoft Word</vt:lpstr>
      <vt:lpstr>«Nanotechnologies and Nanomaterials»</vt:lpstr>
      <vt:lpstr>Презентация PowerPoint</vt:lpstr>
      <vt:lpstr>№ 4 FFLGN and FFLGN membrane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Көркем еңбектегі инновациялық технологиялар</dc:title>
  <dc:creator>Admin</dc:creator>
  <cp:lastModifiedBy>User</cp:lastModifiedBy>
  <cp:revision>276</cp:revision>
  <dcterms:created xsi:type="dcterms:W3CDTF">2022-10-21T16:10:26Z</dcterms:created>
  <dcterms:modified xsi:type="dcterms:W3CDTF">2024-11-05T03:30:27Z</dcterms:modified>
</cp:coreProperties>
</file>