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4" r:id="rId2"/>
  </p:sldMasterIdLst>
  <p:notesMasterIdLst>
    <p:notesMasterId r:id="rId32"/>
  </p:notesMasterIdLst>
  <p:sldIdLst>
    <p:sldId id="256" r:id="rId3"/>
    <p:sldId id="436" r:id="rId4"/>
    <p:sldId id="355" r:id="rId5"/>
    <p:sldId id="410" r:id="rId6"/>
    <p:sldId id="412" r:id="rId7"/>
    <p:sldId id="411" r:id="rId8"/>
    <p:sldId id="413" r:id="rId9"/>
    <p:sldId id="414" r:id="rId10"/>
    <p:sldId id="415" r:id="rId11"/>
    <p:sldId id="416" r:id="rId12"/>
    <p:sldId id="433" r:id="rId13"/>
    <p:sldId id="417" r:id="rId14"/>
    <p:sldId id="420" r:id="rId15"/>
    <p:sldId id="434" r:id="rId16"/>
    <p:sldId id="418" r:id="rId17"/>
    <p:sldId id="421" r:id="rId18"/>
    <p:sldId id="419" r:id="rId19"/>
    <p:sldId id="422" r:id="rId20"/>
    <p:sldId id="435" r:id="rId21"/>
    <p:sldId id="423" r:id="rId22"/>
    <p:sldId id="424" r:id="rId23"/>
    <p:sldId id="430" r:id="rId24"/>
    <p:sldId id="426" r:id="rId25"/>
    <p:sldId id="427" r:id="rId26"/>
    <p:sldId id="431" r:id="rId27"/>
    <p:sldId id="425" r:id="rId28"/>
    <p:sldId id="428" r:id="rId29"/>
    <p:sldId id="432" r:id="rId30"/>
    <p:sldId id="429" r:id="rId31"/>
  </p:sldIdLst>
  <p:sldSz cx="9144000" cy="5143500" type="screen16x9"/>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192" autoAdjust="0"/>
  </p:normalViewPr>
  <p:slideViewPr>
    <p:cSldViewPr>
      <p:cViewPr varScale="1">
        <p:scale>
          <a:sx n="81" d="100"/>
          <a:sy n="81" d="100"/>
        </p:scale>
        <p:origin x="-1038"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2447E72A-D913-4DC2-9E0A-E520CE8FCC86}" type="datetimeFigureOut">
              <a:rPr lang="en-US" smtClean="0"/>
              <a:pPr/>
              <a:t>9/1/2020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xmlns="" val="31675026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xmlns="" val="320775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An entire company is built on the infrastructure that the IT department builds and maintains. This includes all of the physical components that keep a company running, like the server hardware and employee devices, as well as the network that your company operates on. It only takes one weak point in the infrastructure to send everything crashing down, and the IT department focuses on finding and strengthening those weak points.</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13</a:t>
            </a:fld>
            <a:endParaRPr lang="en-US"/>
          </a:p>
        </p:txBody>
      </p:sp>
    </p:spTree>
    <p:extLst>
      <p:ext uri="{BB962C8B-B14F-4D97-AF65-F5344CB8AC3E}">
        <p14:creationId xmlns:p14="http://schemas.microsoft.com/office/powerpoint/2010/main" xmlns="" val="3273148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An entire company is built on the infrastructure that the IT department builds and maintains. This includes all of the physical components that keep a company running, like the server hardware and employee devices, as well as the network that your company operates on. It only takes one weak point in the infrastructure to send everything crashing down, and the IT department focuses on finding and strengthening those weak points.</a:t>
            </a:r>
          </a:p>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14</a:t>
            </a:fld>
            <a:endParaRPr lang="en-US"/>
          </a:p>
        </p:txBody>
      </p:sp>
    </p:spTree>
    <p:extLst>
      <p:ext uri="{BB962C8B-B14F-4D97-AF65-F5344CB8AC3E}">
        <p14:creationId xmlns:p14="http://schemas.microsoft.com/office/powerpoint/2010/main" xmlns="" val="3656459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endParaRPr lang="en-US" dirty="0"/>
          </a:p>
          <a:p>
            <a:pPr rtl="0"/>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15</a:t>
            </a:fld>
            <a:endParaRPr lang="en-US"/>
          </a:p>
        </p:txBody>
      </p:sp>
    </p:spTree>
    <p:extLst>
      <p:ext uri="{BB962C8B-B14F-4D97-AF65-F5344CB8AC3E}">
        <p14:creationId xmlns:p14="http://schemas.microsoft.com/office/powerpoint/2010/main" xmlns="" val="2408146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18</a:t>
            </a:fld>
            <a:endParaRPr lang="en-US"/>
          </a:p>
        </p:txBody>
      </p:sp>
    </p:spTree>
    <p:extLst>
      <p:ext uri="{BB962C8B-B14F-4D97-AF65-F5344CB8AC3E}">
        <p14:creationId xmlns:p14="http://schemas.microsoft.com/office/powerpoint/2010/main" xmlns="" val="3748205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81000" y="742950"/>
            <a:ext cx="6477000" cy="1371600"/>
          </a:xfrm>
        </p:spPr>
        <p:txBody>
          <a:bodyPr anchor="b">
            <a:normAutofit/>
          </a:bodyPr>
          <a:lstStyle>
            <a:lvl1pPr>
              <a:defRPr sz="3600" cap="all" baseline="0"/>
            </a:lvl1pPr>
          </a:lstStyle>
          <a:p>
            <a:r>
              <a:rPr kumimoji="0" lang="en-US"/>
              <a:t>Click to edit Master title style</a:t>
            </a:r>
            <a:endParaRPr kumimoji="0" lang="en-US" dirty="0"/>
          </a:p>
        </p:txBody>
      </p:sp>
      <p:sp>
        <p:nvSpPr>
          <p:cNvPr id="9" name="Subtitle 8"/>
          <p:cNvSpPr>
            <a:spLocks noGrp="1"/>
          </p:cNvSpPr>
          <p:nvPr>
            <p:ph type="subTitle" idx="1"/>
          </p:nvPr>
        </p:nvSpPr>
        <p:spPr>
          <a:xfrm>
            <a:off x="2362200" y="4537528"/>
            <a:ext cx="67056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lstStyle>
          <a:p>
            <a:pPr algn="ctr"/>
            <a:fld id="{217BF589-64F2-4E8B-943A-59874EBB7CB1}" type="datetime1">
              <a:rPr lang="en-US" smtClean="0"/>
              <a:pPr algn="ctr"/>
              <a:t>9/1/2020</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71450"/>
            <a:ext cx="8153400" cy="742950"/>
          </a:xfrm>
        </p:spPr>
        <p:txBody>
          <a:bodyPr/>
          <a:lstStyle/>
          <a:p>
            <a:r>
              <a:rPr kumimoji="0" lang="en-US"/>
              <a:t>Click to edit Master title style</a:t>
            </a:r>
            <a:endParaRPr kumimoji="0" lang="en-US" dirty="0"/>
          </a:p>
        </p:txBody>
      </p:sp>
      <p:sp>
        <p:nvSpPr>
          <p:cNvPr id="4" name="Date Placeholder 3"/>
          <p:cNvSpPr>
            <a:spLocks noGrp="1"/>
          </p:cNvSpPr>
          <p:nvPr>
            <p:ph type="dt" sz="half" idx="10"/>
          </p:nvPr>
        </p:nvSpPr>
        <p:spPr/>
        <p:txBody>
          <a:bodyPr/>
          <a:lstStyle/>
          <a:p>
            <a:fld id="{9E65CF3F-63DF-4E5A-B432-BA8DC4DF135B}"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200150"/>
            <a:ext cx="8153400" cy="3371850"/>
          </a:xfrm>
        </p:spPr>
        <p:txBody>
          <a:bodyPr/>
          <a:lstStyle/>
          <a:p>
            <a:pPr lvl="0" eaLnBrk="1" latinLnBrk="0" hangingPunct="1"/>
            <a:r>
              <a:rPr lang="en-US" dirty="0"/>
              <a:t>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0"/>
            <a:ext cx="7123113" cy="2495550"/>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7" name="Rectangle 6"/>
          <p:cNvSpPr/>
          <p:nvPr/>
        </p:nvSpPr>
        <p:spPr bwMode="white">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200150"/>
            <a:ext cx="7620000" cy="742950"/>
          </a:xfrm>
        </p:spPr>
        <p:txBody>
          <a:bodyPr>
            <a:normAutofit/>
          </a:bodyPr>
          <a:lstStyle>
            <a:lvl1pPr algn="l">
              <a:buNone/>
              <a:defRPr sz="3600" b="0" cap="none">
                <a:solidFill>
                  <a:srgbClr val="FFFFFF"/>
                </a:solidFill>
              </a:defRPr>
            </a:lvl1pPr>
          </a:lstStyle>
          <a:p>
            <a:r>
              <a:rPr kumimoji="0" lang="en-US"/>
              <a:t>Click to edit Master title style</a:t>
            </a:r>
            <a:endParaRPr kumimoji="0" lang="en-US" dirty="0"/>
          </a:p>
        </p:txBody>
      </p:sp>
      <p:sp>
        <p:nvSpPr>
          <p:cNvPr id="12" name="Date Placeholder 11"/>
          <p:cNvSpPr>
            <a:spLocks noGrp="1"/>
          </p:cNvSpPr>
          <p:nvPr>
            <p:ph type="dt" sz="half" idx="10"/>
          </p:nvPr>
        </p:nvSpPr>
        <p:spPr/>
        <p:txBody>
          <a:bodyPr/>
          <a:lstStyle/>
          <a:p>
            <a:fld id="{6ABF546F-0BE8-4D42-A15E-D80DFCBBD990}" type="datetime1">
              <a:rPr lang="en-US" smtClean="0"/>
              <a:pPr/>
              <a:t>9/1/2020</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9" name="Content Placeholder 8"/>
          <p:cNvSpPr>
            <a:spLocks noGrp="1"/>
          </p:cNvSpPr>
          <p:nvPr>
            <p:ph sz="quarter" idx="1"/>
          </p:nvPr>
        </p:nvSpPr>
        <p:spPr>
          <a:xfrm>
            <a:off x="609600"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192175"/>
            <a:ext cx="3886200" cy="34290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C0B0F077-D607-434F-BAFA-174170B4D243}" type="datetime1">
              <a:rPr lang="en-US" smtClean="0"/>
              <a:pPr/>
              <a:t>9/1/2020</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04787"/>
            <a:ext cx="8153400" cy="652463"/>
          </a:xfrm>
        </p:spPr>
        <p:txBody>
          <a:bodyPr anchor="ctr"/>
          <a:lstStyle>
            <a:lvl1pPr>
              <a:defRPr/>
            </a:lvl1pPr>
          </a:lstStyle>
          <a:p>
            <a:r>
              <a:rPr kumimoji="0" lang="en-US"/>
              <a:t>Click to edit Master title style</a:t>
            </a:r>
            <a:endParaRPr kumimoji="0" lang="en-US" dirty="0"/>
          </a:p>
        </p:txBody>
      </p:sp>
      <p:sp>
        <p:nvSpPr>
          <p:cNvPr id="11" name="Content Placeholder 10"/>
          <p:cNvSpPr>
            <a:spLocks noGrp="1"/>
          </p:cNvSpPr>
          <p:nvPr>
            <p:ph sz="quarter" idx="2"/>
          </p:nvPr>
        </p:nvSpPr>
        <p:spPr>
          <a:xfrm>
            <a:off x="609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1828800"/>
            <a:ext cx="3886200" cy="268605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7010666F-83AC-4654-93D0-18C21D4B67E7}" type="datetime1">
              <a:rPr lang="en-US" smtClean="0"/>
              <a:pPr/>
              <a:t>9/1/2020</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314450"/>
            <a:ext cx="3886200" cy="48006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
        <p:nvSpPr>
          <p:cNvPr id="15" name="Text Placeholder 14"/>
          <p:cNvSpPr>
            <a:spLocks noGrp="1"/>
          </p:cNvSpPr>
          <p:nvPr>
            <p:ph type="body" sz="quarter" idx="3"/>
          </p:nvPr>
        </p:nvSpPr>
        <p:spPr>
          <a:xfrm>
            <a:off x="4800600" y="1314450"/>
            <a:ext cx="3886200" cy="48006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Date Placeholder 2"/>
          <p:cNvSpPr>
            <a:spLocks noGrp="1"/>
          </p:cNvSpPr>
          <p:nvPr>
            <p:ph type="dt" sz="half" idx="10"/>
          </p:nvPr>
        </p:nvSpPr>
        <p:spPr/>
        <p:txBody>
          <a:bodyPr/>
          <a:lstStyle/>
          <a:p>
            <a:fld id="{956B9365-465A-48AE-AB17-C70984DCFB13}" type="datetime1">
              <a:rPr lang="en-US" smtClean="0"/>
              <a:pPr/>
              <a:t>9/1/2020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31597-82F2-450C-BE3B-7E9672B432E9}" type="datetime1">
              <a:rPr lang="en-US" smtClean="0"/>
              <a:pPr/>
              <a:t>9/1/2020</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04787"/>
            <a:ext cx="8077200" cy="652463"/>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DCBD8343-9B0D-493B-AA45-64F950487802}" type="datetime1">
              <a:rPr lang="en-US" smtClean="0"/>
              <a:pPr/>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3" name="Text Placeholder 2"/>
          <p:cNvSpPr>
            <a:spLocks noGrp="1"/>
          </p:cNvSpPr>
          <p:nvPr>
            <p:ph type="body" idx="2"/>
          </p:nvPr>
        </p:nvSpPr>
        <p:spPr>
          <a:xfrm>
            <a:off x="609600" y="1314450"/>
            <a:ext cx="1600200" cy="325755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Edit Master text styles</a:t>
            </a:r>
          </a:p>
        </p:txBody>
      </p:sp>
      <p:sp>
        <p:nvSpPr>
          <p:cNvPr id="9" name="Content Placeholder 8"/>
          <p:cNvSpPr>
            <a:spLocks noGrp="1"/>
          </p:cNvSpPr>
          <p:nvPr>
            <p:ph sz="quarter" idx="1"/>
          </p:nvPr>
        </p:nvSpPr>
        <p:spPr>
          <a:xfrm>
            <a:off x="2362200" y="1314450"/>
            <a:ext cx="6400800" cy="3314700"/>
          </a:xfrm>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Edit Master text styles</a:t>
            </a:r>
          </a:p>
        </p:txBody>
      </p:sp>
      <p:sp>
        <p:nvSpPr>
          <p:cNvPr id="8" name="Rectangle 7"/>
          <p:cNvSpPr/>
          <p:nvPr/>
        </p:nvSpPr>
        <p:spPr bwMode="white">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3490722"/>
            <a:ext cx="7598664"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3486150"/>
            <a:ext cx="7315200" cy="51435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4686300"/>
            <a:ext cx="2667000" cy="273844"/>
          </a:xfrm>
        </p:spPr>
        <p:txBody>
          <a:bodyPr rtlCol="0"/>
          <a:lstStyle/>
          <a:p>
            <a:fld id="{F5ECF5B3-39F8-4970-AD32-6A851054E1E4}" type="datetime1">
              <a:rPr lang="en-US" smtClean="0"/>
              <a:pPr/>
              <a:t>9/1/2020</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
        <p:nvSpPr>
          <p:cNvPr id="3" name="Picture Placeholder 2"/>
          <p:cNvSpPr>
            <a:spLocks noGrp="1"/>
          </p:cNvSpPr>
          <p:nvPr>
            <p:ph type="pic" idx="1"/>
          </p:nvPr>
        </p:nvSpPr>
        <p:spPr>
          <a:xfrm>
            <a:off x="1560576" y="0"/>
            <a:ext cx="7583424" cy="3426714"/>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4F82713-07B8-43F4-B5FD-9714BA618C68}" type="datetime1">
              <a:rPr lang="en-US" smtClean="0">
                <a:solidFill>
                  <a:schemeClr val="tx2"/>
                </a:solidFill>
              </a:rPr>
              <a:pPr/>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457201"/>
            <a:ext cx="2057400" cy="41374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457200"/>
            <a:ext cx="5562600" cy="413742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4686302"/>
            <a:ext cx="2209800" cy="273844"/>
          </a:xfrm>
        </p:spPr>
        <p:txBody>
          <a:bodyPr/>
          <a:lstStyle/>
          <a:p>
            <a:fld id="{1A1171F4-69CD-4C50-975D-7DA1D470D063}" type="datetime1">
              <a:rPr lang="en-US" smtClean="0">
                <a:solidFill>
                  <a:schemeClr val="tx2"/>
                </a:solidFill>
              </a:rPr>
              <a:pPr/>
              <a:t>9/1/2020</a:t>
            </a:fld>
            <a:endParaRPr lang="en-US" dirty="0"/>
          </a:p>
        </p:txBody>
      </p:sp>
      <p:sp>
        <p:nvSpPr>
          <p:cNvPr id="5" name="Footer Placeholder 4"/>
          <p:cNvSpPr>
            <a:spLocks noGrp="1"/>
          </p:cNvSpPr>
          <p:nvPr>
            <p:ph type="ftr" sz="quarter" idx="11"/>
          </p:nvPr>
        </p:nvSpPr>
        <p:spPr>
          <a:xfrm>
            <a:off x="457202" y="4686156"/>
            <a:ext cx="5573483" cy="273844"/>
          </a:xfrm>
        </p:spPr>
        <p:txBody>
          <a:bodyPr/>
          <a:lstStyle/>
          <a:p>
            <a:endParaRPr lang="en-US" dirty="0"/>
          </a:p>
        </p:txBody>
      </p:sp>
      <p:sp>
        <p:nvSpPr>
          <p:cNvPr id="7" name="Rectangle 6"/>
          <p:cNvSpPr/>
          <p:nvPr/>
        </p:nvSpPr>
        <p:spPr bwMode="white">
          <a:xfrm>
            <a:off x="6096318" y="0"/>
            <a:ext cx="320040" cy="51435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457200"/>
            <a:ext cx="228600" cy="46863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40005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6056313" y="77787"/>
            <a:ext cx="400050" cy="244476"/>
          </a:xfrm>
        </p:spPr>
        <p:txBody>
          <a:bodyPr/>
          <a:lstStyle/>
          <a:p>
            <a:fld id="{72AC53DF-4216-466D-99A7-94400E6C2A25}" type="slidenum">
              <a:rPr lang="en-US" sz="1200" smtClean="0">
                <a:solidFill>
                  <a:schemeClr val="tx2"/>
                </a:solidFill>
              </a: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71450"/>
            <a:ext cx="8153400" cy="74295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12648" y="1200150"/>
            <a:ext cx="8153400" cy="339471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lstStyle>
          <a:p>
            <a:fld id="{149982F7-329C-4713-9828-7D3B584AB160}" type="datetime1">
              <a:rPr lang="en-US" smtClean="0">
                <a:solidFill>
                  <a:schemeClr val="tx2"/>
                </a:solidFill>
              </a:rPr>
              <a:pPr/>
              <a:t>9/1/2020</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92583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96012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96012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95416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hf hdr="0" ftr="0" dt="0"/>
  <p:txStyles>
    <p:titleStyle>
      <a:lvl1pPr algn="l" rtl="0" eaLnBrk="1" latinLnBrk="0" hangingPunct="1">
        <a:spcBef>
          <a:spcPct val="0"/>
        </a:spcBef>
        <a:buNone/>
        <a:defRPr kumimoji="0" sz="36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361950" y="600075"/>
            <a:ext cx="7715250" cy="752475"/>
          </a:xfrm>
        </p:spPr>
        <p:txBody>
          <a:bodyPr>
            <a:noAutofit/>
          </a:bodyPr>
          <a:lstStyle/>
          <a:p>
            <a:r>
              <a:rPr lang="en-US" dirty="0"/>
              <a:t>14. IT in the professional sphere</a:t>
            </a:r>
            <a:endParaRPr lang="en-US" sz="3200" dirty="0"/>
          </a:p>
        </p:txBody>
      </p:sp>
      <p:sp>
        <p:nvSpPr>
          <p:cNvPr id="3" name="Slide Number Placeholder 2">
            <a:extLst>
              <a:ext uri="{FF2B5EF4-FFF2-40B4-BE49-F238E27FC236}">
                <a16:creationId xmlns:a16="http://schemas.microsoft.com/office/drawing/2014/main" xmlns="" id="{9152CDC5-AE82-40B0-A75B-8EB2F3A0E9BB}"/>
              </a:ext>
            </a:extLst>
          </p:cNvPr>
          <p:cNvSpPr>
            <a:spLocks noGrp="1"/>
          </p:cNvSpPr>
          <p:nvPr>
            <p:ph type="sldNum" sz="quarter" idx="12"/>
          </p:nvPr>
        </p:nvSpPr>
        <p:spPr/>
        <p:txBody>
          <a:bodyPr>
            <a:normAutofit lnSpcReduction="10000"/>
          </a:bodyPr>
          <a:lstStyle/>
          <a:p>
            <a:fld id="{72AC53DF-4216-466D-99A7-94400E6C2A25}" type="slidenum">
              <a:rPr lang="en-US" smtClean="0"/>
              <a:pPr/>
              <a:t>1</a:t>
            </a:fld>
            <a:endParaRPr lang="en-US" dirty="0">
              <a:solidFill>
                <a:schemeClr val="tx2"/>
              </a:solidFill>
            </a:endParaRPr>
          </a:p>
        </p:txBody>
      </p:sp>
      <p:pic>
        <p:nvPicPr>
          <p:cNvPr id="1026" name="Picture 2" descr="Image result for contemporary india and education">
            <a:extLst>
              <a:ext uri="{FF2B5EF4-FFF2-40B4-BE49-F238E27FC236}">
                <a16:creationId xmlns:a16="http://schemas.microsoft.com/office/drawing/2014/main" xmlns="" id="{1289B9C2-7B70-4EB1-B412-2EC6E92BC451}"/>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14475" y="2114550"/>
            <a:ext cx="6115050" cy="1362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 name="Picture 6">
            <a:extLst>
              <a:ext uri="{FF2B5EF4-FFF2-40B4-BE49-F238E27FC236}">
                <a16:creationId xmlns:a16="http://schemas.microsoft.com/office/drawing/2014/main" xmlns="" id="{92134C60-D8D7-47E2-A08C-E2F87466037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1600" y="4584700"/>
            <a:ext cx="2080902" cy="4473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dirty="0"/>
              <a:t>Copyright Notice</a:t>
            </a:r>
          </a:p>
        </p:txBody>
      </p:sp>
      <p:sp>
        <p:nvSpPr>
          <p:cNvPr id="3" name="Rectangle 2"/>
          <p:cNvSpPr>
            <a:spLocks noGrp="1"/>
          </p:cNvSpPr>
          <p:nvPr>
            <p:ph sz="quarter" idx="1"/>
          </p:nvPr>
        </p:nvSpPr>
        <p:spPr>
          <a:xfrm>
            <a:off x="612648" y="1200150"/>
            <a:ext cx="8153400" cy="2438400"/>
          </a:xfrm>
        </p:spPr>
        <p:txBody>
          <a:bodyPr>
            <a:normAutofit fontScale="92500" lnSpcReduction="10000"/>
          </a:bodyPr>
          <a:lstStyle/>
          <a:p>
            <a:pPr fontAlgn="base"/>
            <a:r>
              <a:rPr lang="en-US" dirty="0"/>
              <a:t>This presentation is presented as is. This presentation was assembled using information from various websites or sources across the web.</a:t>
            </a:r>
          </a:p>
          <a:p>
            <a:pPr fontAlgn="base"/>
            <a:r>
              <a:rPr lang="en-US" dirty="0"/>
              <a:t>This presentation uses Creative Commons Attribution 4.0 International (CC BY 4.0). © 2019 </a:t>
            </a:r>
            <a:r>
              <a:rPr lang="en-US" dirty="0" err="1"/>
              <a:t>BilimEdtech</a:t>
            </a:r>
            <a:r>
              <a:rPr lang="en-US" dirty="0"/>
              <a:t> </a:t>
            </a:r>
          </a:p>
          <a:p>
            <a:pPr marL="0" indent="0">
              <a:buNone/>
            </a:pPr>
            <a:endParaRPr lang="en-US" dirty="0"/>
          </a:p>
        </p:txBody>
      </p:sp>
      <p:pic>
        <p:nvPicPr>
          <p:cNvPr id="10" name="Picture 9">
            <a:extLst>
              <a:ext uri="{FF2B5EF4-FFF2-40B4-BE49-F238E27FC236}">
                <a16:creationId xmlns:a16="http://schemas.microsoft.com/office/drawing/2014/main" xmlns="" id="{51E4392E-1714-402E-8F63-1B0B3455D23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66800" y="3714750"/>
            <a:ext cx="2079171" cy="727710"/>
          </a:xfrm>
          <a:prstGeom prst="rect">
            <a:avLst/>
          </a:prstGeom>
        </p:spPr>
      </p:pic>
      <p:sp>
        <p:nvSpPr>
          <p:cNvPr id="4" name="Slide Number Placeholder 3">
            <a:extLst>
              <a:ext uri="{FF2B5EF4-FFF2-40B4-BE49-F238E27FC236}">
                <a16:creationId xmlns:a16="http://schemas.microsoft.com/office/drawing/2014/main" xmlns="" id="{640E80DB-D779-4152-950F-4A5B0A5EBB1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a:t>
            </a:fld>
            <a:endParaRPr lang="en-US"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b="1" dirty="0"/>
              <a:t>14.1. Defining IT</a:t>
            </a:r>
          </a:p>
          <a:p>
            <a:r>
              <a:rPr lang="en-US" dirty="0"/>
              <a:t>14.2. Importance of IT</a:t>
            </a:r>
          </a:p>
        </p:txBody>
      </p:sp>
      <p:sp>
        <p:nvSpPr>
          <p:cNvPr id="3" name="Title 2"/>
          <p:cNvSpPr>
            <a:spLocks noGrp="1"/>
          </p:cNvSpPr>
          <p:nvPr>
            <p:ph type="title"/>
          </p:nvPr>
        </p:nvSpPr>
        <p:spPr>
          <a:xfrm>
            <a:off x="1371600" y="1200150"/>
            <a:ext cx="7620000" cy="742950"/>
          </a:xfrm>
        </p:spPr>
        <p:txBody>
          <a:bodyPr/>
          <a:lstStyle/>
          <a:p>
            <a:r>
              <a:rPr lang="en-US" dirty="0"/>
              <a:t>14.1. Defining IT</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3</a:t>
            </a:fld>
            <a:endParaRPr lang="en-US" dirty="0"/>
          </a:p>
        </p:txBody>
      </p:sp>
      <p:pic>
        <p:nvPicPr>
          <p:cNvPr id="6146" name="Picture 2" descr="Related image">
            <a:extLst>
              <a:ext uri="{FF2B5EF4-FFF2-40B4-BE49-F238E27FC236}">
                <a16:creationId xmlns:a16="http://schemas.microsoft.com/office/drawing/2014/main" xmlns="" id="{36976419-7870-4DA7-82C1-7116A47C58EE}"/>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902"/>
          <a:stretch/>
        </p:blipFill>
        <p:spPr bwMode="auto">
          <a:xfrm>
            <a:off x="5029200" y="2266950"/>
            <a:ext cx="3752850" cy="2200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49163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BC03EAD-821C-404E-B14E-AE6958A3DC62}"/>
              </a:ext>
            </a:extLst>
          </p:cNvPr>
          <p:cNvSpPr>
            <a:spLocks noGrp="1"/>
          </p:cNvSpPr>
          <p:nvPr>
            <p:ph type="title"/>
          </p:nvPr>
        </p:nvSpPr>
        <p:spPr/>
        <p:txBody>
          <a:bodyPr/>
          <a:lstStyle/>
          <a:p>
            <a:r>
              <a:rPr lang="en-US" dirty="0"/>
              <a:t>What is IT? (1)</a:t>
            </a:r>
          </a:p>
        </p:txBody>
      </p:sp>
      <p:sp>
        <p:nvSpPr>
          <p:cNvPr id="5" name="Slide Number Placeholder 4">
            <a:extLst>
              <a:ext uri="{FF2B5EF4-FFF2-40B4-BE49-F238E27FC236}">
                <a16:creationId xmlns:a16="http://schemas.microsoft.com/office/drawing/2014/main" xmlns="" id="{C970CB51-2BE1-40CF-91F9-E886929370CD}"/>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4</a:t>
            </a:fld>
            <a:endParaRPr lang="en-US"/>
          </a:p>
        </p:txBody>
      </p:sp>
      <p:sp>
        <p:nvSpPr>
          <p:cNvPr id="7" name="Content Placeholder 6">
            <a:extLst>
              <a:ext uri="{FF2B5EF4-FFF2-40B4-BE49-F238E27FC236}">
                <a16:creationId xmlns:a16="http://schemas.microsoft.com/office/drawing/2014/main" xmlns="" id="{5FF6C8F3-31F3-468E-9368-EC22BEED14C6}"/>
              </a:ext>
            </a:extLst>
          </p:cNvPr>
          <p:cNvSpPr>
            <a:spLocks noGrp="1"/>
          </p:cNvSpPr>
          <p:nvPr>
            <p:ph sz="quarter" idx="1"/>
          </p:nvPr>
        </p:nvSpPr>
        <p:spPr/>
        <p:txBody>
          <a:bodyPr>
            <a:normAutofit lnSpcReduction="10000"/>
          </a:bodyPr>
          <a:lstStyle/>
          <a:p>
            <a:r>
              <a:rPr lang="en-US" dirty="0"/>
              <a:t>Information Technology (IT) is often misunderstood</a:t>
            </a:r>
          </a:p>
          <a:p>
            <a:pPr lvl="1"/>
            <a:r>
              <a:rPr lang="en-US" dirty="0"/>
              <a:t>People use IT as a generic term to refer to various kinds of computer-related work</a:t>
            </a:r>
          </a:p>
          <a:p>
            <a:pPr lvl="1"/>
            <a:r>
              <a:rPr lang="en-US" dirty="0"/>
              <a:t> IT has become a catch-all phrase for any job that works with computers</a:t>
            </a:r>
          </a:p>
          <a:p>
            <a:pPr lvl="1"/>
            <a:r>
              <a:rPr lang="en-US" dirty="0"/>
              <a:t>Some consider software developers to be IT workers while others consider them engineers</a:t>
            </a:r>
          </a:p>
        </p:txBody>
      </p:sp>
    </p:spTree>
    <p:extLst>
      <p:ext uri="{BB962C8B-B14F-4D97-AF65-F5344CB8AC3E}">
        <p14:creationId xmlns:p14="http://schemas.microsoft.com/office/powerpoint/2010/main" xmlns="" val="883921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DB7B40-2201-42C5-86E6-54AE3A925B13}"/>
              </a:ext>
            </a:extLst>
          </p:cNvPr>
          <p:cNvSpPr>
            <a:spLocks noGrp="1"/>
          </p:cNvSpPr>
          <p:nvPr>
            <p:ph type="title"/>
          </p:nvPr>
        </p:nvSpPr>
        <p:spPr/>
        <p:txBody>
          <a:bodyPr/>
          <a:lstStyle/>
          <a:p>
            <a:r>
              <a:rPr lang="en-US" dirty="0"/>
              <a:t>What is IT? (2)</a:t>
            </a:r>
          </a:p>
        </p:txBody>
      </p:sp>
      <p:sp>
        <p:nvSpPr>
          <p:cNvPr id="3" name="Slide Number Placeholder 2">
            <a:extLst>
              <a:ext uri="{FF2B5EF4-FFF2-40B4-BE49-F238E27FC236}">
                <a16:creationId xmlns:a16="http://schemas.microsoft.com/office/drawing/2014/main" xmlns="" id="{1E791CC7-D5F1-4337-A370-D7E09DB93864}"/>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5</a:t>
            </a:fld>
            <a:endParaRPr lang="en-US" dirty="0">
              <a:solidFill>
                <a:srgbClr val="FFFFFF"/>
              </a:solidFill>
            </a:endParaRPr>
          </a:p>
        </p:txBody>
      </p:sp>
      <p:sp>
        <p:nvSpPr>
          <p:cNvPr id="4" name="Content Placeholder 3">
            <a:extLst>
              <a:ext uri="{FF2B5EF4-FFF2-40B4-BE49-F238E27FC236}">
                <a16:creationId xmlns:a16="http://schemas.microsoft.com/office/drawing/2014/main" xmlns="" id="{EC9C2BF3-CFE7-43A8-9430-E674AAE1E7A4}"/>
              </a:ext>
            </a:extLst>
          </p:cNvPr>
          <p:cNvSpPr>
            <a:spLocks noGrp="1"/>
          </p:cNvSpPr>
          <p:nvPr>
            <p:ph sz="quarter" idx="1"/>
          </p:nvPr>
        </p:nvSpPr>
        <p:spPr/>
        <p:txBody>
          <a:bodyPr/>
          <a:lstStyle/>
          <a:p>
            <a:r>
              <a:rPr lang="en-US" dirty="0"/>
              <a:t>Information technology (IT) is the </a:t>
            </a:r>
            <a:r>
              <a:rPr lang="en-US" b="1" dirty="0"/>
              <a:t>use of computers</a:t>
            </a:r>
            <a:r>
              <a:rPr lang="en-US" dirty="0"/>
              <a:t> to </a:t>
            </a:r>
            <a:r>
              <a:rPr lang="en-US" b="1" dirty="0"/>
              <a:t>store</a:t>
            </a:r>
            <a:r>
              <a:rPr lang="en-US" dirty="0"/>
              <a:t>, </a:t>
            </a:r>
            <a:r>
              <a:rPr lang="en-US" b="1" dirty="0"/>
              <a:t>retrieve</a:t>
            </a:r>
            <a:r>
              <a:rPr lang="en-US" dirty="0"/>
              <a:t>, </a:t>
            </a:r>
            <a:r>
              <a:rPr lang="en-US" b="1" dirty="0"/>
              <a:t>transmit</a:t>
            </a:r>
            <a:r>
              <a:rPr lang="en-US" dirty="0"/>
              <a:t>, and </a:t>
            </a:r>
            <a:r>
              <a:rPr lang="en-US" b="1" dirty="0"/>
              <a:t>manipulate data, or information</a:t>
            </a:r>
            <a:r>
              <a:rPr lang="en-US" dirty="0"/>
              <a:t>, often in the context of a business or other enterprise.</a:t>
            </a:r>
          </a:p>
          <a:p>
            <a:r>
              <a:rPr lang="en-US" dirty="0"/>
              <a:t>IT is considered to be a subset of information and communications technology (ICT).</a:t>
            </a:r>
          </a:p>
        </p:txBody>
      </p:sp>
    </p:spTree>
    <p:extLst>
      <p:ext uri="{BB962C8B-B14F-4D97-AF65-F5344CB8AC3E}">
        <p14:creationId xmlns:p14="http://schemas.microsoft.com/office/powerpoint/2010/main" xmlns="" val="85712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BC03EAD-821C-404E-B14E-AE6958A3DC62}"/>
              </a:ext>
            </a:extLst>
          </p:cNvPr>
          <p:cNvSpPr>
            <a:spLocks noGrp="1"/>
          </p:cNvSpPr>
          <p:nvPr>
            <p:ph type="title"/>
          </p:nvPr>
        </p:nvSpPr>
        <p:spPr/>
        <p:txBody>
          <a:bodyPr/>
          <a:lstStyle/>
          <a:p>
            <a:r>
              <a:rPr lang="en-US" dirty="0"/>
              <a:t>Distinguishing IT from ICT</a:t>
            </a:r>
          </a:p>
        </p:txBody>
      </p:sp>
      <p:sp>
        <p:nvSpPr>
          <p:cNvPr id="5" name="Slide Number Placeholder 4">
            <a:extLst>
              <a:ext uri="{FF2B5EF4-FFF2-40B4-BE49-F238E27FC236}">
                <a16:creationId xmlns:a16="http://schemas.microsoft.com/office/drawing/2014/main" xmlns="" id="{C970CB51-2BE1-40CF-91F9-E886929370CD}"/>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6</a:t>
            </a:fld>
            <a:endParaRPr lang="en-US"/>
          </a:p>
        </p:txBody>
      </p:sp>
      <p:sp>
        <p:nvSpPr>
          <p:cNvPr id="7" name="Content Placeholder 6">
            <a:extLst>
              <a:ext uri="{FF2B5EF4-FFF2-40B4-BE49-F238E27FC236}">
                <a16:creationId xmlns:a16="http://schemas.microsoft.com/office/drawing/2014/main" xmlns="" id="{5FF6C8F3-31F3-468E-9368-EC22BEED14C6}"/>
              </a:ext>
            </a:extLst>
          </p:cNvPr>
          <p:cNvSpPr>
            <a:spLocks noGrp="1"/>
          </p:cNvSpPr>
          <p:nvPr>
            <p:ph sz="quarter" idx="1"/>
          </p:nvPr>
        </p:nvSpPr>
        <p:spPr/>
        <p:txBody>
          <a:bodyPr>
            <a:normAutofit fontScale="92500" lnSpcReduction="20000"/>
          </a:bodyPr>
          <a:lstStyle/>
          <a:p>
            <a:r>
              <a:rPr lang="en-US" dirty="0"/>
              <a:t>IT and ICT have many similarities</a:t>
            </a:r>
          </a:p>
          <a:p>
            <a:pPr lvl="1"/>
            <a:r>
              <a:rPr lang="en-US" dirty="0"/>
              <a:t>ICT is a European term that is often synonymous with IT</a:t>
            </a:r>
          </a:p>
          <a:p>
            <a:pPr lvl="1"/>
            <a:r>
              <a:rPr lang="en-US" dirty="0"/>
              <a:t>North America and Asia favor the term IT</a:t>
            </a:r>
          </a:p>
          <a:p>
            <a:r>
              <a:rPr lang="en-US" dirty="0"/>
              <a:t>IT focuses on </a:t>
            </a:r>
            <a:r>
              <a:rPr lang="en-US" b="1" dirty="0"/>
              <a:t>information</a:t>
            </a:r>
            <a:r>
              <a:rPr lang="en-US" dirty="0"/>
              <a:t> (storing, transmitting, etc.)</a:t>
            </a:r>
          </a:p>
          <a:p>
            <a:pPr lvl="1"/>
            <a:r>
              <a:rPr lang="en-US" dirty="0"/>
              <a:t>IT assumes communication</a:t>
            </a:r>
          </a:p>
          <a:p>
            <a:r>
              <a:rPr lang="en-US" dirty="0"/>
              <a:t>ICT focuses on the </a:t>
            </a:r>
            <a:r>
              <a:rPr lang="en-US" b="1" dirty="0"/>
              <a:t>communication</a:t>
            </a:r>
            <a:r>
              <a:rPr lang="en-US" dirty="0"/>
              <a:t> aspect using telecommunications</a:t>
            </a:r>
          </a:p>
        </p:txBody>
      </p:sp>
    </p:spTree>
    <p:extLst>
      <p:ext uri="{BB962C8B-B14F-4D97-AF65-F5344CB8AC3E}">
        <p14:creationId xmlns:p14="http://schemas.microsoft.com/office/powerpoint/2010/main" xmlns="" val="2476086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8D294-F950-4DB0-B312-3593B18A6123}"/>
              </a:ext>
            </a:extLst>
          </p:cNvPr>
          <p:cNvSpPr>
            <a:spLocks noGrp="1"/>
          </p:cNvSpPr>
          <p:nvPr>
            <p:ph type="title"/>
          </p:nvPr>
        </p:nvSpPr>
        <p:spPr/>
        <p:txBody>
          <a:bodyPr/>
          <a:lstStyle/>
          <a:p>
            <a:r>
              <a:rPr lang="en-US" dirty="0"/>
              <a:t>IT Characteristic (1): Data Storage</a:t>
            </a:r>
          </a:p>
        </p:txBody>
      </p:sp>
      <p:sp>
        <p:nvSpPr>
          <p:cNvPr id="10" name="Content Placeholder 9">
            <a:extLst>
              <a:ext uri="{FF2B5EF4-FFF2-40B4-BE49-F238E27FC236}">
                <a16:creationId xmlns:a16="http://schemas.microsoft.com/office/drawing/2014/main" xmlns="" id="{24BEB5BA-250C-42B4-867C-1D2E974F7189}"/>
              </a:ext>
            </a:extLst>
          </p:cNvPr>
          <p:cNvSpPr>
            <a:spLocks noGrp="1"/>
          </p:cNvSpPr>
          <p:nvPr>
            <p:ph sz="quarter" idx="1"/>
          </p:nvPr>
        </p:nvSpPr>
        <p:spPr/>
        <p:txBody>
          <a:bodyPr>
            <a:normAutofit fontScale="92500" lnSpcReduction="20000"/>
          </a:bodyPr>
          <a:lstStyle/>
          <a:p>
            <a:r>
              <a:rPr lang="en-US" b="1" dirty="0"/>
              <a:t>Stored information</a:t>
            </a:r>
            <a:r>
              <a:rPr lang="en-US" dirty="0"/>
              <a:t> is data</a:t>
            </a:r>
          </a:p>
          <a:p>
            <a:pPr lvl="1"/>
            <a:r>
              <a:rPr lang="en-US" dirty="0"/>
              <a:t>Stored on various physical media, such as hard drives</a:t>
            </a:r>
          </a:p>
          <a:p>
            <a:r>
              <a:rPr lang="en-US" dirty="0"/>
              <a:t>IT stores the data in an organized manner</a:t>
            </a:r>
          </a:p>
          <a:p>
            <a:pPr lvl="1"/>
            <a:r>
              <a:rPr lang="en-US" dirty="0"/>
              <a:t>Databases</a:t>
            </a:r>
          </a:p>
          <a:p>
            <a:pPr lvl="1"/>
            <a:r>
              <a:rPr lang="en-US" dirty="0"/>
              <a:t>Filesystems</a:t>
            </a:r>
          </a:p>
        </p:txBody>
      </p:sp>
      <p:pic>
        <p:nvPicPr>
          <p:cNvPr id="2050" name="Picture 2" descr="Image result for data storage">
            <a:extLst>
              <a:ext uri="{FF2B5EF4-FFF2-40B4-BE49-F238E27FC236}">
                <a16:creationId xmlns:a16="http://schemas.microsoft.com/office/drawing/2014/main" xmlns="" id="{5A5DC1FB-282F-43FC-97BE-7BC85EEA4EA6}"/>
              </a:ext>
            </a:extLst>
          </p:cNvPr>
          <p:cNvPicPr>
            <a:picLocks noGrp="1" noChangeAspect="1" noChangeArrowheads="1"/>
          </p:cNvPicPr>
          <p:nvPr>
            <p:ph sz="quarter" idx="2"/>
          </p:nvPr>
        </p:nvPicPr>
        <p:blipFill rotWithShape="1">
          <a:blip r:embed="rId2" cstate="print">
            <a:extLst>
              <a:ext uri="{28A0092B-C50C-407E-A947-70E740481C1C}">
                <a14:useLocalDpi xmlns:a14="http://schemas.microsoft.com/office/drawing/2010/main" xmlns="" val="0"/>
              </a:ext>
            </a:extLst>
          </a:blip>
          <a:srcRect l="8660" r="13581"/>
          <a:stretch/>
        </p:blipFill>
        <p:spPr>
          <a:xfrm>
            <a:off x="4845050" y="1245227"/>
            <a:ext cx="3886200" cy="3322971"/>
          </a:xfrm>
        </p:spPr>
      </p:pic>
      <p:sp>
        <p:nvSpPr>
          <p:cNvPr id="3" name="Slide Number Placeholder 2">
            <a:extLst>
              <a:ext uri="{FF2B5EF4-FFF2-40B4-BE49-F238E27FC236}">
                <a16:creationId xmlns:a16="http://schemas.microsoft.com/office/drawing/2014/main" xmlns="" id="{24B08117-C0CD-40A9-A4F3-C27D4AD79F48}"/>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7</a:t>
            </a:fld>
            <a:endParaRPr lang="en-US" dirty="0"/>
          </a:p>
        </p:txBody>
      </p:sp>
    </p:spTree>
    <p:extLst>
      <p:ext uri="{BB962C8B-B14F-4D97-AF65-F5344CB8AC3E}">
        <p14:creationId xmlns:p14="http://schemas.microsoft.com/office/powerpoint/2010/main" xmlns="" val="141930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8D294-F950-4DB0-B312-3593B18A6123}"/>
              </a:ext>
            </a:extLst>
          </p:cNvPr>
          <p:cNvSpPr>
            <a:spLocks noGrp="1"/>
          </p:cNvSpPr>
          <p:nvPr>
            <p:ph type="title"/>
          </p:nvPr>
        </p:nvSpPr>
        <p:spPr/>
        <p:txBody>
          <a:bodyPr/>
          <a:lstStyle/>
          <a:p>
            <a:r>
              <a:rPr lang="en-US"/>
              <a:t>IT Characteristic (2): Data Retrieval</a:t>
            </a:r>
            <a:endParaRPr lang="en-US" dirty="0"/>
          </a:p>
        </p:txBody>
      </p:sp>
      <p:sp>
        <p:nvSpPr>
          <p:cNvPr id="5" name="Content Placeholder 4">
            <a:extLst>
              <a:ext uri="{FF2B5EF4-FFF2-40B4-BE49-F238E27FC236}">
                <a16:creationId xmlns:a16="http://schemas.microsoft.com/office/drawing/2014/main" xmlns="" id="{11DF4384-605D-405D-831A-286691132F18}"/>
              </a:ext>
            </a:extLst>
          </p:cNvPr>
          <p:cNvSpPr>
            <a:spLocks noGrp="1"/>
          </p:cNvSpPr>
          <p:nvPr>
            <p:ph sz="quarter" idx="1"/>
          </p:nvPr>
        </p:nvSpPr>
        <p:spPr/>
        <p:txBody>
          <a:bodyPr>
            <a:normAutofit fontScale="92500"/>
          </a:bodyPr>
          <a:lstStyle/>
          <a:p>
            <a:r>
              <a:rPr lang="en-US" dirty="0"/>
              <a:t>Retrieving data on demand</a:t>
            </a:r>
          </a:p>
          <a:p>
            <a:r>
              <a:rPr lang="en-US" dirty="0"/>
              <a:t>Languages, such as SQL retrieve specific data from databases</a:t>
            </a:r>
          </a:p>
          <a:p>
            <a:r>
              <a:rPr lang="en-US" dirty="0"/>
              <a:t>Meaningful data becomes information</a:t>
            </a:r>
          </a:p>
          <a:p>
            <a:endParaRPr lang="en-US" dirty="0"/>
          </a:p>
        </p:txBody>
      </p:sp>
      <p:pic>
        <p:nvPicPr>
          <p:cNvPr id="3080" name="Picture 8" descr="Image result for structured query language sql png">
            <a:extLst>
              <a:ext uri="{FF2B5EF4-FFF2-40B4-BE49-F238E27FC236}">
                <a16:creationId xmlns:a16="http://schemas.microsoft.com/office/drawing/2014/main" xmlns="" id="{F16DA651-C582-4712-8E1A-1E79CD80E044}"/>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4882716" y="1477637"/>
            <a:ext cx="3810868" cy="2858151"/>
          </a:xfrm>
        </p:spPr>
      </p:pic>
      <p:sp>
        <p:nvSpPr>
          <p:cNvPr id="3" name="Slide Number Placeholder 2">
            <a:extLst>
              <a:ext uri="{FF2B5EF4-FFF2-40B4-BE49-F238E27FC236}">
                <a16:creationId xmlns:a16="http://schemas.microsoft.com/office/drawing/2014/main" xmlns="" id="{24B08117-C0CD-40A9-A4F3-C27D4AD79F48}"/>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8</a:t>
            </a:fld>
            <a:endParaRPr lang="en-US" dirty="0"/>
          </a:p>
        </p:txBody>
      </p:sp>
    </p:spTree>
    <p:extLst>
      <p:ext uri="{BB962C8B-B14F-4D97-AF65-F5344CB8AC3E}">
        <p14:creationId xmlns:p14="http://schemas.microsoft.com/office/powerpoint/2010/main" xmlns="" val="2355681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8D294-F950-4DB0-B312-3593B18A6123}"/>
              </a:ext>
            </a:extLst>
          </p:cNvPr>
          <p:cNvSpPr>
            <a:spLocks noGrp="1"/>
          </p:cNvSpPr>
          <p:nvPr>
            <p:ph type="title"/>
          </p:nvPr>
        </p:nvSpPr>
        <p:spPr/>
        <p:txBody>
          <a:bodyPr>
            <a:normAutofit fontScale="90000"/>
          </a:bodyPr>
          <a:lstStyle/>
          <a:p>
            <a:r>
              <a:rPr lang="en-US" dirty="0"/>
              <a:t>IT Characteristic (3): Data Transmission</a:t>
            </a:r>
          </a:p>
        </p:txBody>
      </p:sp>
      <p:sp>
        <p:nvSpPr>
          <p:cNvPr id="3" name="Slide Number Placeholder 2">
            <a:extLst>
              <a:ext uri="{FF2B5EF4-FFF2-40B4-BE49-F238E27FC236}">
                <a16:creationId xmlns:a16="http://schemas.microsoft.com/office/drawing/2014/main" xmlns="" id="{24B08117-C0CD-40A9-A4F3-C27D4AD79F48}"/>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9</a:t>
            </a:fld>
            <a:endParaRPr lang="en-US" dirty="0">
              <a:solidFill>
                <a:srgbClr val="FFFFFF"/>
              </a:solidFill>
            </a:endParaRPr>
          </a:p>
        </p:txBody>
      </p:sp>
      <p:sp>
        <p:nvSpPr>
          <p:cNvPr id="4" name="Content Placeholder 3">
            <a:extLst>
              <a:ext uri="{FF2B5EF4-FFF2-40B4-BE49-F238E27FC236}">
                <a16:creationId xmlns:a16="http://schemas.microsoft.com/office/drawing/2014/main" xmlns="" id="{932A9D0E-5AB6-446E-A7F5-B20998F90885}"/>
              </a:ext>
            </a:extLst>
          </p:cNvPr>
          <p:cNvSpPr>
            <a:spLocks noGrp="1"/>
          </p:cNvSpPr>
          <p:nvPr>
            <p:ph sz="quarter" idx="1"/>
          </p:nvPr>
        </p:nvSpPr>
        <p:spPr/>
        <p:txBody>
          <a:bodyPr/>
          <a:lstStyle/>
          <a:p>
            <a:r>
              <a:rPr lang="en-US" dirty="0"/>
              <a:t>Data transmission has three aspects</a:t>
            </a:r>
          </a:p>
          <a:p>
            <a:pPr lvl="1"/>
            <a:r>
              <a:rPr lang="en-US" dirty="0"/>
              <a:t>Transmission – Sending data</a:t>
            </a:r>
          </a:p>
          <a:p>
            <a:pPr lvl="1"/>
            <a:r>
              <a:rPr lang="en-US" dirty="0"/>
              <a:t>Propagation – Distributing data from one data source to other data sources</a:t>
            </a:r>
          </a:p>
          <a:p>
            <a:pPr lvl="2"/>
            <a:r>
              <a:rPr lang="en-US" dirty="0"/>
              <a:t>Data is not all stored in the same location</a:t>
            </a:r>
          </a:p>
          <a:p>
            <a:pPr lvl="2"/>
            <a:r>
              <a:rPr lang="en-US" dirty="0"/>
              <a:t>The same data is accessible in various locations</a:t>
            </a:r>
          </a:p>
          <a:p>
            <a:pPr lvl="1"/>
            <a:r>
              <a:rPr lang="en-US" dirty="0"/>
              <a:t>Reception – Receiving data</a:t>
            </a:r>
          </a:p>
          <a:p>
            <a:pPr lvl="1"/>
            <a:endParaRPr lang="en-US" dirty="0"/>
          </a:p>
        </p:txBody>
      </p:sp>
    </p:spTree>
    <p:extLst>
      <p:ext uri="{BB962C8B-B14F-4D97-AF65-F5344CB8AC3E}">
        <p14:creationId xmlns:p14="http://schemas.microsoft.com/office/powerpoint/2010/main" xmlns="" val="1402975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58D294-F950-4DB0-B312-3593B18A6123}"/>
              </a:ext>
            </a:extLst>
          </p:cNvPr>
          <p:cNvSpPr>
            <a:spLocks noGrp="1"/>
          </p:cNvSpPr>
          <p:nvPr>
            <p:ph type="title"/>
          </p:nvPr>
        </p:nvSpPr>
        <p:spPr/>
        <p:txBody>
          <a:bodyPr/>
          <a:lstStyle/>
          <a:p>
            <a:r>
              <a:rPr lang="en-US"/>
              <a:t>IT Characteristic (4): Data Manipulation</a:t>
            </a:r>
            <a:endParaRPr lang="en-US" dirty="0"/>
          </a:p>
        </p:txBody>
      </p:sp>
      <p:sp>
        <p:nvSpPr>
          <p:cNvPr id="5" name="Content Placeholder 4">
            <a:extLst>
              <a:ext uri="{FF2B5EF4-FFF2-40B4-BE49-F238E27FC236}">
                <a16:creationId xmlns:a16="http://schemas.microsoft.com/office/drawing/2014/main" xmlns="" id="{36C2F91D-5877-4ADB-9CEF-CA3DEC05D052}"/>
              </a:ext>
            </a:extLst>
          </p:cNvPr>
          <p:cNvSpPr>
            <a:spLocks noGrp="1"/>
          </p:cNvSpPr>
          <p:nvPr>
            <p:ph sz="quarter" idx="1"/>
          </p:nvPr>
        </p:nvSpPr>
        <p:spPr>
          <a:xfrm>
            <a:off x="609600" y="1192175"/>
            <a:ext cx="4572000" cy="3429000"/>
          </a:xfrm>
        </p:spPr>
        <p:txBody>
          <a:bodyPr>
            <a:normAutofit lnSpcReduction="10000"/>
          </a:bodyPr>
          <a:lstStyle/>
          <a:p>
            <a:r>
              <a:rPr lang="en-US" dirty="0"/>
              <a:t>The process of changing data to make it easier to read or better organized.</a:t>
            </a:r>
          </a:p>
          <a:p>
            <a:pPr lvl="1"/>
            <a:r>
              <a:rPr lang="en-US" dirty="0"/>
              <a:t>Sorting data alphabetically</a:t>
            </a:r>
          </a:p>
          <a:p>
            <a:pPr lvl="1"/>
            <a:r>
              <a:rPr lang="en-US" dirty="0"/>
              <a:t>Summarizing data</a:t>
            </a:r>
          </a:p>
          <a:p>
            <a:pPr lvl="1"/>
            <a:r>
              <a:rPr lang="en-US" dirty="0"/>
              <a:t>Generating reports with specific data</a:t>
            </a:r>
          </a:p>
        </p:txBody>
      </p:sp>
      <p:pic>
        <p:nvPicPr>
          <p:cNvPr id="4098" name="Picture 2" descr="Related image">
            <a:extLst>
              <a:ext uri="{FF2B5EF4-FFF2-40B4-BE49-F238E27FC236}">
                <a16:creationId xmlns:a16="http://schemas.microsoft.com/office/drawing/2014/main" xmlns="" id="{CF12DCC9-3768-4387-A2E1-654D4F7A6D77}"/>
              </a:ext>
            </a:extLst>
          </p:cNvPr>
          <p:cNvPicPr>
            <a:picLocks noGrp="1" noChangeAspect="1" noChangeArrowheads="1"/>
          </p:cNvPicPr>
          <p:nvPr>
            <p:ph sz="quarter" idx="2"/>
          </p:nvPr>
        </p:nvPicPr>
        <p:blipFill rotWithShape="1">
          <a:blip r:embed="rId2" cstate="print">
            <a:extLst>
              <a:ext uri="{28A0092B-C50C-407E-A947-70E740481C1C}">
                <a14:useLocalDpi xmlns:a14="http://schemas.microsoft.com/office/drawing/2010/main" xmlns="" val="0"/>
              </a:ext>
            </a:extLst>
          </a:blip>
          <a:srcRect l="18694" r="10256"/>
          <a:stretch/>
        </p:blipFill>
        <p:spPr>
          <a:xfrm>
            <a:off x="5486400" y="1352550"/>
            <a:ext cx="3541235" cy="2803581"/>
          </a:xfrm>
        </p:spPr>
      </p:pic>
      <p:sp>
        <p:nvSpPr>
          <p:cNvPr id="3" name="Slide Number Placeholder 2">
            <a:extLst>
              <a:ext uri="{FF2B5EF4-FFF2-40B4-BE49-F238E27FC236}">
                <a16:creationId xmlns:a16="http://schemas.microsoft.com/office/drawing/2014/main" xmlns="" id="{24B08117-C0CD-40A9-A4F3-C27D4AD79F48}"/>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10</a:t>
            </a:fld>
            <a:endParaRPr lang="en-US" dirty="0"/>
          </a:p>
        </p:txBody>
      </p:sp>
    </p:spTree>
    <p:extLst>
      <p:ext uri="{BB962C8B-B14F-4D97-AF65-F5344CB8AC3E}">
        <p14:creationId xmlns:p14="http://schemas.microsoft.com/office/powerpoint/2010/main" xmlns="" val="1526979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BFC079-785E-4542-95B9-C71EE33FD379}"/>
              </a:ext>
            </a:extLst>
          </p:cNvPr>
          <p:cNvSpPr>
            <a:spLocks noGrp="1"/>
          </p:cNvSpPr>
          <p:nvPr>
            <p:ph type="title"/>
          </p:nvPr>
        </p:nvSpPr>
        <p:spPr/>
        <p:txBody>
          <a:bodyPr>
            <a:normAutofit/>
          </a:bodyPr>
          <a:lstStyle/>
          <a:p>
            <a:r>
              <a:rPr lang="en-US" dirty="0"/>
              <a:t>What do you think? </a:t>
            </a:r>
          </a:p>
        </p:txBody>
      </p:sp>
      <p:sp>
        <p:nvSpPr>
          <p:cNvPr id="5" name="Slide Number Placeholder 4">
            <a:extLst>
              <a:ext uri="{FF2B5EF4-FFF2-40B4-BE49-F238E27FC236}">
                <a16:creationId xmlns:a16="http://schemas.microsoft.com/office/drawing/2014/main" xmlns="" id="{EA6A45B3-7682-4055-84DD-E466330FCC03}"/>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11</a:t>
            </a:fld>
            <a:endParaRPr lang="en-US"/>
          </a:p>
        </p:txBody>
      </p:sp>
      <p:sp>
        <p:nvSpPr>
          <p:cNvPr id="6" name="Content Placeholder 5">
            <a:extLst>
              <a:ext uri="{FF2B5EF4-FFF2-40B4-BE49-F238E27FC236}">
                <a16:creationId xmlns:a16="http://schemas.microsoft.com/office/drawing/2014/main" xmlns="" id="{B1A97124-7EC4-4E9E-B9F7-ED7D7D36AD7D}"/>
              </a:ext>
            </a:extLst>
          </p:cNvPr>
          <p:cNvSpPr>
            <a:spLocks noGrp="1"/>
          </p:cNvSpPr>
          <p:nvPr>
            <p:ph sz="quarter" idx="1"/>
          </p:nvPr>
        </p:nvSpPr>
        <p:spPr/>
        <p:txBody>
          <a:bodyPr>
            <a:normAutofit lnSpcReduction="10000"/>
          </a:bodyPr>
          <a:lstStyle/>
          <a:p>
            <a:r>
              <a:rPr lang="en-US" dirty="0"/>
              <a:t>Is IT a subset of ICT?</a:t>
            </a:r>
          </a:p>
          <a:p>
            <a:pPr lvl="1"/>
            <a:r>
              <a:rPr lang="en-US" dirty="0"/>
              <a:t>Does IT have a lesser focus on communication?</a:t>
            </a:r>
          </a:p>
          <a:p>
            <a:r>
              <a:rPr lang="en-US" dirty="0"/>
              <a:t>Does ICT extend IT by adding a telecommunication component?</a:t>
            </a:r>
          </a:p>
          <a:p>
            <a:pPr lvl="1"/>
            <a:r>
              <a:rPr lang="en-US" dirty="0"/>
              <a:t>Does ICT have a lesser focus on information?</a:t>
            </a:r>
          </a:p>
          <a:p>
            <a:r>
              <a:rPr lang="en-US" dirty="0"/>
              <a:t>Are they the same thing just different terms?</a:t>
            </a:r>
          </a:p>
          <a:p>
            <a:r>
              <a:rPr lang="en-US" dirty="0"/>
              <a:t>Or, are the two fields different?</a:t>
            </a:r>
          </a:p>
        </p:txBody>
      </p:sp>
    </p:spTree>
    <p:extLst>
      <p:ext uri="{BB962C8B-B14F-4D97-AF65-F5344CB8AC3E}">
        <p14:creationId xmlns:p14="http://schemas.microsoft.com/office/powerpoint/2010/main" xmlns="" val="1673805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A60BE9-BF50-40D1-8DBB-AA957F742D48}"/>
              </a:ext>
            </a:extLst>
          </p:cNvPr>
          <p:cNvSpPr>
            <a:spLocks noGrp="1"/>
          </p:cNvSpPr>
          <p:nvPr>
            <p:ph type="title"/>
          </p:nvPr>
        </p:nvSpPr>
        <p:spPr/>
        <p:txBody>
          <a:bodyPr/>
          <a:lstStyle/>
          <a:p>
            <a:r>
              <a:rPr lang="en-US" dirty="0"/>
              <a:t>IT Work</a:t>
            </a:r>
          </a:p>
        </p:txBody>
      </p:sp>
      <p:sp>
        <p:nvSpPr>
          <p:cNvPr id="4" name="Content Placeholder 3">
            <a:extLst>
              <a:ext uri="{FF2B5EF4-FFF2-40B4-BE49-F238E27FC236}">
                <a16:creationId xmlns:a16="http://schemas.microsoft.com/office/drawing/2014/main" xmlns="" id="{AC1EA6AC-AB8E-4DE3-B572-5015468383D3}"/>
              </a:ext>
            </a:extLst>
          </p:cNvPr>
          <p:cNvSpPr>
            <a:spLocks noGrp="1"/>
          </p:cNvSpPr>
          <p:nvPr>
            <p:ph sz="quarter" idx="1"/>
          </p:nvPr>
        </p:nvSpPr>
        <p:spPr/>
        <p:txBody>
          <a:bodyPr/>
          <a:lstStyle/>
          <a:p>
            <a:r>
              <a:rPr lang="en-US" dirty="0"/>
              <a:t>Those who work in IT:</a:t>
            </a:r>
          </a:p>
          <a:p>
            <a:pPr lvl="1"/>
            <a:r>
              <a:rPr lang="en-US" dirty="0"/>
              <a:t>Manage the systems required for organizations, businesses, or clients to store, retrieve, transmit, and manipulate data.</a:t>
            </a:r>
          </a:p>
          <a:p>
            <a:endParaRPr lang="en-US" dirty="0"/>
          </a:p>
        </p:txBody>
      </p:sp>
      <p:pic>
        <p:nvPicPr>
          <p:cNvPr id="5122" name="Picture 2" descr="Image result for information technology department">
            <a:extLst>
              <a:ext uri="{FF2B5EF4-FFF2-40B4-BE49-F238E27FC236}">
                <a16:creationId xmlns:a16="http://schemas.microsoft.com/office/drawing/2014/main" xmlns="" id="{57D42505-0735-48E5-BE65-A705AB69CD24}"/>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4845050" y="1609488"/>
            <a:ext cx="3886200" cy="2594449"/>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xmlns="" id="{0F44577E-A6BC-4DF4-B805-825B90FE431B}"/>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12</a:t>
            </a:fld>
            <a:endParaRPr lang="en-US" dirty="0"/>
          </a:p>
        </p:txBody>
      </p:sp>
    </p:spTree>
    <p:extLst>
      <p:ext uri="{BB962C8B-B14F-4D97-AF65-F5344CB8AC3E}">
        <p14:creationId xmlns:p14="http://schemas.microsoft.com/office/powerpoint/2010/main" xmlns="" val="1908913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3EC7B19F-29B6-40B8-8223-8ED2E34E5AA0}"/>
              </a:ext>
            </a:extLst>
          </p:cNvPr>
          <p:cNvSpPr>
            <a:spLocks noGrp="1"/>
          </p:cNvSpPr>
          <p:nvPr>
            <p:ph type="title"/>
          </p:nvPr>
        </p:nvSpPr>
        <p:spPr/>
        <p:txBody>
          <a:bodyPr/>
          <a:lstStyle/>
          <a:p>
            <a:r>
              <a:rPr lang="en-US"/>
              <a:t>IT Department Primary Job</a:t>
            </a:r>
            <a:endParaRPr lang="en-US" dirty="0"/>
          </a:p>
        </p:txBody>
      </p:sp>
      <p:sp>
        <p:nvSpPr>
          <p:cNvPr id="7" name="Content Placeholder 6">
            <a:extLst>
              <a:ext uri="{FF2B5EF4-FFF2-40B4-BE49-F238E27FC236}">
                <a16:creationId xmlns:a16="http://schemas.microsoft.com/office/drawing/2014/main" xmlns="" id="{B6246252-8286-4BB9-9E07-31583E87E2E2}"/>
              </a:ext>
            </a:extLst>
          </p:cNvPr>
          <p:cNvSpPr>
            <a:spLocks noGrp="1"/>
          </p:cNvSpPr>
          <p:nvPr>
            <p:ph sz="quarter" idx="1"/>
          </p:nvPr>
        </p:nvSpPr>
        <p:spPr>
          <a:xfrm>
            <a:off x="609600" y="1192175"/>
            <a:ext cx="4495800" cy="3429000"/>
          </a:xfrm>
        </p:spPr>
        <p:txBody>
          <a:bodyPr>
            <a:normAutofit/>
          </a:bodyPr>
          <a:lstStyle/>
          <a:p>
            <a:r>
              <a:rPr lang="en-US" dirty="0"/>
              <a:t>To keep the company or organization running</a:t>
            </a:r>
          </a:p>
          <a:p>
            <a:r>
              <a:rPr lang="en-US" dirty="0"/>
              <a:t>Companies are built on IT infrastructure</a:t>
            </a:r>
          </a:p>
          <a:p>
            <a:pPr lvl="1"/>
            <a:r>
              <a:rPr lang="en-US" dirty="0"/>
              <a:t>Networks, servers, computers, software, etc.</a:t>
            </a:r>
          </a:p>
        </p:txBody>
      </p:sp>
      <p:pic>
        <p:nvPicPr>
          <p:cNvPr id="6150" name="Picture 6" descr="Image result for lawyers workplace">
            <a:extLst>
              <a:ext uri="{FF2B5EF4-FFF2-40B4-BE49-F238E27FC236}">
                <a16:creationId xmlns:a16="http://schemas.microsoft.com/office/drawing/2014/main" xmlns="" id="{1F500767-B109-4055-B88A-B45C81F1C0F0}"/>
              </a:ext>
            </a:extLst>
          </p:cNvPr>
          <p:cNvPicPr>
            <a:picLocks noGrp="1" noChangeAspect="1" noChangeArrowheads="1"/>
          </p:cNvPicPr>
          <p:nvPr>
            <p:ph sz="quarter" idx="2"/>
          </p:nvPr>
        </p:nvPicPr>
        <p:blipFill rotWithShape="1">
          <a:blip r:embed="rId3" cstate="print">
            <a:extLst>
              <a:ext uri="{28A0092B-C50C-407E-A947-70E740481C1C}">
                <a14:useLocalDpi xmlns:a14="http://schemas.microsoft.com/office/drawing/2010/main" xmlns="" val="0"/>
              </a:ext>
            </a:extLst>
          </a:blip>
          <a:srcRect r="25974"/>
          <a:stretch/>
        </p:blipFill>
        <p:spPr>
          <a:xfrm>
            <a:off x="5360896" y="1197541"/>
            <a:ext cx="3630703" cy="3267119"/>
          </a:xfrm>
        </p:spPr>
      </p:pic>
      <p:sp>
        <p:nvSpPr>
          <p:cNvPr id="5" name="Slide Number Placeholder 4">
            <a:extLst>
              <a:ext uri="{FF2B5EF4-FFF2-40B4-BE49-F238E27FC236}">
                <a16:creationId xmlns:a16="http://schemas.microsoft.com/office/drawing/2014/main" xmlns="" id="{FB1EC383-B838-4BBA-9435-B21788C82C3F}"/>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13</a:t>
            </a:fld>
            <a:endParaRPr lang="en-US"/>
          </a:p>
        </p:txBody>
      </p:sp>
    </p:spTree>
    <p:extLst>
      <p:ext uri="{BB962C8B-B14F-4D97-AF65-F5344CB8AC3E}">
        <p14:creationId xmlns:p14="http://schemas.microsoft.com/office/powerpoint/2010/main" xmlns="" val="4005387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3EC7B19F-29B6-40B8-8223-8ED2E34E5AA0}"/>
              </a:ext>
            </a:extLst>
          </p:cNvPr>
          <p:cNvSpPr>
            <a:spLocks noGrp="1"/>
          </p:cNvSpPr>
          <p:nvPr>
            <p:ph type="title"/>
          </p:nvPr>
        </p:nvSpPr>
        <p:spPr/>
        <p:txBody>
          <a:bodyPr/>
          <a:lstStyle/>
          <a:p>
            <a:r>
              <a:rPr lang="en-US"/>
              <a:t>IT Department Core Functions</a:t>
            </a:r>
            <a:endParaRPr lang="en-US" dirty="0"/>
          </a:p>
        </p:txBody>
      </p:sp>
      <p:sp>
        <p:nvSpPr>
          <p:cNvPr id="7" name="Content Placeholder 6">
            <a:extLst>
              <a:ext uri="{FF2B5EF4-FFF2-40B4-BE49-F238E27FC236}">
                <a16:creationId xmlns:a16="http://schemas.microsoft.com/office/drawing/2014/main" xmlns="" id="{B6246252-8286-4BB9-9E07-31583E87E2E2}"/>
              </a:ext>
            </a:extLst>
          </p:cNvPr>
          <p:cNvSpPr>
            <a:spLocks noGrp="1"/>
          </p:cNvSpPr>
          <p:nvPr>
            <p:ph sz="quarter" idx="1"/>
          </p:nvPr>
        </p:nvSpPr>
        <p:spPr>
          <a:xfrm>
            <a:off x="609600" y="1192175"/>
            <a:ext cx="4114800" cy="3429000"/>
          </a:xfrm>
        </p:spPr>
        <p:txBody>
          <a:bodyPr>
            <a:normAutofit fontScale="92500"/>
          </a:bodyPr>
          <a:lstStyle/>
          <a:p>
            <a:r>
              <a:rPr lang="en-US" dirty="0"/>
              <a:t>Stores the data</a:t>
            </a:r>
          </a:p>
          <a:p>
            <a:r>
              <a:rPr lang="en-US" dirty="0"/>
              <a:t>Protects the data</a:t>
            </a:r>
          </a:p>
          <a:p>
            <a:r>
              <a:rPr lang="en-US" dirty="0"/>
              <a:t>Provides technical support</a:t>
            </a:r>
          </a:p>
          <a:p>
            <a:r>
              <a:rPr lang="en-US" dirty="0"/>
              <a:t>Ensures connectivity</a:t>
            </a:r>
          </a:p>
          <a:p>
            <a:r>
              <a:rPr lang="en-US" dirty="0"/>
              <a:t>Keeps technology current in the organization</a:t>
            </a:r>
          </a:p>
          <a:p>
            <a:r>
              <a:rPr lang="en-US" dirty="0"/>
              <a:t>And many more…</a:t>
            </a:r>
          </a:p>
        </p:txBody>
      </p:sp>
      <p:pic>
        <p:nvPicPr>
          <p:cNvPr id="7170" name="Picture 2" descr="Related image">
            <a:extLst>
              <a:ext uri="{FF2B5EF4-FFF2-40B4-BE49-F238E27FC236}">
                <a16:creationId xmlns:a16="http://schemas.microsoft.com/office/drawing/2014/main" xmlns="" id="{8423722D-FC25-4F19-9821-D80075627200}"/>
              </a:ext>
            </a:extLst>
          </p:cNvPr>
          <p:cNvPicPr>
            <a:picLocks noGrp="1" noChangeAspect="1" noChangeArrowheads="1"/>
          </p:cNvPicPr>
          <p:nvPr>
            <p:ph sz="quarter" idx="2"/>
          </p:nvPr>
        </p:nvPicPr>
        <p:blipFill rotWithShape="1">
          <a:blip r:embed="rId3" cstate="print">
            <a:extLst>
              <a:ext uri="{28A0092B-C50C-407E-A947-70E740481C1C}">
                <a14:useLocalDpi xmlns:a14="http://schemas.microsoft.com/office/drawing/2010/main" xmlns="" val="0"/>
              </a:ext>
            </a:extLst>
          </a:blip>
          <a:srcRect l="32190"/>
          <a:stretch/>
        </p:blipFill>
        <p:spPr>
          <a:xfrm>
            <a:off x="4845050" y="1252906"/>
            <a:ext cx="3886200" cy="3307613"/>
          </a:xfrm>
        </p:spPr>
      </p:pic>
      <p:sp>
        <p:nvSpPr>
          <p:cNvPr id="5" name="Slide Number Placeholder 4">
            <a:extLst>
              <a:ext uri="{FF2B5EF4-FFF2-40B4-BE49-F238E27FC236}">
                <a16:creationId xmlns:a16="http://schemas.microsoft.com/office/drawing/2014/main" xmlns="" id="{FB1EC383-B838-4BBA-9435-B21788C82C3F}"/>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14</a:t>
            </a:fld>
            <a:endParaRPr lang="en-US"/>
          </a:p>
        </p:txBody>
      </p:sp>
    </p:spTree>
    <p:extLst>
      <p:ext uri="{BB962C8B-B14F-4D97-AF65-F5344CB8AC3E}">
        <p14:creationId xmlns:p14="http://schemas.microsoft.com/office/powerpoint/2010/main" xmlns="" val="3488620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057400"/>
            <a:ext cx="7123113" cy="2114550"/>
          </a:xfrm>
        </p:spPr>
        <p:txBody>
          <a:bodyPr/>
          <a:lstStyle/>
          <a:p>
            <a:r>
              <a:rPr lang="en-US" dirty="0"/>
              <a:t>14.1. Defining IT</a:t>
            </a:r>
          </a:p>
          <a:p>
            <a:r>
              <a:rPr lang="en-US" b="1" dirty="0"/>
              <a:t>14.2. Importance of IT</a:t>
            </a:r>
          </a:p>
        </p:txBody>
      </p:sp>
      <p:sp>
        <p:nvSpPr>
          <p:cNvPr id="3" name="Title 2"/>
          <p:cNvSpPr>
            <a:spLocks noGrp="1"/>
          </p:cNvSpPr>
          <p:nvPr>
            <p:ph type="title"/>
          </p:nvPr>
        </p:nvSpPr>
        <p:spPr>
          <a:xfrm>
            <a:off x="1371600" y="1200150"/>
            <a:ext cx="7620000" cy="742950"/>
          </a:xfrm>
        </p:spPr>
        <p:txBody>
          <a:bodyPr/>
          <a:lstStyle/>
          <a:p>
            <a:r>
              <a:rPr lang="en-US" dirty="0"/>
              <a:t>14.2. Importance of IT</a:t>
            </a:r>
          </a:p>
        </p:txBody>
      </p:sp>
      <p:sp>
        <p:nvSpPr>
          <p:cNvPr id="4" name="Slide Number Placeholder 3">
            <a:extLst>
              <a:ext uri="{FF2B5EF4-FFF2-40B4-BE49-F238E27FC236}">
                <a16:creationId xmlns:a16="http://schemas.microsoft.com/office/drawing/2014/main" xmlns="" id="{B037CDEF-33A8-4637-B0EC-B1A53ED327D0}"/>
              </a:ext>
            </a:extLst>
          </p:cNvPr>
          <p:cNvSpPr>
            <a:spLocks noGrp="1"/>
          </p:cNvSpPr>
          <p:nvPr>
            <p:ph type="sldNum" sz="quarter" idx="11"/>
          </p:nvPr>
        </p:nvSpPr>
        <p:spPr/>
        <p:txBody>
          <a:bodyPr/>
          <a:lstStyle/>
          <a:p>
            <a:fld id="{1AD93096-5B34-4342-9326-69289CEAE4C2}" type="slidenum">
              <a:rPr lang="en-US" smtClean="0"/>
              <a:pPr/>
              <a:t>15</a:t>
            </a:fld>
            <a:endParaRPr lang="en-US" dirty="0"/>
          </a:p>
        </p:txBody>
      </p:sp>
      <p:pic>
        <p:nvPicPr>
          <p:cNvPr id="7170" name="Picture 2" descr="Related image">
            <a:extLst>
              <a:ext uri="{FF2B5EF4-FFF2-40B4-BE49-F238E27FC236}">
                <a16:creationId xmlns:a16="http://schemas.microsoft.com/office/drawing/2014/main" xmlns="" id="{B037AF9D-BD6A-4661-A026-37AF62B43716}"/>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728" t="4510" r="2728" b="6078"/>
          <a:stretch/>
        </p:blipFill>
        <p:spPr bwMode="auto">
          <a:xfrm>
            <a:off x="5159542" y="2057400"/>
            <a:ext cx="3832059" cy="2800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437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mage result for information technology for business">
            <a:extLst>
              <a:ext uri="{FF2B5EF4-FFF2-40B4-BE49-F238E27FC236}">
                <a16:creationId xmlns:a16="http://schemas.microsoft.com/office/drawing/2014/main" xmlns="" id="{033B06A3-8815-4544-82CC-223F22C49671}"/>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19800" y="1192175"/>
            <a:ext cx="2933445" cy="21430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a:extLst>
              <a:ext uri="{FF2B5EF4-FFF2-40B4-BE49-F238E27FC236}">
                <a16:creationId xmlns:a16="http://schemas.microsoft.com/office/drawing/2014/main" xmlns="" id="{0B8B2A96-8118-4DCA-BD31-B2ED2974295E}"/>
              </a:ext>
            </a:extLst>
          </p:cNvPr>
          <p:cNvSpPr>
            <a:spLocks noGrp="1"/>
          </p:cNvSpPr>
          <p:nvPr>
            <p:ph type="title"/>
          </p:nvPr>
        </p:nvSpPr>
        <p:spPr/>
        <p:txBody>
          <a:bodyPr/>
          <a:lstStyle/>
          <a:p>
            <a:r>
              <a:rPr lang="en-US"/>
              <a:t>Many Sectors Rely on IT</a:t>
            </a:r>
            <a:endParaRPr lang="en-US" dirty="0"/>
          </a:p>
        </p:txBody>
      </p:sp>
      <p:sp>
        <p:nvSpPr>
          <p:cNvPr id="4" name="Content Placeholder 3">
            <a:extLst>
              <a:ext uri="{FF2B5EF4-FFF2-40B4-BE49-F238E27FC236}">
                <a16:creationId xmlns:a16="http://schemas.microsoft.com/office/drawing/2014/main" xmlns="" id="{C930AD37-FB9F-4DC9-8CFB-2E2D6A905A26}"/>
              </a:ext>
            </a:extLst>
          </p:cNvPr>
          <p:cNvSpPr>
            <a:spLocks noGrp="1"/>
          </p:cNvSpPr>
          <p:nvPr>
            <p:ph sz="quarter" idx="1"/>
          </p:nvPr>
        </p:nvSpPr>
        <p:spPr>
          <a:xfrm>
            <a:off x="609600" y="1192175"/>
            <a:ext cx="6629400" cy="3429000"/>
          </a:xfrm>
        </p:spPr>
        <p:txBody>
          <a:bodyPr>
            <a:normAutofit/>
          </a:bodyPr>
          <a:lstStyle/>
          <a:p>
            <a:r>
              <a:rPr lang="en-US" dirty="0"/>
              <a:t>Many sectors are built around </a:t>
            </a:r>
            <a:br>
              <a:rPr lang="en-US" dirty="0"/>
            </a:br>
            <a:r>
              <a:rPr lang="en-US" dirty="0"/>
              <a:t>information technology.</a:t>
            </a:r>
          </a:p>
          <a:p>
            <a:r>
              <a:rPr lang="en-US" dirty="0"/>
              <a:t>Even if information is not a sector’s primary business (e.g., construction, transportation, delivery, beauty, etc.), they still need to work with their business information (e.g., client data, finance).</a:t>
            </a:r>
          </a:p>
        </p:txBody>
      </p:sp>
      <p:sp>
        <p:nvSpPr>
          <p:cNvPr id="3" name="Slide Number Placeholder 2">
            <a:extLst>
              <a:ext uri="{FF2B5EF4-FFF2-40B4-BE49-F238E27FC236}">
                <a16:creationId xmlns:a16="http://schemas.microsoft.com/office/drawing/2014/main" xmlns="" id="{ACC2E1DD-B6B7-4A92-B333-E1DDC621C94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16</a:t>
            </a:fld>
            <a:endParaRPr lang="en-US" dirty="0"/>
          </a:p>
        </p:txBody>
      </p:sp>
    </p:spTree>
    <p:extLst>
      <p:ext uri="{BB962C8B-B14F-4D97-AF65-F5344CB8AC3E}">
        <p14:creationId xmlns:p14="http://schemas.microsoft.com/office/powerpoint/2010/main" xmlns="" val="3560751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62EBFA-51D0-4116-A96B-EC44F0D3055C}"/>
              </a:ext>
            </a:extLst>
          </p:cNvPr>
          <p:cNvSpPr>
            <a:spLocks noGrp="1"/>
          </p:cNvSpPr>
          <p:nvPr>
            <p:ph type="title"/>
          </p:nvPr>
        </p:nvSpPr>
        <p:spPr/>
        <p:txBody>
          <a:bodyPr/>
          <a:lstStyle/>
          <a:p>
            <a:r>
              <a:rPr lang="en-US" dirty="0"/>
              <a:t>The Importance of IT</a:t>
            </a:r>
          </a:p>
        </p:txBody>
      </p:sp>
      <p:sp>
        <p:nvSpPr>
          <p:cNvPr id="3" name="Slide Number Placeholder 2">
            <a:extLst>
              <a:ext uri="{FF2B5EF4-FFF2-40B4-BE49-F238E27FC236}">
                <a16:creationId xmlns:a16="http://schemas.microsoft.com/office/drawing/2014/main" xmlns="" id="{A9313BC3-E8B5-4551-A11E-7B5BE6C5AAF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17</a:t>
            </a:fld>
            <a:endParaRPr lang="en-US" dirty="0">
              <a:solidFill>
                <a:srgbClr val="FFFFFF"/>
              </a:solidFill>
            </a:endParaRPr>
          </a:p>
        </p:txBody>
      </p:sp>
      <p:sp>
        <p:nvSpPr>
          <p:cNvPr id="4" name="Content Placeholder 3">
            <a:extLst>
              <a:ext uri="{FF2B5EF4-FFF2-40B4-BE49-F238E27FC236}">
                <a16:creationId xmlns:a16="http://schemas.microsoft.com/office/drawing/2014/main" xmlns="" id="{62BBB396-BE13-43BE-A632-22BAE08E32AC}"/>
              </a:ext>
            </a:extLst>
          </p:cNvPr>
          <p:cNvSpPr>
            <a:spLocks noGrp="1"/>
          </p:cNvSpPr>
          <p:nvPr>
            <p:ph sz="quarter" idx="1"/>
          </p:nvPr>
        </p:nvSpPr>
        <p:spPr/>
        <p:txBody>
          <a:bodyPr/>
          <a:lstStyle/>
          <a:p>
            <a:r>
              <a:rPr lang="en-US" dirty="0"/>
              <a:t>Information technology is vital to many sectors and professions</a:t>
            </a:r>
          </a:p>
          <a:p>
            <a:pPr lvl="1"/>
            <a:r>
              <a:rPr lang="en-US" dirty="0"/>
              <a:t>Business</a:t>
            </a:r>
          </a:p>
          <a:p>
            <a:pPr lvl="1"/>
            <a:r>
              <a:rPr lang="en-US" dirty="0"/>
              <a:t>Education</a:t>
            </a:r>
          </a:p>
          <a:p>
            <a:pPr lvl="1"/>
            <a:r>
              <a:rPr lang="en-US" dirty="0"/>
              <a:t>Finance</a:t>
            </a:r>
          </a:p>
          <a:p>
            <a:pPr lvl="1"/>
            <a:r>
              <a:rPr lang="en-US" dirty="0"/>
              <a:t>Healthcare</a:t>
            </a:r>
          </a:p>
        </p:txBody>
      </p:sp>
      <p:pic>
        <p:nvPicPr>
          <p:cNvPr id="9220" name="Picture 4" descr="Related image">
            <a:extLst>
              <a:ext uri="{FF2B5EF4-FFF2-40B4-BE49-F238E27FC236}">
                <a16:creationId xmlns:a16="http://schemas.microsoft.com/office/drawing/2014/main" xmlns="" id="{4E513285-F3F5-4923-8370-ACE7BDFE080B}"/>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5800" y="2038350"/>
            <a:ext cx="3419475" cy="24011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75231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C146AF-8120-4888-899E-4B7E97F4007D}"/>
              </a:ext>
            </a:extLst>
          </p:cNvPr>
          <p:cNvSpPr>
            <a:spLocks noGrp="1"/>
          </p:cNvSpPr>
          <p:nvPr>
            <p:ph type="title"/>
          </p:nvPr>
        </p:nvSpPr>
        <p:spPr/>
        <p:txBody>
          <a:bodyPr/>
          <a:lstStyle/>
          <a:p>
            <a:r>
              <a:rPr lang="en-US"/>
              <a:t>Importance of IT in Business (1)</a:t>
            </a:r>
            <a:endParaRPr lang="en-US" dirty="0"/>
          </a:p>
        </p:txBody>
      </p:sp>
      <p:sp>
        <p:nvSpPr>
          <p:cNvPr id="4" name="Content Placeholder 3">
            <a:extLst>
              <a:ext uri="{FF2B5EF4-FFF2-40B4-BE49-F238E27FC236}">
                <a16:creationId xmlns:a16="http://schemas.microsoft.com/office/drawing/2014/main" xmlns="" id="{34A26502-12F8-4E82-A8E5-7268BAD66144}"/>
              </a:ext>
            </a:extLst>
          </p:cNvPr>
          <p:cNvSpPr>
            <a:spLocks noGrp="1"/>
          </p:cNvSpPr>
          <p:nvPr>
            <p:ph sz="quarter" idx="1"/>
          </p:nvPr>
        </p:nvSpPr>
        <p:spPr/>
        <p:txBody>
          <a:bodyPr/>
          <a:lstStyle/>
          <a:p>
            <a:r>
              <a:rPr lang="en-US" dirty="0"/>
              <a:t>Companies use information technology to ensure that their business operations run smoothly.</a:t>
            </a:r>
          </a:p>
          <a:p>
            <a:pPr lvl="1"/>
            <a:r>
              <a:rPr lang="en-US" dirty="0"/>
              <a:t>Computers, business software, networks, etc.</a:t>
            </a:r>
          </a:p>
        </p:txBody>
      </p:sp>
      <p:pic>
        <p:nvPicPr>
          <p:cNvPr id="9218" name="Picture 2" descr="Image result for it in business sector">
            <a:extLst>
              <a:ext uri="{FF2B5EF4-FFF2-40B4-BE49-F238E27FC236}">
                <a16:creationId xmlns:a16="http://schemas.microsoft.com/office/drawing/2014/main" xmlns="" id="{746073EC-D307-4B7F-AB40-F49815E57ACE}"/>
              </a:ext>
            </a:extLst>
          </p:cNvPr>
          <p:cNvPicPr>
            <a:picLocks noGrp="1" noChangeAspect="1" noChangeArrowheads="1"/>
          </p:cNvPicPr>
          <p:nvPr>
            <p:ph sz="quarter" idx="2"/>
          </p:nvPr>
        </p:nvPicPr>
        <p:blipFill rotWithShape="1">
          <a:blip r:embed="rId3" cstate="print">
            <a:extLst>
              <a:ext uri="{28A0092B-C50C-407E-A947-70E740481C1C}">
                <a14:useLocalDpi xmlns:a14="http://schemas.microsoft.com/office/drawing/2010/main" xmlns="" val="0"/>
              </a:ext>
            </a:extLst>
          </a:blip>
          <a:srcRect l="816" t="1787" r="1144" b="1173"/>
          <a:stretch/>
        </p:blipFill>
        <p:spPr>
          <a:xfrm>
            <a:off x="4845050" y="1624270"/>
            <a:ext cx="3886200" cy="2564886"/>
          </a:xfrm>
        </p:spPr>
      </p:pic>
      <p:sp>
        <p:nvSpPr>
          <p:cNvPr id="3" name="Slide Number Placeholder 2">
            <a:extLst>
              <a:ext uri="{FF2B5EF4-FFF2-40B4-BE49-F238E27FC236}">
                <a16:creationId xmlns:a16="http://schemas.microsoft.com/office/drawing/2014/main" xmlns="" id="{1A77F2BB-7073-4B4B-90E4-DA95A35D74D0}"/>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18</a:t>
            </a:fld>
            <a:endParaRPr lang="en-US" dirty="0"/>
          </a:p>
        </p:txBody>
      </p:sp>
    </p:spTree>
    <p:extLst>
      <p:ext uri="{BB962C8B-B14F-4D97-AF65-F5344CB8AC3E}">
        <p14:creationId xmlns:p14="http://schemas.microsoft.com/office/powerpoint/2010/main" xmlns="" val="3448502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C146AF-8120-4888-899E-4B7E97F4007D}"/>
              </a:ext>
            </a:extLst>
          </p:cNvPr>
          <p:cNvSpPr>
            <a:spLocks noGrp="1"/>
          </p:cNvSpPr>
          <p:nvPr>
            <p:ph type="title"/>
          </p:nvPr>
        </p:nvSpPr>
        <p:spPr/>
        <p:txBody>
          <a:bodyPr/>
          <a:lstStyle/>
          <a:p>
            <a:r>
              <a:rPr lang="en-US" dirty="0"/>
              <a:t>Importance of IT in Business (2)</a:t>
            </a:r>
          </a:p>
        </p:txBody>
      </p:sp>
      <p:sp>
        <p:nvSpPr>
          <p:cNvPr id="4" name="Content Placeholder 3">
            <a:extLst>
              <a:ext uri="{FF2B5EF4-FFF2-40B4-BE49-F238E27FC236}">
                <a16:creationId xmlns:a16="http://schemas.microsoft.com/office/drawing/2014/main" xmlns="" id="{34A26502-12F8-4E82-A8E5-7268BAD66144}"/>
              </a:ext>
            </a:extLst>
          </p:cNvPr>
          <p:cNvSpPr>
            <a:spLocks noGrp="1"/>
          </p:cNvSpPr>
          <p:nvPr>
            <p:ph sz="quarter" idx="1"/>
          </p:nvPr>
        </p:nvSpPr>
        <p:spPr>
          <a:xfrm>
            <a:off x="609600" y="1192175"/>
            <a:ext cx="4114800" cy="3429000"/>
          </a:xfrm>
        </p:spPr>
        <p:txBody>
          <a:bodyPr/>
          <a:lstStyle/>
          <a:p>
            <a:r>
              <a:rPr lang="en-US" dirty="0"/>
              <a:t>Businesses use information technology in different departments, such as human resources, finance, manufacturing, and security.</a:t>
            </a:r>
          </a:p>
        </p:txBody>
      </p:sp>
      <p:sp>
        <p:nvSpPr>
          <p:cNvPr id="3" name="Slide Number Placeholder 2">
            <a:extLst>
              <a:ext uri="{FF2B5EF4-FFF2-40B4-BE49-F238E27FC236}">
                <a16:creationId xmlns:a16="http://schemas.microsoft.com/office/drawing/2014/main" xmlns="" id="{1A77F2BB-7073-4B4B-90E4-DA95A35D74D0}"/>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19</a:t>
            </a:fld>
            <a:endParaRPr lang="en-US" dirty="0">
              <a:solidFill>
                <a:srgbClr val="FFFFFF"/>
              </a:solidFill>
            </a:endParaRPr>
          </a:p>
        </p:txBody>
      </p:sp>
      <p:pic>
        <p:nvPicPr>
          <p:cNvPr id="8194" name="Picture 2" descr="Image result for it in business sector">
            <a:extLst>
              <a:ext uri="{FF2B5EF4-FFF2-40B4-BE49-F238E27FC236}">
                <a16:creationId xmlns:a16="http://schemas.microsoft.com/office/drawing/2014/main" xmlns="" id="{AEAD00EB-B71E-4497-8F5C-B2423A5956C1}"/>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5928" y="1276350"/>
            <a:ext cx="4338072" cy="28438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5371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D093F8-F582-4E0F-99B2-BBC61B11B765}"/>
              </a:ext>
            </a:extLst>
          </p:cNvPr>
          <p:cNvSpPr>
            <a:spLocks noGrp="1"/>
          </p:cNvSpPr>
          <p:nvPr>
            <p:ph type="title"/>
          </p:nvPr>
        </p:nvSpPr>
        <p:spPr/>
        <p:txBody>
          <a:bodyPr/>
          <a:lstStyle/>
          <a:p>
            <a:r>
              <a:rPr lang="en-US" dirty="0"/>
              <a:t>Uses of IT in Business</a:t>
            </a:r>
          </a:p>
        </p:txBody>
      </p:sp>
      <p:sp>
        <p:nvSpPr>
          <p:cNvPr id="4" name="Content Placeholder 3">
            <a:extLst>
              <a:ext uri="{FF2B5EF4-FFF2-40B4-BE49-F238E27FC236}">
                <a16:creationId xmlns:a16="http://schemas.microsoft.com/office/drawing/2014/main" xmlns="" id="{BBE01FA9-2412-481B-BA3D-0FDF18434292}"/>
              </a:ext>
            </a:extLst>
          </p:cNvPr>
          <p:cNvSpPr>
            <a:spLocks noGrp="1"/>
          </p:cNvSpPr>
          <p:nvPr>
            <p:ph sz="quarter" idx="1"/>
          </p:nvPr>
        </p:nvSpPr>
        <p:spPr/>
        <p:txBody>
          <a:bodyPr>
            <a:normAutofit lnSpcReduction="10000"/>
          </a:bodyPr>
          <a:lstStyle/>
          <a:p>
            <a:r>
              <a:rPr lang="en-US" dirty="0"/>
              <a:t>Help keep up with supply and demand</a:t>
            </a:r>
          </a:p>
          <a:p>
            <a:r>
              <a:rPr lang="en-US" dirty="0"/>
              <a:t>Financial transactions</a:t>
            </a:r>
          </a:p>
          <a:p>
            <a:r>
              <a:rPr lang="en-US" dirty="0"/>
              <a:t>Knowledge about markets and customers</a:t>
            </a:r>
          </a:p>
          <a:p>
            <a:r>
              <a:rPr lang="en-US" dirty="0"/>
              <a:t>Connecting with customers</a:t>
            </a:r>
          </a:p>
        </p:txBody>
      </p:sp>
      <p:sp>
        <p:nvSpPr>
          <p:cNvPr id="3" name="Slide Number Placeholder 2">
            <a:extLst>
              <a:ext uri="{FF2B5EF4-FFF2-40B4-BE49-F238E27FC236}">
                <a16:creationId xmlns:a16="http://schemas.microsoft.com/office/drawing/2014/main" xmlns="" id="{A22DF233-FA99-4B96-BC47-6E0E097AC319}"/>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20</a:t>
            </a:fld>
            <a:endParaRPr lang="en-US" dirty="0">
              <a:solidFill>
                <a:srgbClr val="FFFFFF"/>
              </a:solidFill>
            </a:endParaRPr>
          </a:p>
        </p:txBody>
      </p:sp>
      <p:pic>
        <p:nvPicPr>
          <p:cNvPr id="10242" name="Picture 2" descr="Image result for information technology in business">
            <a:extLst>
              <a:ext uri="{FF2B5EF4-FFF2-40B4-BE49-F238E27FC236}">
                <a16:creationId xmlns:a16="http://schemas.microsoft.com/office/drawing/2014/main" xmlns="" id="{C5DF33A7-9F87-42A1-B2C9-7C297F8A231C}"/>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63713" y="1192213"/>
            <a:ext cx="3648874" cy="3429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86910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lstStyle/>
          <a:p>
            <a:r>
              <a:rPr lang="en-US"/>
              <a:t>Importance of IT in Education (1)</a:t>
            </a:r>
            <a:endParaRPr lang="en-US" dirty="0"/>
          </a:p>
        </p:txBody>
      </p:sp>
      <p:sp>
        <p:nvSpPr>
          <p:cNvPr id="6" name="Content Placeholder 5">
            <a:extLst>
              <a:ext uri="{FF2B5EF4-FFF2-40B4-BE49-F238E27FC236}">
                <a16:creationId xmlns:a16="http://schemas.microsoft.com/office/drawing/2014/main" xmlns="" id="{E701F428-0229-4974-88A7-0A2C0B82B31C}"/>
              </a:ext>
            </a:extLst>
          </p:cNvPr>
          <p:cNvSpPr>
            <a:spLocks noGrp="1"/>
          </p:cNvSpPr>
          <p:nvPr>
            <p:ph sz="quarter" idx="1"/>
          </p:nvPr>
        </p:nvSpPr>
        <p:spPr/>
        <p:txBody>
          <a:bodyPr>
            <a:normAutofit fontScale="92500"/>
          </a:bodyPr>
          <a:lstStyle/>
          <a:p>
            <a:r>
              <a:rPr lang="en-US"/>
              <a:t>We live in a changing world with a reliance on IT. </a:t>
            </a:r>
          </a:p>
          <a:p>
            <a:pPr lvl="1"/>
            <a:r>
              <a:rPr lang="en-US"/>
              <a:t>Using IT for teaching and learning keeps education relevant to the workforce and equips students with IT-related skills.</a:t>
            </a:r>
            <a:endParaRPr lang="en-US" dirty="0"/>
          </a:p>
        </p:txBody>
      </p:sp>
      <p:pic>
        <p:nvPicPr>
          <p:cNvPr id="1026" name="Picture 2" descr="Image result for ever changing world of technology">
            <a:extLst>
              <a:ext uri="{FF2B5EF4-FFF2-40B4-BE49-F238E27FC236}">
                <a16:creationId xmlns:a16="http://schemas.microsoft.com/office/drawing/2014/main" xmlns="" id="{2BEFB746-96FE-4992-ADBE-34946079B83C}"/>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5073650" y="1192213"/>
            <a:ext cx="3429000" cy="3429000"/>
          </a:xfrm>
        </p:spPr>
      </p:pic>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21</a:t>
            </a:fld>
            <a:endParaRPr lang="en-US"/>
          </a:p>
        </p:txBody>
      </p:sp>
    </p:spTree>
    <p:extLst>
      <p:ext uri="{BB962C8B-B14F-4D97-AF65-F5344CB8AC3E}">
        <p14:creationId xmlns:p14="http://schemas.microsoft.com/office/powerpoint/2010/main" xmlns="" val="41938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normAutofit/>
          </a:bodyPr>
          <a:lstStyle/>
          <a:p>
            <a:r>
              <a:rPr lang="en-US" dirty="0"/>
              <a:t>Importance of IT in Education (2)</a:t>
            </a:r>
          </a:p>
        </p:txBody>
      </p:sp>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2"/>
          </p:nvPr>
        </p:nvSpPr>
        <p:spPr/>
        <p:txBody>
          <a:bodyPr>
            <a:normAutofit fontScale="47500" lnSpcReduction="20000"/>
          </a:bodyPr>
          <a:lstStyle/>
          <a:p>
            <a:pPr algn="ctr"/>
            <a:fld id="{1AD93096-5B34-4342-9326-69289CEAE4C2}" type="slidenum">
              <a:rPr lang="en-US" smtClean="0"/>
              <a:pPr algn="ctr"/>
              <a:t>22</a:t>
            </a:fld>
            <a:endParaRPr lang="en-US"/>
          </a:p>
        </p:txBody>
      </p:sp>
      <p:sp>
        <p:nvSpPr>
          <p:cNvPr id="6" name="Content Placeholder 5">
            <a:extLst>
              <a:ext uri="{FF2B5EF4-FFF2-40B4-BE49-F238E27FC236}">
                <a16:creationId xmlns:a16="http://schemas.microsoft.com/office/drawing/2014/main" xmlns="" id="{E701F428-0229-4974-88A7-0A2C0B82B31C}"/>
              </a:ext>
            </a:extLst>
          </p:cNvPr>
          <p:cNvSpPr>
            <a:spLocks noGrp="1"/>
          </p:cNvSpPr>
          <p:nvPr>
            <p:ph sz="quarter" idx="1"/>
          </p:nvPr>
        </p:nvSpPr>
        <p:spPr/>
        <p:txBody>
          <a:bodyPr>
            <a:normAutofit/>
          </a:bodyPr>
          <a:lstStyle/>
          <a:p>
            <a:r>
              <a:rPr lang="en-US" dirty="0"/>
              <a:t>IT is important in education because it</a:t>
            </a:r>
          </a:p>
          <a:p>
            <a:pPr lvl="1"/>
            <a:r>
              <a:rPr lang="en-US" dirty="0"/>
              <a:t>Improves skills, such as problem solving and self-learning</a:t>
            </a:r>
          </a:p>
          <a:p>
            <a:pPr lvl="1"/>
            <a:r>
              <a:rPr lang="en-US" dirty="0"/>
              <a:t>Increases collaboration and interaction</a:t>
            </a:r>
          </a:p>
          <a:p>
            <a:pPr lvl="2"/>
            <a:r>
              <a:rPr lang="en-US" dirty="0"/>
              <a:t>Students can work together easier using cloud computing</a:t>
            </a:r>
          </a:p>
          <a:p>
            <a:pPr lvl="1"/>
            <a:r>
              <a:rPr lang="en-US" dirty="0"/>
              <a:t>Increases access to information through digital resources</a:t>
            </a:r>
          </a:p>
          <a:p>
            <a:pPr lvl="1"/>
            <a:r>
              <a:rPr lang="en-US" dirty="0"/>
              <a:t>Opens up new ways of teaching and learning</a:t>
            </a:r>
          </a:p>
        </p:txBody>
      </p:sp>
    </p:spTree>
    <p:extLst>
      <p:ext uri="{BB962C8B-B14F-4D97-AF65-F5344CB8AC3E}">
        <p14:creationId xmlns:p14="http://schemas.microsoft.com/office/powerpoint/2010/main" xmlns="" val="3856840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lstStyle/>
          <a:p>
            <a:r>
              <a:rPr lang="en-US" dirty="0"/>
              <a:t>Uses of IT in Education</a:t>
            </a:r>
          </a:p>
        </p:txBody>
      </p:sp>
      <p:sp>
        <p:nvSpPr>
          <p:cNvPr id="3" name="Content Placeholder 2">
            <a:extLst>
              <a:ext uri="{FF2B5EF4-FFF2-40B4-BE49-F238E27FC236}">
                <a16:creationId xmlns:a16="http://schemas.microsoft.com/office/drawing/2014/main" xmlns="" id="{092D7AC4-50AC-4C18-975A-1852C97084B6}"/>
              </a:ext>
            </a:extLst>
          </p:cNvPr>
          <p:cNvSpPr>
            <a:spLocks noGrp="1"/>
          </p:cNvSpPr>
          <p:nvPr>
            <p:ph sz="quarter" idx="1"/>
          </p:nvPr>
        </p:nvSpPr>
        <p:spPr>
          <a:xfrm>
            <a:off x="609600" y="1192175"/>
            <a:ext cx="4648200" cy="3429000"/>
          </a:xfrm>
        </p:spPr>
        <p:txBody>
          <a:bodyPr/>
          <a:lstStyle/>
          <a:p>
            <a:r>
              <a:rPr lang="en-US" dirty="0"/>
              <a:t>Online learning</a:t>
            </a:r>
          </a:p>
          <a:p>
            <a:r>
              <a:rPr lang="en-US" dirty="0"/>
              <a:t>Collaborative learning</a:t>
            </a:r>
          </a:p>
          <a:p>
            <a:r>
              <a:rPr lang="en-US" dirty="0"/>
              <a:t>Learn using cloud computing</a:t>
            </a:r>
          </a:p>
          <a:p>
            <a:r>
              <a:rPr lang="en-US" dirty="0"/>
              <a:t>Access to online resources</a:t>
            </a:r>
          </a:p>
          <a:p>
            <a:r>
              <a:rPr lang="en-US" dirty="0"/>
              <a:t>Student records</a:t>
            </a:r>
          </a:p>
          <a:p>
            <a:r>
              <a:rPr lang="en-US" dirty="0"/>
              <a:t>Online grades</a:t>
            </a:r>
          </a:p>
        </p:txBody>
      </p:sp>
      <p:pic>
        <p:nvPicPr>
          <p:cNvPr id="11266" name="Picture 2" descr="Image result for technology in education">
            <a:extLst>
              <a:ext uri="{FF2B5EF4-FFF2-40B4-BE49-F238E27FC236}">
                <a16:creationId xmlns:a16="http://schemas.microsoft.com/office/drawing/2014/main" xmlns="" id="{120AAB86-BDFA-43D3-A92C-B796AE5C478F}"/>
              </a:ext>
            </a:extLst>
          </p:cNvPr>
          <p:cNvPicPr>
            <a:picLocks noGrp="1" noChangeAspect="1" noChangeArrowheads="1"/>
          </p:cNvPicPr>
          <p:nvPr>
            <p:ph sz="quarter" idx="2"/>
          </p:nvPr>
        </p:nvPicPr>
        <p:blipFill rotWithShape="1">
          <a:blip r:embed="rId2" cstate="print">
            <a:extLst>
              <a:ext uri="{28A0092B-C50C-407E-A947-70E740481C1C}">
                <a14:useLocalDpi xmlns:a14="http://schemas.microsoft.com/office/drawing/2010/main" xmlns="" val="0"/>
              </a:ext>
            </a:extLst>
          </a:blip>
          <a:srcRect l="24347" r="22712"/>
          <a:stretch/>
        </p:blipFill>
        <p:spPr>
          <a:xfrm>
            <a:off x="5638800" y="1404336"/>
            <a:ext cx="3276600" cy="3226758"/>
          </a:xfrm>
        </p:spPr>
      </p:pic>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23</a:t>
            </a:fld>
            <a:endParaRPr lang="en-US"/>
          </a:p>
        </p:txBody>
      </p:sp>
    </p:spTree>
    <p:extLst>
      <p:ext uri="{BB962C8B-B14F-4D97-AF65-F5344CB8AC3E}">
        <p14:creationId xmlns:p14="http://schemas.microsoft.com/office/powerpoint/2010/main" xmlns="" val="747435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lstStyle/>
          <a:p>
            <a:r>
              <a:rPr lang="en-US" dirty="0"/>
              <a:t>Importance of IT in Finance (1)</a:t>
            </a:r>
          </a:p>
        </p:txBody>
      </p:sp>
      <p:sp>
        <p:nvSpPr>
          <p:cNvPr id="3" name="Content Placeholder 2">
            <a:extLst>
              <a:ext uri="{FF2B5EF4-FFF2-40B4-BE49-F238E27FC236}">
                <a16:creationId xmlns:a16="http://schemas.microsoft.com/office/drawing/2014/main" xmlns="" id="{0473ACB7-7D82-407B-B2AA-7335E4EFF1D4}"/>
              </a:ext>
            </a:extLst>
          </p:cNvPr>
          <p:cNvSpPr>
            <a:spLocks noGrp="1"/>
          </p:cNvSpPr>
          <p:nvPr>
            <p:ph sz="quarter" idx="1"/>
          </p:nvPr>
        </p:nvSpPr>
        <p:spPr/>
        <p:txBody>
          <a:bodyPr/>
          <a:lstStyle/>
          <a:p>
            <a:r>
              <a:rPr lang="en-US" dirty="0"/>
              <a:t>Banks are an essential industry in our world</a:t>
            </a:r>
          </a:p>
          <a:p>
            <a:r>
              <a:rPr lang="en-US" dirty="0"/>
              <a:t>All other industries rely on the electronic services of the financial sector</a:t>
            </a:r>
          </a:p>
        </p:txBody>
      </p:sp>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24</a:t>
            </a:fld>
            <a:endParaRPr lang="en-US"/>
          </a:p>
        </p:txBody>
      </p:sp>
      <p:pic>
        <p:nvPicPr>
          <p:cNvPr id="2050" name="Picture 2" descr="Image result for electronic loan">
            <a:extLst>
              <a:ext uri="{FF2B5EF4-FFF2-40B4-BE49-F238E27FC236}">
                <a16:creationId xmlns:a16="http://schemas.microsoft.com/office/drawing/2014/main" xmlns="" id="{564165B8-1F93-4209-97C7-A961CFAB8A29}"/>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73650" y="1192213"/>
            <a:ext cx="3429000" cy="3429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67617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lstStyle/>
          <a:p>
            <a:r>
              <a:rPr lang="en-US" dirty="0"/>
              <a:t>Importance of IT in Finance (2)</a:t>
            </a:r>
          </a:p>
        </p:txBody>
      </p:sp>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2"/>
          </p:nvPr>
        </p:nvSpPr>
        <p:spPr/>
        <p:txBody>
          <a:bodyPr>
            <a:normAutofit fontScale="47500" lnSpcReduction="20000"/>
          </a:bodyPr>
          <a:lstStyle/>
          <a:p>
            <a:fld id="{1AD93096-5B34-4342-9326-69289CEAE4C2}" type="slidenum">
              <a:rPr lang="en-US" smtClean="0"/>
              <a:pPr/>
              <a:t>25</a:t>
            </a:fld>
            <a:endParaRPr lang="en-US"/>
          </a:p>
        </p:txBody>
      </p:sp>
      <p:sp>
        <p:nvSpPr>
          <p:cNvPr id="6" name="Content Placeholder 5">
            <a:extLst>
              <a:ext uri="{FF2B5EF4-FFF2-40B4-BE49-F238E27FC236}">
                <a16:creationId xmlns:a16="http://schemas.microsoft.com/office/drawing/2014/main" xmlns="" id="{E701F428-0229-4974-88A7-0A2C0B82B31C}"/>
              </a:ext>
            </a:extLst>
          </p:cNvPr>
          <p:cNvSpPr>
            <a:spLocks noGrp="1"/>
          </p:cNvSpPr>
          <p:nvPr>
            <p:ph sz="quarter" idx="1"/>
          </p:nvPr>
        </p:nvSpPr>
        <p:spPr/>
        <p:txBody>
          <a:bodyPr/>
          <a:lstStyle/>
          <a:p>
            <a:r>
              <a:rPr lang="en-US" dirty="0"/>
              <a:t>Information technology makes it possible to manage and transfer money electronically</a:t>
            </a:r>
          </a:p>
          <a:p>
            <a:r>
              <a:rPr lang="en-US" dirty="0"/>
              <a:t>Today’s economies are based on the seamless and electronic transfer of money</a:t>
            </a:r>
          </a:p>
          <a:p>
            <a:endParaRPr lang="en-US" dirty="0"/>
          </a:p>
        </p:txBody>
      </p:sp>
      <p:pic>
        <p:nvPicPr>
          <p:cNvPr id="13314" name="Picture 2" descr="Image result for electronic transfer of funds">
            <a:extLst>
              <a:ext uri="{FF2B5EF4-FFF2-40B4-BE49-F238E27FC236}">
                <a16:creationId xmlns:a16="http://schemas.microsoft.com/office/drawing/2014/main" xmlns="" id="{4BBA4636-4AD8-4A89-A28C-C354666C6F36}"/>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6008" y="3301790"/>
            <a:ext cx="4891984" cy="1562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99752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9176B-C3FC-489E-8DF5-E3FD427A1EBC}"/>
              </a:ext>
            </a:extLst>
          </p:cNvPr>
          <p:cNvSpPr>
            <a:spLocks noGrp="1"/>
          </p:cNvSpPr>
          <p:nvPr>
            <p:ph type="title"/>
          </p:nvPr>
        </p:nvSpPr>
        <p:spPr/>
        <p:txBody>
          <a:bodyPr/>
          <a:lstStyle/>
          <a:p>
            <a:r>
              <a:rPr lang="en-US" dirty="0"/>
              <a:t>Uses of IT in Finance</a:t>
            </a:r>
          </a:p>
        </p:txBody>
      </p:sp>
      <p:sp>
        <p:nvSpPr>
          <p:cNvPr id="14" name="Content Placeholder 13">
            <a:extLst>
              <a:ext uri="{FF2B5EF4-FFF2-40B4-BE49-F238E27FC236}">
                <a16:creationId xmlns:a16="http://schemas.microsoft.com/office/drawing/2014/main" xmlns="" id="{40DF418B-6A5C-49F8-87DB-1FAEBC0CF0DA}"/>
              </a:ext>
            </a:extLst>
          </p:cNvPr>
          <p:cNvSpPr>
            <a:spLocks noGrp="1"/>
          </p:cNvSpPr>
          <p:nvPr>
            <p:ph sz="quarter" idx="1"/>
          </p:nvPr>
        </p:nvSpPr>
        <p:spPr>
          <a:xfrm>
            <a:off x="609600" y="1192175"/>
            <a:ext cx="4191000" cy="3429000"/>
          </a:xfrm>
        </p:spPr>
        <p:txBody>
          <a:bodyPr>
            <a:normAutofit fontScale="92500" lnSpcReduction="10000"/>
          </a:bodyPr>
          <a:lstStyle/>
          <a:p>
            <a:r>
              <a:rPr lang="en-US" dirty="0"/>
              <a:t>Electronic payment of goods</a:t>
            </a:r>
          </a:p>
          <a:p>
            <a:r>
              <a:rPr lang="en-US" dirty="0"/>
              <a:t>Electronic transfer of money</a:t>
            </a:r>
          </a:p>
          <a:p>
            <a:r>
              <a:rPr lang="en-US" dirty="0"/>
              <a:t>Borrowing or lending funds</a:t>
            </a:r>
          </a:p>
          <a:p>
            <a:r>
              <a:rPr lang="en-US" dirty="0"/>
              <a:t>Online commerce</a:t>
            </a:r>
          </a:p>
          <a:p>
            <a:r>
              <a:rPr lang="en-US" dirty="0"/>
              <a:t>Adds security to financial transactions</a:t>
            </a:r>
          </a:p>
        </p:txBody>
      </p:sp>
      <p:sp>
        <p:nvSpPr>
          <p:cNvPr id="5" name="Slide Number Placeholder 4">
            <a:extLst>
              <a:ext uri="{FF2B5EF4-FFF2-40B4-BE49-F238E27FC236}">
                <a16:creationId xmlns:a16="http://schemas.microsoft.com/office/drawing/2014/main" xmlns="" id="{3E5CAA78-3761-47A2-9F52-97E2D6476711}"/>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26</a:t>
            </a:fld>
            <a:endParaRPr lang="en-US"/>
          </a:p>
        </p:txBody>
      </p:sp>
      <p:pic>
        <p:nvPicPr>
          <p:cNvPr id="12290" name="Picture 2" descr="Image result for online commerce">
            <a:extLst>
              <a:ext uri="{FF2B5EF4-FFF2-40B4-BE49-F238E27FC236}">
                <a16:creationId xmlns:a16="http://schemas.microsoft.com/office/drawing/2014/main" xmlns="" id="{4FD20E86-D8F6-474A-B17A-F428D635FB76}"/>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0" y="1279941"/>
            <a:ext cx="3886200" cy="32534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05489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757A0E50-3429-475C-BF8C-1714F33A5EDB}"/>
              </a:ext>
            </a:extLst>
          </p:cNvPr>
          <p:cNvSpPr>
            <a:spLocks noGrp="1"/>
          </p:cNvSpPr>
          <p:nvPr>
            <p:ph type="title"/>
          </p:nvPr>
        </p:nvSpPr>
        <p:spPr/>
        <p:txBody>
          <a:bodyPr/>
          <a:lstStyle/>
          <a:p>
            <a:r>
              <a:rPr lang="en-US"/>
              <a:t>Importance of IT in Healthcare (1)</a:t>
            </a:r>
            <a:endParaRPr lang="en-US" dirty="0"/>
          </a:p>
        </p:txBody>
      </p:sp>
      <p:sp>
        <p:nvSpPr>
          <p:cNvPr id="7" name="Content Placeholder 6">
            <a:extLst>
              <a:ext uri="{FF2B5EF4-FFF2-40B4-BE49-F238E27FC236}">
                <a16:creationId xmlns:a16="http://schemas.microsoft.com/office/drawing/2014/main" xmlns="" id="{564A76EE-D47C-4DD4-B84A-30A84437ED04}"/>
              </a:ext>
            </a:extLst>
          </p:cNvPr>
          <p:cNvSpPr>
            <a:spLocks noGrp="1"/>
          </p:cNvSpPr>
          <p:nvPr>
            <p:ph sz="quarter" idx="1"/>
          </p:nvPr>
        </p:nvSpPr>
        <p:spPr/>
        <p:txBody>
          <a:bodyPr>
            <a:normAutofit fontScale="92500"/>
          </a:bodyPr>
          <a:lstStyle/>
          <a:p>
            <a:r>
              <a:rPr lang="en-US"/>
              <a:t>Improves the quality of healthcare delivery, increases patient safety, decreases medical errors, and strengthens the interaction between patients and healthcare providers.</a:t>
            </a:r>
            <a:endParaRPr lang="en-US" dirty="0"/>
          </a:p>
        </p:txBody>
      </p:sp>
      <p:sp>
        <p:nvSpPr>
          <p:cNvPr id="5" name="Slide Number Placeholder 4">
            <a:extLst>
              <a:ext uri="{FF2B5EF4-FFF2-40B4-BE49-F238E27FC236}">
                <a16:creationId xmlns:a16="http://schemas.microsoft.com/office/drawing/2014/main" xmlns="" id="{CDFB7AAE-5915-433C-B1D9-58E85155055B}"/>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27</a:t>
            </a:fld>
            <a:endParaRPr lang="en-US"/>
          </a:p>
        </p:txBody>
      </p:sp>
      <p:pic>
        <p:nvPicPr>
          <p:cNvPr id="3080" name="Picture 8" descr="Image result for technology in healthcare industry">
            <a:extLst>
              <a:ext uri="{FF2B5EF4-FFF2-40B4-BE49-F238E27FC236}">
                <a16:creationId xmlns:a16="http://schemas.microsoft.com/office/drawing/2014/main" xmlns="" id="{06C90375-41C2-4A54-BC29-192E3F5A6FA1}"/>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45050" y="1677095"/>
            <a:ext cx="3886200" cy="24592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56157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Image result for medical phone vector">
            <a:extLst>
              <a:ext uri="{FF2B5EF4-FFF2-40B4-BE49-F238E27FC236}">
                <a16:creationId xmlns:a16="http://schemas.microsoft.com/office/drawing/2014/main" xmlns="" id="{AA02913E-0512-4E15-99CF-4B950A95D5D2}"/>
              </a:ext>
            </a:extLst>
          </p:cNvPr>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76800" y="1885950"/>
            <a:ext cx="3886200" cy="264779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itle 5">
            <a:extLst>
              <a:ext uri="{FF2B5EF4-FFF2-40B4-BE49-F238E27FC236}">
                <a16:creationId xmlns:a16="http://schemas.microsoft.com/office/drawing/2014/main" xmlns="" id="{757A0E50-3429-475C-BF8C-1714F33A5EDB}"/>
              </a:ext>
            </a:extLst>
          </p:cNvPr>
          <p:cNvSpPr>
            <a:spLocks noGrp="1"/>
          </p:cNvSpPr>
          <p:nvPr>
            <p:ph type="title"/>
          </p:nvPr>
        </p:nvSpPr>
        <p:spPr/>
        <p:txBody>
          <a:bodyPr/>
          <a:lstStyle/>
          <a:p>
            <a:r>
              <a:rPr lang="en-US" dirty="0"/>
              <a:t>Importance of IT in Healthcare (2)</a:t>
            </a:r>
          </a:p>
        </p:txBody>
      </p:sp>
      <p:sp>
        <p:nvSpPr>
          <p:cNvPr id="7" name="Content Placeholder 6">
            <a:extLst>
              <a:ext uri="{FF2B5EF4-FFF2-40B4-BE49-F238E27FC236}">
                <a16:creationId xmlns:a16="http://schemas.microsoft.com/office/drawing/2014/main" xmlns="" id="{564A76EE-D47C-4DD4-B84A-30A84437ED04}"/>
              </a:ext>
            </a:extLst>
          </p:cNvPr>
          <p:cNvSpPr>
            <a:spLocks noGrp="1"/>
          </p:cNvSpPr>
          <p:nvPr>
            <p:ph sz="quarter" idx="1"/>
          </p:nvPr>
        </p:nvSpPr>
        <p:spPr>
          <a:xfrm>
            <a:off x="609600" y="1192175"/>
            <a:ext cx="4724400" cy="3429000"/>
          </a:xfrm>
        </p:spPr>
        <p:txBody>
          <a:bodyPr>
            <a:normAutofit/>
          </a:bodyPr>
          <a:lstStyle/>
          <a:p>
            <a:r>
              <a:rPr lang="en-US" dirty="0"/>
              <a:t>Improves hospital efficiency by accessing electronic medical records</a:t>
            </a:r>
          </a:p>
          <a:p>
            <a:r>
              <a:rPr lang="en-US" dirty="0"/>
              <a:t>Provide better care for patients by knowing the patient’s medical history</a:t>
            </a:r>
          </a:p>
        </p:txBody>
      </p:sp>
      <p:sp>
        <p:nvSpPr>
          <p:cNvPr id="5" name="Slide Number Placeholder 4">
            <a:extLst>
              <a:ext uri="{FF2B5EF4-FFF2-40B4-BE49-F238E27FC236}">
                <a16:creationId xmlns:a16="http://schemas.microsoft.com/office/drawing/2014/main" xmlns="" id="{CDFB7AAE-5915-433C-B1D9-58E85155055B}"/>
              </a:ext>
            </a:extLst>
          </p:cNvPr>
          <p:cNvSpPr>
            <a:spLocks noGrp="1"/>
          </p:cNvSpPr>
          <p:nvPr>
            <p:ph type="sldNum" sz="quarter" idx="16"/>
          </p:nvPr>
        </p:nvSpPr>
        <p:spPr/>
        <p:txBody>
          <a:bodyPr>
            <a:normAutofit fontScale="47500" lnSpcReduction="20000"/>
          </a:bodyPr>
          <a:lstStyle/>
          <a:p>
            <a:pPr algn="ctr"/>
            <a:fld id="{1AD93096-5B34-4342-9326-69289CEAE4C2}" type="slidenum">
              <a:rPr lang="en-US" smtClean="0"/>
              <a:pPr algn="ctr"/>
              <a:t>28</a:t>
            </a:fld>
            <a:endParaRPr lang="en-US"/>
          </a:p>
        </p:txBody>
      </p:sp>
    </p:spTree>
    <p:extLst>
      <p:ext uri="{BB962C8B-B14F-4D97-AF65-F5344CB8AC3E}">
        <p14:creationId xmlns:p14="http://schemas.microsoft.com/office/powerpoint/2010/main" xmlns="" val="1208634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757A0E50-3429-475C-BF8C-1714F33A5EDB}"/>
              </a:ext>
            </a:extLst>
          </p:cNvPr>
          <p:cNvSpPr>
            <a:spLocks noGrp="1"/>
          </p:cNvSpPr>
          <p:nvPr>
            <p:ph type="title"/>
          </p:nvPr>
        </p:nvSpPr>
        <p:spPr/>
        <p:txBody>
          <a:bodyPr/>
          <a:lstStyle/>
          <a:p>
            <a:r>
              <a:rPr lang="en-US"/>
              <a:t>Uses of IT in Healthcare</a:t>
            </a:r>
            <a:endParaRPr lang="en-US" dirty="0"/>
          </a:p>
        </p:txBody>
      </p:sp>
      <p:sp>
        <p:nvSpPr>
          <p:cNvPr id="7" name="Content Placeholder 6">
            <a:extLst>
              <a:ext uri="{FF2B5EF4-FFF2-40B4-BE49-F238E27FC236}">
                <a16:creationId xmlns:a16="http://schemas.microsoft.com/office/drawing/2014/main" xmlns="" id="{564A76EE-D47C-4DD4-B84A-30A84437ED04}"/>
              </a:ext>
            </a:extLst>
          </p:cNvPr>
          <p:cNvSpPr>
            <a:spLocks noGrp="1"/>
          </p:cNvSpPr>
          <p:nvPr>
            <p:ph sz="quarter" idx="1"/>
          </p:nvPr>
        </p:nvSpPr>
        <p:spPr>
          <a:xfrm>
            <a:off x="609600" y="1192175"/>
            <a:ext cx="4876800" cy="3429000"/>
          </a:xfrm>
        </p:spPr>
        <p:txBody>
          <a:bodyPr>
            <a:normAutofit fontScale="92500" lnSpcReduction="20000"/>
          </a:bodyPr>
          <a:lstStyle/>
          <a:p>
            <a:r>
              <a:rPr lang="en-US" dirty="0"/>
              <a:t>Universal access to patient records</a:t>
            </a:r>
          </a:p>
          <a:p>
            <a:r>
              <a:rPr lang="en-US" dirty="0"/>
              <a:t>Medical staff have access to latest research on how to diagnose and treat patients</a:t>
            </a:r>
          </a:p>
          <a:p>
            <a:r>
              <a:rPr lang="en-US" dirty="0"/>
              <a:t>Computerized analysis and reporting</a:t>
            </a:r>
          </a:p>
          <a:p>
            <a:r>
              <a:rPr lang="en-US" dirty="0"/>
              <a:t>Storing digital imaging (MRI)</a:t>
            </a:r>
          </a:p>
          <a:p>
            <a:r>
              <a:rPr lang="en-US" dirty="0"/>
              <a:t>Artificial Intelligence</a:t>
            </a:r>
          </a:p>
          <a:p>
            <a:endParaRPr lang="en-US" dirty="0"/>
          </a:p>
        </p:txBody>
      </p:sp>
      <p:pic>
        <p:nvPicPr>
          <p:cNvPr id="14340" name="Picture 4" descr="Image result for Importance of information technology in Healthcare">
            <a:extLst>
              <a:ext uri="{FF2B5EF4-FFF2-40B4-BE49-F238E27FC236}">
                <a16:creationId xmlns:a16="http://schemas.microsoft.com/office/drawing/2014/main" xmlns="" id="{4AB36062-5AF9-4759-87A6-50F17B143741}"/>
              </a:ext>
            </a:extLst>
          </p:cNvPr>
          <p:cNvPicPr>
            <a:picLocks noGrp="1" noChangeAspect="1" noChangeArrowheads="1"/>
          </p:cNvPicPr>
          <p:nvPr>
            <p:ph sz="quarter" idx="2"/>
          </p:nvPr>
        </p:nvPicPr>
        <p:blipFill rotWithShape="1">
          <a:blip r:embed="rId2" cstate="print">
            <a:extLst>
              <a:ext uri="{28A0092B-C50C-407E-A947-70E740481C1C}">
                <a14:useLocalDpi xmlns:a14="http://schemas.microsoft.com/office/drawing/2010/main" xmlns="" val="0"/>
              </a:ext>
            </a:extLst>
          </a:blip>
          <a:srcRect l="40033"/>
          <a:stretch/>
        </p:blipFill>
        <p:spPr>
          <a:xfrm>
            <a:off x="5681631" y="1201700"/>
            <a:ext cx="3081369" cy="3429000"/>
          </a:xfrm>
        </p:spPr>
      </p:pic>
      <p:sp>
        <p:nvSpPr>
          <p:cNvPr id="5" name="Slide Number Placeholder 4">
            <a:extLst>
              <a:ext uri="{FF2B5EF4-FFF2-40B4-BE49-F238E27FC236}">
                <a16:creationId xmlns:a16="http://schemas.microsoft.com/office/drawing/2014/main" xmlns="" id="{CDFB7AAE-5915-433C-B1D9-58E85155055B}"/>
              </a:ext>
            </a:extLst>
          </p:cNvPr>
          <p:cNvSpPr>
            <a:spLocks noGrp="1"/>
          </p:cNvSpPr>
          <p:nvPr>
            <p:ph type="sldNum" sz="quarter" idx="16"/>
          </p:nvPr>
        </p:nvSpPr>
        <p:spPr/>
        <p:txBody>
          <a:bodyPr>
            <a:normAutofit fontScale="47500" lnSpcReduction="20000"/>
          </a:bodyPr>
          <a:lstStyle/>
          <a:p>
            <a:fld id="{1AD93096-5B34-4342-9326-69289CEAE4C2}" type="slidenum">
              <a:rPr lang="en-US" smtClean="0"/>
              <a:pPr/>
              <a:t>29</a:t>
            </a:fld>
            <a:endParaRPr lang="en-US"/>
          </a:p>
        </p:txBody>
      </p:sp>
    </p:spTree>
    <p:extLst>
      <p:ext uri="{BB962C8B-B14F-4D97-AF65-F5344CB8AC3E}">
        <p14:creationId xmlns:p14="http://schemas.microsoft.com/office/powerpoint/2010/main" xmlns="" val="42025594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template.potx" id="{4DE98203-164C-4370-BB0C-8FDB7113DFA3}" vid="{B2653AEF-04C4-4C8F-A0A1-6BC99A3057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9000B0E-F247-42DE-B4C8-953FA55828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Template>
  <TotalTime>0</TotalTime>
  <Words>1100</Words>
  <Application>Microsoft Office PowerPoint</Application>
  <PresentationFormat>Экран (16:9)</PresentationFormat>
  <Paragraphs>168</Paragraphs>
  <Slides>29</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Median</vt:lpstr>
      <vt:lpstr>14. IT in the professional sphere</vt:lpstr>
      <vt:lpstr>Copyright Notice</vt:lpstr>
      <vt:lpstr>14.1. Defining IT</vt:lpstr>
      <vt:lpstr>What is IT? (1)</vt:lpstr>
      <vt:lpstr>What is IT? (2)</vt:lpstr>
      <vt:lpstr>Distinguishing IT from ICT</vt:lpstr>
      <vt:lpstr>IT Characteristic (1): Data Storage</vt:lpstr>
      <vt:lpstr>IT Characteristic (2): Data Retrieval</vt:lpstr>
      <vt:lpstr>IT Characteristic (3): Data Transmission</vt:lpstr>
      <vt:lpstr>IT Characteristic (4): Data Manipulation</vt:lpstr>
      <vt:lpstr>What do you think? </vt:lpstr>
      <vt:lpstr>IT Work</vt:lpstr>
      <vt:lpstr>IT Department Primary Job</vt:lpstr>
      <vt:lpstr>IT Department Core Functions</vt:lpstr>
      <vt:lpstr>14.2. Importance of IT</vt:lpstr>
      <vt:lpstr>Many Sectors Rely on IT</vt:lpstr>
      <vt:lpstr>The Importance of IT</vt:lpstr>
      <vt:lpstr>Importance of IT in Business (1)</vt:lpstr>
      <vt:lpstr>Importance of IT in Business (2)</vt:lpstr>
      <vt:lpstr>Uses of IT in Business</vt:lpstr>
      <vt:lpstr>Importance of IT in Education (1)</vt:lpstr>
      <vt:lpstr>Importance of IT in Education (2)</vt:lpstr>
      <vt:lpstr>Uses of IT in Education</vt:lpstr>
      <vt:lpstr>Importance of IT in Finance (1)</vt:lpstr>
      <vt:lpstr>Importance of IT in Finance (2)</vt:lpstr>
      <vt:lpstr>Uses of IT in Finance</vt:lpstr>
      <vt:lpstr>Importance of IT in Healthcare (1)</vt:lpstr>
      <vt:lpstr>Importance of IT in Healthcare (2)</vt:lpstr>
      <vt:lpstr>Uses of IT in Healthcare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2017-09-08T08:51:39Z</dcterms:created>
  <dcterms:modified xsi:type="dcterms:W3CDTF">2020-09-01T16:52:25Z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TC101671259990</vt:lpwstr>
  </property>
</Properties>
</file>