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80" r:id="rId2"/>
    <p:sldId id="317" r:id="rId3"/>
    <p:sldId id="303" r:id="rId4"/>
    <p:sldId id="312" r:id="rId5"/>
    <p:sldId id="300" r:id="rId6"/>
    <p:sldId id="301" r:id="rId7"/>
    <p:sldId id="308" r:id="rId8"/>
    <p:sldId id="313" r:id="rId9"/>
    <p:sldId id="314" r:id="rId10"/>
    <p:sldId id="305" r:id="rId11"/>
    <p:sldId id="306" r:id="rId12"/>
    <p:sldId id="318" r:id="rId13"/>
    <p:sldId id="315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3" autoAdjust="0"/>
    <p:restoredTop sz="94671" autoAdjust="0"/>
  </p:normalViewPr>
  <p:slideViewPr>
    <p:cSldViewPr>
      <p:cViewPr varScale="1">
        <p:scale>
          <a:sx n="71" d="100"/>
          <a:sy n="71" d="100"/>
        </p:scale>
        <p:origin x="113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03C799F-70DE-4495-A6F2-B6E9C84B83DD}" type="datetimeFigureOut">
              <a:rPr lang="ru-RU"/>
              <a:pPr>
                <a:defRPr/>
              </a:pPr>
              <a:t>27.08.2020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91BC3B7-FD00-4CC0-9647-49C40DA661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178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9E6E681-6090-4679-849F-7401533221E4}" type="datetimeFigureOut">
              <a:rPr lang="en-US"/>
              <a:pPr>
                <a:defRPr/>
              </a:pPr>
              <a:t>8/27/2020</a:t>
            </a:fld>
            <a:endParaRPr lang="en-US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5DB56BD-A465-4D1D-8F94-BD6CEB88E0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F2F22-B714-4DE5-A5FC-97F2C1B1EE88}" type="datetimeFigureOut">
              <a:rPr lang="en-US"/>
              <a:pPr>
                <a:defRPr/>
              </a:pPr>
              <a:t>8/27/2020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227D9-CF07-43BB-921D-F932C1B03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9890E9-2D19-45DE-B78F-4E00714CCC72}" type="datetimeFigureOut">
              <a:rPr lang="en-US"/>
              <a:pPr>
                <a:defRPr/>
              </a:pPr>
              <a:t>8/27/2020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ABD7030-8C6D-46CF-A328-080C86D0B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5DAF0F8-F808-4FD1-A937-8A566C13F502}" type="datetimeFigureOut">
              <a:rPr lang="en-US"/>
              <a:pPr>
                <a:defRPr/>
              </a:pPr>
              <a:t>8/27/2020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5092DC-F96B-4260-8849-F98CBF61A0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18279A-EBB6-48F6-A2F9-049922E76ADC}" type="datetimeFigureOut">
              <a:rPr lang="en-US"/>
              <a:pPr>
                <a:defRPr/>
              </a:pPr>
              <a:t>8/27/2020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48B1A7C-A49F-4917-88AB-C8858557C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3F1BBCC-1E0C-4F53-BCBC-CB1E21F40E07}" type="datetimeFigureOut">
              <a:rPr lang="en-US"/>
              <a:pPr>
                <a:defRPr/>
              </a:pPr>
              <a:t>8/27/2020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76039F-2C26-4992-9256-9847B35AD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96DB1-A0BB-4789-9DE6-18DEF23C0A1A}" type="datetimeFigureOut">
              <a:rPr lang="en-US"/>
              <a:pPr>
                <a:defRPr/>
              </a:pPr>
              <a:t>8/27/2020</a:t>
            </a:fld>
            <a:endParaRPr lang="en-US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C76CC-BD33-45B1-8F5D-19BAD7811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2B4AFB-90C8-47B9-BD96-6A2B7B5471D4}" type="datetimeFigureOut">
              <a:rPr lang="en-US"/>
              <a:pPr>
                <a:defRPr/>
              </a:pPr>
              <a:t>8/27/2020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59227CB-0C5F-4037-9101-988DCF8B53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4C0B5CC-4BA4-492B-814D-C231478EEACD}" type="datetimeFigureOut">
              <a:rPr lang="en-US"/>
              <a:pPr>
                <a:defRPr/>
              </a:pPr>
              <a:t>8/27/2020</a:t>
            </a:fld>
            <a:endParaRPr lang="en-US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637190E-2EC9-4108-9AB4-C84A928A49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DFBB6-022A-4B33-884C-774D771AA328}" type="datetimeFigureOut">
              <a:rPr lang="en-US"/>
              <a:pPr>
                <a:defRPr/>
              </a:pPr>
              <a:t>8/27/2020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C6F20-FAC0-4857-9ED7-9008DA832E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3BE56-E61F-4560-879B-5FF5857B9760}" type="datetimeFigureOut">
              <a:rPr lang="en-US"/>
              <a:pPr>
                <a:defRPr/>
              </a:pPr>
              <a:t>8/27/2020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00576-74D7-410B-BC17-414D1FB927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  <a:cs typeface="Arial" charset="0"/>
              </a:defRPr>
            </a:lvl1pPr>
            <a:extLst/>
          </a:lstStyle>
          <a:p>
            <a:pPr>
              <a:defRPr/>
            </a:pPr>
            <a:fld id="{272C265E-A7B7-404A-AA87-9CDAC919866A}" type="datetimeFigureOut">
              <a:rPr lang="en-US"/>
              <a:pPr>
                <a:defRPr/>
              </a:pPr>
              <a:t>8/27/2020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cs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  <a:cs typeface="Arial" charset="0"/>
              </a:defRPr>
            </a:lvl1pPr>
            <a:extLst/>
          </a:lstStyle>
          <a:p>
            <a:pPr>
              <a:defRPr/>
            </a:pPr>
            <a:fld id="{EEC8C1EF-9CE9-43F4-82EB-377B15C12A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3" r:id="rId2"/>
    <p:sldLayoutId id="2147483768" r:id="rId3"/>
    <p:sldLayoutId id="2147483769" r:id="rId4"/>
    <p:sldLayoutId id="2147483770" r:id="rId5"/>
    <p:sldLayoutId id="2147483771" r:id="rId6"/>
    <p:sldLayoutId id="2147483764" r:id="rId7"/>
    <p:sldLayoutId id="2147483772" r:id="rId8"/>
    <p:sldLayoutId id="2147483773" r:id="rId9"/>
    <p:sldLayoutId id="2147483765" r:id="rId10"/>
    <p:sldLayoutId id="21474837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3581400"/>
            <a:ext cx="7543800" cy="12954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Topic: </a:t>
            </a:r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Software. Operating Systems</a:t>
            </a:r>
            <a:endParaRPr lang="ru-RU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81000"/>
            <a:ext cx="2751865" cy="9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215054" y="523875"/>
            <a:ext cx="2667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130922" y="3682512"/>
            <a:ext cx="1751131" cy="737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package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30924" y="2667000"/>
            <a:ext cx="1751129" cy="6843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0031" y="5410200"/>
            <a:ext cx="2127739" cy="594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shells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15054" y="1635369"/>
            <a:ext cx="2667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Applied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6839" y="4419600"/>
            <a:ext cx="2186353" cy="644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Shell applications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0725" y="3505200"/>
            <a:ext cx="2186353" cy="714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 programs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(Utilities)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40724" y="2667000"/>
            <a:ext cx="2186352" cy="6374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systems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77000" y="1635369"/>
            <a:ext cx="2667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Instrumental software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28600" y="1635369"/>
            <a:ext cx="2667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software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407522" y="3657600"/>
            <a:ext cx="1736478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 design tools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407522" y="2668466"/>
            <a:ext cx="1736478" cy="6843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Traditional design tools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>
            <a:stCxn id="6" idx="2"/>
            <a:endCxn id="10" idx="0"/>
          </p:cNvCxnSpPr>
          <p:nvPr/>
        </p:nvCxnSpPr>
        <p:spPr>
          <a:xfrm>
            <a:off x="4548554" y="1362075"/>
            <a:ext cx="0" cy="273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548554" y="1447800"/>
            <a:ext cx="3261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288073" y="1447800"/>
            <a:ext cx="3261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endCxn id="14" idx="0"/>
          </p:cNvCxnSpPr>
          <p:nvPr/>
        </p:nvCxnSpPr>
        <p:spPr>
          <a:xfrm>
            <a:off x="7810500" y="1447800"/>
            <a:ext cx="0" cy="1875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295400" y="1447800"/>
            <a:ext cx="0" cy="1875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81000" y="2473569"/>
            <a:ext cx="0" cy="32341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endCxn id="13" idx="1"/>
          </p:cNvCxnSpPr>
          <p:nvPr/>
        </p:nvCxnSpPr>
        <p:spPr>
          <a:xfrm>
            <a:off x="381000" y="2985721"/>
            <a:ext cx="1597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73676" y="5707672"/>
            <a:ext cx="1597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81000" y="4724400"/>
            <a:ext cx="1597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373676" y="3886200"/>
            <a:ext cx="1597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657600" y="2515332"/>
            <a:ext cx="0" cy="1599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3657600" y="3048000"/>
            <a:ext cx="473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3657600" y="4141694"/>
            <a:ext cx="473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6934200" y="2504708"/>
            <a:ext cx="0" cy="1599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6934200" y="4114800"/>
            <a:ext cx="473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6934200" y="2985721"/>
            <a:ext cx="473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Рисунок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52400"/>
            <a:ext cx="2751865" cy="93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229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52400" y="1295400"/>
            <a:ext cx="8229600" cy="5397500"/>
          </a:xfrm>
        </p:spPr>
        <p:txBody>
          <a:bodyPr/>
          <a:lstStyle/>
          <a:p>
            <a:pPr marL="109537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operating system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special program that is loaded when a computer starts up and controls the operation of all devices.</a:t>
            </a:r>
          </a:p>
          <a:p>
            <a:pPr marL="109537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operating system performs two main functions: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 the work of all application and system programs and ensure their interaction with each other and with hardware;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giving everyone the opportunity to manage the computer as a whole.</a:t>
            </a:r>
            <a:r>
              <a:rPr lang="kk-KZ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buNone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operating systems for personal computers are MS DOS, WINDOWS *, UNIX, etc.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5850"/>
            <a:ext cx="2751865" cy="9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7961" y="1828800"/>
            <a:ext cx="8618561" cy="4945584"/>
          </a:xfrm>
        </p:spPr>
        <p:txBody>
          <a:bodyPr/>
          <a:lstStyle/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systems for personal computers differ in several parameters. In particular, the OS: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Single-task and multi-task;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by one person and used by several people.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operating systems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696" y="-8675"/>
            <a:ext cx="2751865" cy="9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28600" y="1371600"/>
            <a:ext cx="8640762" cy="4733925"/>
            <a:chOff x="113" y="119"/>
            <a:chExt cx="5443" cy="2982"/>
          </a:xfrm>
        </p:grpSpPr>
        <p:sp>
          <p:nvSpPr>
            <p:cNvPr id="90123" name="Line 11"/>
            <p:cNvSpPr>
              <a:spLocks noChangeShapeType="1"/>
            </p:cNvSpPr>
            <p:nvPr/>
          </p:nvSpPr>
          <p:spPr bwMode="auto">
            <a:xfrm>
              <a:off x="2789" y="754"/>
              <a:ext cx="771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16" name="AutoShape 4"/>
            <p:cNvSpPr>
              <a:spLocks noChangeArrowheads="1"/>
            </p:cNvSpPr>
            <p:nvPr/>
          </p:nvSpPr>
          <p:spPr bwMode="auto">
            <a:xfrm>
              <a:off x="1655" y="408"/>
              <a:ext cx="2404" cy="39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b="1" i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main features of the OS</a:t>
              </a:r>
            </a:p>
            <a:p>
              <a:pPr algn="ctr"/>
              <a:r>
                <a:rPr lang="en-US" b="1" i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related classification:</a:t>
              </a:r>
              <a:endPara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17" name="AutoShape 5"/>
            <p:cNvSpPr>
              <a:spLocks noChangeArrowheads="1"/>
            </p:cNvSpPr>
            <p:nvPr/>
          </p:nvSpPr>
          <p:spPr bwMode="auto">
            <a:xfrm>
              <a:off x="794" y="1225"/>
              <a:ext cx="1406" cy="39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accountable</a:t>
              </a:r>
              <a:endParaRPr lang="ru-R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18" name="AutoShape 6"/>
            <p:cNvSpPr>
              <a:spLocks noChangeArrowheads="1"/>
            </p:cNvSpPr>
            <p:nvPr/>
          </p:nvSpPr>
          <p:spPr bwMode="auto">
            <a:xfrm>
              <a:off x="3424" y="1225"/>
              <a:ext cx="1406" cy="39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multi-account;</a:t>
              </a:r>
              <a:endParaRPr lang="ru-R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19" name="AutoShape 7"/>
            <p:cNvSpPr>
              <a:spLocks noChangeArrowheads="1"/>
            </p:cNvSpPr>
            <p:nvPr/>
          </p:nvSpPr>
          <p:spPr bwMode="auto">
            <a:xfrm>
              <a:off x="1202" y="1813"/>
              <a:ext cx="1406" cy="39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single-user</a:t>
              </a:r>
              <a:endParaRPr lang="ru-R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20" name="AutoShape 8"/>
            <p:cNvSpPr>
              <a:spLocks noChangeArrowheads="1"/>
            </p:cNvSpPr>
            <p:nvPr/>
          </p:nvSpPr>
          <p:spPr bwMode="auto">
            <a:xfrm>
              <a:off x="2880" y="1814"/>
              <a:ext cx="1406" cy="39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multi-user</a:t>
              </a:r>
              <a:endParaRPr lang="ru-RU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21" name="Line 9"/>
            <p:cNvSpPr>
              <a:spLocks noChangeShapeType="1"/>
            </p:cNvSpPr>
            <p:nvPr/>
          </p:nvSpPr>
          <p:spPr bwMode="auto">
            <a:xfrm flipH="1">
              <a:off x="2109" y="782"/>
              <a:ext cx="680" cy="10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24" name="Line 12"/>
            <p:cNvSpPr>
              <a:spLocks noChangeShapeType="1"/>
            </p:cNvSpPr>
            <p:nvPr/>
          </p:nvSpPr>
          <p:spPr bwMode="auto">
            <a:xfrm flipH="1">
              <a:off x="1565" y="799"/>
              <a:ext cx="1224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25" name="Line 13"/>
            <p:cNvSpPr>
              <a:spLocks noChangeShapeType="1"/>
            </p:cNvSpPr>
            <p:nvPr/>
          </p:nvSpPr>
          <p:spPr bwMode="auto">
            <a:xfrm>
              <a:off x="2789" y="799"/>
              <a:ext cx="1316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30" name="AutoShape 18"/>
            <p:cNvSpPr>
              <a:spLocks noChangeArrowheads="1"/>
            </p:cNvSpPr>
            <p:nvPr/>
          </p:nvSpPr>
          <p:spPr bwMode="auto">
            <a:xfrm>
              <a:off x="4286" y="119"/>
              <a:ext cx="1270" cy="998"/>
            </a:xfrm>
            <a:prstGeom prst="wedgeRoundRectCallout">
              <a:avLst>
                <a:gd name="adj1" fmla="val -35356"/>
                <a:gd name="adj2" fmla="val 57917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600" i="1" dirty="0">
                  <a:latin typeface="Times New Roman" pitchFamily="18" charset="0"/>
                  <a:cs typeface="Times New Roman" panose="02020603050405020304" pitchFamily="18" charset="0"/>
                </a:rPr>
                <a:t>Multitasking allows you to run multiple programs at once (Unix).</a:t>
              </a:r>
              <a:endParaRPr lang="ru-RU" sz="1600" dirty="0">
                <a:latin typeface="Times New Roman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31" name="AutoShape 19"/>
            <p:cNvSpPr>
              <a:spLocks noChangeArrowheads="1"/>
            </p:cNvSpPr>
            <p:nvPr/>
          </p:nvSpPr>
          <p:spPr bwMode="auto">
            <a:xfrm flipH="1">
              <a:off x="113" y="119"/>
              <a:ext cx="1452" cy="998"/>
            </a:xfrm>
            <a:prstGeom prst="wedgeRoundRectCallout">
              <a:avLst>
                <a:gd name="adj1" fmla="val -25417"/>
                <a:gd name="adj2" fmla="val 59718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600" i="1" dirty="0">
                  <a:latin typeface="Times New Roman" pitchFamily="18" charset="0"/>
                  <a:cs typeface="Times New Roman" panose="02020603050405020304" pitchFamily="18" charset="0"/>
                </a:rPr>
                <a:t>One task OS allows a person to solve only one problem on the computer at each stage, </a:t>
              </a:r>
              <a:r>
                <a:rPr lang="en-US" sz="1600" i="1" dirty="0" err="1">
                  <a:latin typeface="Times New Roman" pitchFamily="18" charset="0"/>
                  <a:cs typeface="Times New Roman" panose="02020603050405020304" pitchFamily="18" charset="0"/>
                </a:rPr>
                <a:t>ie</a:t>
              </a:r>
              <a:r>
                <a:rPr lang="en-US" sz="1600" i="1" dirty="0">
                  <a:latin typeface="Times New Roman" pitchFamily="18" charset="0"/>
                  <a:cs typeface="Times New Roman" panose="02020603050405020304" pitchFamily="18" charset="0"/>
                </a:rPr>
                <a:t> to do only one thing.</a:t>
              </a:r>
              <a:endParaRPr lang="ru-RU" sz="1600" dirty="0">
                <a:latin typeface="Times New Roman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33" name="AutoShape 21"/>
            <p:cNvSpPr>
              <a:spLocks noChangeArrowheads="1"/>
            </p:cNvSpPr>
            <p:nvPr/>
          </p:nvSpPr>
          <p:spPr bwMode="auto">
            <a:xfrm rot="10800000">
              <a:off x="295" y="2387"/>
              <a:ext cx="1995" cy="660"/>
            </a:xfrm>
            <a:prstGeom prst="wedgeRoundRectCallout">
              <a:avLst>
                <a:gd name="adj1" fmla="val -35264"/>
                <a:gd name="adj2" fmla="val 71921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None/>
              </a:pPr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 single-user OS allows only one person to work on a computer.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34" name="AutoShape 22"/>
            <p:cNvSpPr>
              <a:spLocks noChangeArrowheads="1"/>
            </p:cNvSpPr>
            <p:nvPr/>
          </p:nvSpPr>
          <p:spPr bwMode="auto">
            <a:xfrm rot="10800000" flipH="1">
              <a:off x="3198" y="2387"/>
              <a:ext cx="2267" cy="714"/>
            </a:xfrm>
            <a:prstGeom prst="wedgeRoundRectCallout">
              <a:avLst>
                <a:gd name="adj1" fmla="val -41222"/>
                <a:gd name="adj2" fmla="val 70616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None/>
              </a:pPr>
              <a:r>
                <a:rPr 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 a multi-user system, each user accesses all information and personal information only by entering a password.</a:t>
              </a:r>
              <a:endParaRPr lang="kk-KZ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135" y="125525"/>
            <a:ext cx="2751865" cy="9317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52600"/>
            <a:ext cx="8229600" cy="5400675"/>
          </a:xfrm>
        </p:spPr>
        <p:txBody>
          <a:bodyPr/>
          <a:lstStyle/>
          <a:p>
            <a:pPr marL="185738" indent="0">
              <a:buFont typeface="Wingdings" pitchFamily="2" charset="2"/>
              <a:buNone/>
            </a:pPr>
            <a:r>
              <a:rPr lang="en-US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Multi-user systems, such as Unix, allow multiple users to work on the same computer at the same time. In this case, a terminal must be installed at each user's workplace.</a:t>
            </a:r>
          </a:p>
          <a:p>
            <a:pPr marL="185738" indent="0">
              <a:buFont typeface="Wingdings" pitchFamily="2" charset="2"/>
              <a:buNone/>
            </a:pPr>
            <a:endParaRPr lang="en-US" sz="2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5738" indent="0">
              <a:buFont typeface="Wingdings" pitchFamily="2" charset="2"/>
              <a:buNone/>
            </a:pPr>
            <a:r>
              <a:rPr lang="en-US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Several users of each terminal can work on the same computer at the same time without interfering with each other and without noticing each other.</a:t>
            </a:r>
          </a:p>
          <a:p>
            <a:pPr marL="185738" indent="0">
              <a:buFont typeface="Wingdings" pitchFamily="2" charset="2"/>
              <a:buNone/>
            </a:pPr>
            <a:endParaRPr lang="en-US" sz="2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5738" indent="0">
              <a:buFont typeface="Wingdings" pitchFamily="2" charset="2"/>
              <a:buNone/>
            </a:pPr>
            <a:r>
              <a:rPr lang="en-US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terminal can be located a few meters from the computer and several thousand kilometers.</a:t>
            </a:r>
            <a:endParaRPr lang="ru-RU" sz="2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74" descr="ima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5410200"/>
            <a:ext cx="115411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67" y="231888"/>
            <a:ext cx="2751865" cy="9317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28600" y="1295399"/>
            <a:ext cx="8001000" cy="5285839"/>
            <a:chOff x="228" y="72"/>
            <a:chExt cx="5040" cy="3744"/>
          </a:xfrm>
        </p:grpSpPr>
        <p:sp>
          <p:nvSpPr>
            <p:cNvPr id="90116" name="AutoShape 4"/>
            <p:cNvSpPr>
              <a:spLocks noChangeArrowheads="1"/>
            </p:cNvSpPr>
            <p:nvPr/>
          </p:nvSpPr>
          <p:spPr bwMode="auto">
            <a:xfrm>
              <a:off x="1524" y="72"/>
              <a:ext cx="2880" cy="72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000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Each OS consists of three mandatory parts:</a:t>
              </a:r>
              <a:endPara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117" name="AutoShape 5"/>
            <p:cNvSpPr>
              <a:spLocks noChangeArrowheads="1"/>
            </p:cNvSpPr>
            <p:nvPr/>
          </p:nvSpPr>
          <p:spPr bwMode="auto">
            <a:xfrm>
              <a:off x="228" y="1128"/>
              <a:ext cx="1972" cy="91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ru-RU" sz="2000" dirty="0"/>
            </a:p>
          </p:txBody>
        </p:sp>
        <p:sp>
          <p:nvSpPr>
            <p:cNvPr id="90118" name="AutoShape 6"/>
            <p:cNvSpPr>
              <a:spLocks noChangeArrowheads="1"/>
            </p:cNvSpPr>
            <p:nvPr/>
          </p:nvSpPr>
          <p:spPr bwMode="auto">
            <a:xfrm>
              <a:off x="3424" y="1225"/>
              <a:ext cx="1844" cy="110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ru-RU" sz="2000" dirty="0"/>
            </a:p>
          </p:txBody>
        </p:sp>
        <p:sp>
          <p:nvSpPr>
            <p:cNvPr id="90119" name="AutoShape 7"/>
            <p:cNvSpPr>
              <a:spLocks noChangeArrowheads="1"/>
            </p:cNvSpPr>
            <p:nvPr/>
          </p:nvSpPr>
          <p:spPr bwMode="auto">
            <a:xfrm flipV="1">
              <a:off x="1764" y="2568"/>
              <a:ext cx="2064" cy="124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ru-RU" sz="2000" dirty="0"/>
            </a:p>
          </p:txBody>
        </p:sp>
        <p:sp>
          <p:nvSpPr>
            <p:cNvPr id="90121" name="Line 9"/>
            <p:cNvSpPr>
              <a:spLocks noChangeShapeType="1"/>
            </p:cNvSpPr>
            <p:nvPr/>
          </p:nvSpPr>
          <p:spPr bwMode="auto">
            <a:xfrm flipH="1">
              <a:off x="2772" y="782"/>
              <a:ext cx="17" cy="17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124" name="Line 12"/>
            <p:cNvSpPr>
              <a:spLocks noChangeShapeType="1"/>
            </p:cNvSpPr>
            <p:nvPr/>
          </p:nvSpPr>
          <p:spPr bwMode="auto">
            <a:xfrm flipH="1">
              <a:off x="1764" y="799"/>
              <a:ext cx="1025" cy="2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125" name="Line 13"/>
            <p:cNvSpPr>
              <a:spLocks noChangeShapeType="1"/>
            </p:cNvSpPr>
            <p:nvPr/>
          </p:nvSpPr>
          <p:spPr bwMode="auto">
            <a:xfrm>
              <a:off x="2789" y="799"/>
              <a:ext cx="1316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8600" y="2734237"/>
            <a:ext cx="30693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itchFamily="18" charset="0"/>
              </a:rPr>
              <a:t>І. The kernel is a command interpreter, a translator from a programming language to an "iron" language, a machine code language.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57500" y="4792324"/>
            <a:ext cx="2895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Driver - Suitable for managing various devices that are part of the computer, such as the printer driver, scanner driver, system card driver.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280025" y="3059668"/>
            <a:ext cx="2971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itchFamily="18" charset="0"/>
              </a:rPr>
              <a:t>III. The interface is a convenient shell through which the user communicates with the computer, a whole complex that defines the methods of communication of the user with the computer.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9570"/>
            <a:ext cx="2751865" cy="9317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52400" y="2062661"/>
            <a:ext cx="8229600" cy="4525962"/>
          </a:xfrm>
        </p:spPr>
        <p:txBody>
          <a:bodyPr/>
          <a:lstStyle/>
          <a:p>
            <a:pPr marL="0" indent="0">
              <a:lnSpc>
                <a:spcPct val="80000"/>
              </a:lnSpc>
            </a:pPr>
            <a:endParaRPr lang="kk-KZ" sz="2800" dirty="0" smtClean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and hardware interface;</a:t>
            </a:r>
          </a:p>
          <a:p>
            <a:pPr marL="0" indent="0">
              <a:lnSpc>
                <a:spcPct val="8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interface;</a:t>
            </a:r>
          </a:p>
          <a:p>
            <a:pPr marL="0" indent="0">
              <a:lnSpc>
                <a:spcPct val="8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 interface.</a:t>
            </a:r>
          </a:p>
          <a:p>
            <a:pPr marL="0" indent="0">
              <a:lnSpc>
                <a:spcPct val="8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Interface - (English. Inter - interaction, face - page) ways and environment to increase and establish the exchange of information between the user and the executor of the automated system.</a:t>
            </a:r>
            <a:endParaRPr lang="kk-KZ" sz="2800" dirty="0" smtClean="0">
              <a:solidFill>
                <a:srgbClr val="663300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4549" y="88895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</a:rPr>
              <a:t>The OS provides several types of interfaces:</a:t>
            </a: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6" descr="Andere0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2700" y="5486400"/>
            <a:ext cx="14986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32" y="26702"/>
            <a:ext cx="2751865" cy="9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39750" y="533400"/>
            <a:ext cx="7777163" cy="5127625"/>
            <a:chOff x="340" y="527"/>
            <a:chExt cx="4899" cy="3039"/>
          </a:xfrm>
        </p:grpSpPr>
        <p:sp>
          <p:nvSpPr>
            <p:cNvPr id="88078" name="AutoShape 14"/>
            <p:cNvSpPr>
              <a:spLocks noChangeArrowheads="1"/>
            </p:cNvSpPr>
            <p:nvPr/>
          </p:nvSpPr>
          <p:spPr bwMode="auto">
            <a:xfrm rot="-10800000">
              <a:off x="3016" y="2160"/>
              <a:ext cx="2223" cy="1406"/>
            </a:xfrm>
            <a:prstGeom prst="wedgeRoundRectCallout">
              <a:avLst>
                <a:gd name="adj1" fmla="val -11046"/>
                <a:gd name="adj2" fmla="val 66069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>
                <a:buFontTx/>
                <a:buChar char="•"/>
              </a:pPr>
              <a:r>
                <a:rPr lang="kk-KZ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ДК басқару “бұйрық жолына” пернелік арқылы арнайы бұйрықтарды енгізу арқылы жүргізіледі;</a:t>
              </a:r>
              <a:endParaRPr lang="ru-RU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buFontTx/>
                <a:buChar char="•"/>
              </a:pPr>
              <a:r>
                <a:rPr lang="kk-KZ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Жұмысты ыңғайландыру үшін қабыршық-бағдарламалар қолданылады (DOS Novigator; Volkov Comander; DOS Shell).</a:t>
              </a:r>
              <a:endParaRPr lang="ru-RU" sz="1600">
                <a:solidFill>
                  <a:srgbClr val="663300"/>
                </a:solidFill>
                <a:latin typeface="Times New Roman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340" y="527"/>
              <a:ext cx="4535" cy="2994"/>
              <a:chOff x="340" y="663"/>
              <a:chExt cx="4535" cy="2994"/>
            </a:xfrm>
          </p:grpSpPr>
          <p:sp>
            <p:nvSpPr>
              <p:cNvPr id="88070" name="AutoShape 6"/>
              <p:cNvSpPr>
                <a:spLocks noChangeArrowheads="1"/>
              </p:cNvSpPr>
              <p:nvPr/>
            </p:nvSpPr>
            <p:spPr bwMode="auto">
              <a:xfrm>
                <a:off x="3061" y="1525"/>
                <a:ext cx="1814" cy="544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/>
                <a:r>
                  <a:rPr lang="kk-KZ" sz="2000" b="1" i="1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Графикалық емес ОЖ</a:t>
                </a:r>
              </a:p>
              <a:p>
                <a:pPr algn="ctr"/>
                <a:r>
                  <a:rPr lang="kk-KZ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(MS DOS; Unix)</a:t>
                </a:r>
                <a:endParaRPr lang="ru-RU" sz="2000" b="1" i="1">
                  <a:solidFill>
                    <a:srgbClr val="66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068" name="AutoShape 4"/>
              <p:cNvSpPr>
                <a:spLocks noChangeArrowheads="1"/>
              </p:cNvSpPr>
              <p:nvPr/>
            </p:nvSpPr>
            <p:spPr bwMode="auto">
              <a:xfrm>
                <a:off x="1655" y="663"/>
                <a:ext cx="2314" cy="544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/>
                <a:r>
                  <a:rPr lang="kk-KZ" sz="2000" b="1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Қолданушы интерфейсін </a:t>
                </a:r>
              </a:p>
              <a:p>
                <a:pPr algn="ctr"/>
                <a:r>
                  <a:rPr lang="kk-KZ" sz="2000" b="1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іске</a:t>
                </a:r>
                <a:r>
                  <a:rPr lang="kk-KZ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kk-KZ" sz="2000" b="1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асыруы бойынша ОЖ</a:t>
                </a:r>
                <a:endParaRPr lang="ru-RU" sz="2000" b="1">
                  <a:solidFill>
                    <a:srgbClr val="66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069" name="AutoShape 5"/>
              <p:cNvSpPr>
                <a:spLocks noChangeArrowheads="1"/>
              </p:cNvSpPr>
              <p:nvPr/>
            </p:nvSpPr>
            <p:spPr bwMode="auto">
              <a:xfrm>
                <a:off x="521" y="1525"/>
                <a:ext cx="1814" cy="544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/>
                <a:r>
                  <a:rPr lang="kk-KZ" sz="2000" b="1" i="1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Графикалық ОЖ</a:t>
                </a:r>
              </a:p>
              <a:p>
                <a:pPr algn="ctr"/>
                <a:r>
                  <a:rPr lang="kk-KZ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(Windows; BeOS; OS/2)</a:t>
                </a:r>
                <a:endParaRPr lang="ru-RU">
                  <a:solidFill>
                    <a:srgbClr val="66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077" name="AutoShape 13"/>
              <p:cNvSpPr>
                <a:spLocks noChangeArrowheads="1"/>
              </p:cNvSpPr>
              <p:nvPr/>
            </p:nvSpPr>
            <p:spPr bwMode="auto">
              <a:xfrm rot="-10800000">
                <a:off x="340" y="2296"/>
                <a:ext cx="2222" cy="1361"/>
              </a:xfrm>
              <a:prstGeom prst="wedgeRoundRectCallout">
                <a:avLst>
                  <a:gd name="adj1" fmla="val 18542"/>
                  <a:gd name="adj2" fmla="val 66750"/>
                  <a:gd name="adj3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/>
              <a:lstStyle/>
              <a:p>
                <a:pPr>
                  <a:buFontTx/>
                  <a:buChar char="•"/>
                </a:pPr>
                <a:endParaRPr lang="kk-KZ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Tx/>
                  <a:buChar char="•"/>
                </a:pPr>
                <a:r>
                  <a:rPr lang="kk-KZ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Басқаруда арнайы монипуляторлар қолдануға мүмкіндік береді (тышқан);</a:t>
                </a:r>
              </a:p>
              <a:p>
                <a:pPr>
                  <a:buFontTx/>
                  <a:buChar char="•"/>
                </a:pPr>
                <a:r>
                  <a:rPr lang="kk-KZ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Интерфейсі тәжірибесіз қолданушының пайдалануына өте ыңғайлы.</a:t>
                </a:r>
                <a:endParaRPr lang="ru-RU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080" name="Line 16"/>
              <p:cNvSpPr>
                <a:spLocks noChangeShapeType="1"/>
              </p:cNvSpPr>
              <p:nvPr/>
            </p:nvSpPr>
            <p:spPr bwMode="auto">
              <a:xfrm flipH="1">
                <a:off x="1338" y="1207"/>
                <a:ext cx="1406" cy="27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081" name="Line 17"/>
              <p:cNvSpPr>
                <a:spLocks noChangeShapeType="1"/>
              </p:cNvSpPr>
              <p:nvPr/>
            </p:nvSpPr>
            <p:spPr bwMode="auto">
              <a:xfrm>
                <a:off x="2699" y="1207"/>
                <a:ext cx="1270" cy="27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0806" y="2149475"/>
            <a:ext cx="8229600" cy="4525962"/>
          </a:xfrm>
        </p:spPr>
        <p:txBody>
          <a:bodyPr/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accept orders and orders from the user;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download the required program to the cache;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memory allocation (modern systems and organization of virtual memory);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start the program;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identification of all programs and data;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accept and fulfill various requests;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 service of all input-output operations;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52400" y="87709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The main functions of operating systems:</a:t>
            </a:r>
            <a:endParaRPr lang="ru-RU" sz="3200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2510"/>
            <a:ext cx="2751865" cy="9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ensuring the operation of the file management system (FMS) and the database management system (DBMS), which increases the efficiency of the software;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coverage of multi-programming mode;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problem planning;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organization of the mechanism of data and correspondence between executable programs;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protection of one computer program from another;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user authentication and authorization;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Satisfaction of strict restrictions on response time;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ensuring the operation of the programming system with the help of users;</a:t>
            </a: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 provision of services related to personal barriers to the system.</a:t>
            </a:r>
            <a:endParaRPr lang="ru-RU" sz="2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4800" y="356335"/>
            <a:ext cx="60198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The main functions of 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operating 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systems:</a:t>
            </a:r>
            <a:endParaRPr lang="ru-RU" sz="3200" dirty="0">
              <a:solidFill>
                <a:schemeClr val="accent4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705" y="83380"/>
            <a:ext cx="2751865" cy="9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438400" y="1524000"/>
            <a:ext cx="6477000" cy="452596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Windows 10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Windows Server 2016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Unix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</a:p>
          <a:p>
            <a:pPr marL="109537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for mobile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devices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Symbian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Android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Windows Mobile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Blackberry OS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Apple iPhone OS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Samsung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Bada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43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itchFamily="18" charset="0"/>
              </a:rPr>
              <a:t>Modern operating systems</a:t>
            </a:r>
            <a:endParaRPr lang="ru-RU" sz="3200" dirty="0">
              <a:solidFill>
                <a:schemeClr val="accent4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705" y="83380"/>
            <a:ext cx="2751865" cy="93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24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187700"/>
          </a:xfrm>
        </p:spPr>
        <p:txBody>
          <a:bodyPr/>
          <a:lstStyle/>
          <a:p>
            <a:pPr marL="109537" indent="0" algn="ctr">
              <a:buNone/>
            </a:pP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Thanks for attention!</a:t>
            </a:r>
          </a:p>
        </p:txBody>
      </p:sp>
    </p:spTree>
    <p:extLst>
      <p:ext uri="{BB962C8B-B14F-4D97-AF65-F5344CB8AC3E}">
        <p14:creationId xmlns:p14="http://schemas.microsoft.com/office/powerpoint/2010/main" val="68592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900</TotalTime>
  <Words>704</Words>
  <Application>Microsoft Office PowerPoint</Application>
  <PresentationFormat>Экран (4:3)</PresentationFormat>
  <Paragraphs>92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Открытая</vt:lpstr>
      <vt:lpstr>               Topic: Software. Operating Systems</vt:lpstr>
      <vt:lpstr>Презентация PowerPoint</vt:lpstr>
      <vt:lpstr>Презентация PowerPoint</vt:lpstr>
      <vt:lpstr>Classification of operating systems</vt:lpstr>
      <vt:lpstr>Презентация PowerPoint</vt:lpstr>
      <vt:lpstr>Презентация PowerPoint</vt:lpstr>
      <vt:lpstr>Презентация PowerPoint</vt:lpstr>
      <vt:lpstr>The OS provides several types of interfaces:</vt:lpstr>
      <vt:lpstr>Презентация PowerPoint</vt:lpstr>
      <vt:lpstr>The main functions of operating systems:</vt:lpstr>
      <vt:lpstr>The main functions of  operating systems:</vt:lpstr>
      <vt:lpstr>Modern operating systems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операционной системы</dc:title>
  <dc:creator>Dmitry</dc:creator>
  <cp:lastModifiedBy>Пользователь Windows</cp:lastModifiedBy>
  <cp:revision>76</cp:revision>
  <dcterms:created xsi:type="dcterms:W3CDTF">2006-08-16T00:00:00Z</dcterms:created>
  <dcterms:modified xsi:type="dcterms:W3CDTF">2020-08-26T23:51:52Z</dcterms:modified>
</cp:coreProperties>
</file>