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8" r:id="rId1"/>
  </p:sldMasterIdLst>
  <p:notesMasterIdLst>
    <p:notesMasterId r:id="rId24"/>
  </p:notesMasterIdLst>
  <p:sldIdLst>
    <p:sldId id="298" r:id="rId2"/>
    <p:sldId id="291" r:id="rId3"/>
    <p:sldId id="301" r:id="rId4"/>
    <p:sldId id="258" r:id="rId5"/>
    <p:sldId id="292" r:id="rId6"/>
    <p:sldId id="293" r:id="rId7"/>
    <p:sldId id="261" r:id="rId8"/>
    <p:sldId id="262" r:id="rId9"/>
    <p:sldId id="260" r:id="rId10"/>
    <p:sldId id="264" r:id="rId11"/>
    <p:sldId id="267" r:id="rId12"/>
    <p:sldId id="266" r:id="rId13"/>
    <p:sldId id="268" r:id="rId14"/>
    <p:sldId id="295" r:id="rId15"/>
    <p:sldId id="296" r:id="rId16"/>
    <p:sldId id="297" r:id="rId17"/>
    <p:sldId id="285" r:id="rId18"/>
    <p:sldId id="286" r:id="rId19"/>
    <p:sldId id="287" r:id="rId20"/>
    <p:sldId id="294" r:id="rId21"/>
    <p:sldId id="299" r:id="rId22"/>
    <p:sldId id="303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438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AB07F7-A325-484E-ABD8-2DD172822CD7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655B3-4C7A-46E8-9206-B05DAC7F62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34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023-A876-4B19-B439-A1A1E4B240F4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2D71-5B0A-4477-BB9D-545948DF3C4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0650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023-A876-4B19-B439-A1A1E4B240F4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2D71-5B0A-4477-BB9D-545948DF3C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598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023-A876-4B19-B439-A1A1E4B240F4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2D71-5B0A-4477-BB9D-545948DF3C4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325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023-A876-4B19-B439-A1A1E4B240F4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2D71-5B0A-4477-BB9D-545948DF3C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185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023-A876-4B19-B439-A1A1E4B240F4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2D71-5B0A-4477-BB9D-545948DF3C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127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023-A876-4B19-B439-A1A1E4B240F4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2D71-5B0A-4477-BB9D-545948DF3C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83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023-A876-4B19-B439-A1A1E4B240F4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2D71-5B0A-4477-BB9D-545948DF3C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195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584B1023-A876-4B19-B439-A1A1E4B240F4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F32D71-5B0A-4477-BB9D-545948DF3C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0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023-A876-4B19-B439-A1A1E4B240F4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2D71-5B0A-4477-BB9D-545948DF3C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182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023-A876-4B19-B439-A1A1E4B240F4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2D71-5B0A-4477-BB9D-545948DF3C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689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023-A876-4B19-B439-A1A1E4B240F4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2D71-5B0A-4477-BB9D-545948DF3C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802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84B1023-A876-4B19-B439-A1A1E4B240F4}" type="datetimeFigureOut">
              <a:rPr lang="ru-RU" smtClean="0"/>
              <a:pPr/>
              <a:t>01.09.2020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DF32D71-5B0A-4477-BB9D-545948DF3C4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72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kk.wikipedia.org/wiki/%D0%90%D2%93%D1%8B%D0%BB%D1%88%D1%8B%D0%BD_%D1%82%D1%96%D0%BB%D1%96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916832"/>
            <a:ext cx="7543800" cy="2304256"/>
          </a:xfrm>
        </p:spPr>
        <p:txBody>
          <a:bodyPr>
            <a:normAutofit/>
          </a:bodyPr>
          <a:lstStyle/>
          <a:p>
            <a:pPr lvl="0"/>
            <a:r>
              <a:rPr lang="kk-KZ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Topic: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Networks</a:t>
            </a:r>
            <a:r>
              <a:rPr lang="kk-KZ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telecommunications</a:t>
            </a:r>
            <a:r>
              <a:rPr lang="ru-RU" b="1" spc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spc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691680" y="1196752"/>
            <a:ext cx="7452320" cy="237626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Computer</a:t>
            </a:r>
            <a:r>
              <a:rPr lang="ru-RU" sz="5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network</a:t>
            </a:r>
            <a:endParaRPr lang="ru-RU" sz="54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3" y="1845734"/>
            <a:ext cx="8740462" cy="4023360"/>
          </a:xfrm>
        </p:spPr>
        <p:txBody>
          <a:bodyPr>
            <a:noAutofit/>
          </a:bodyPr>
          <a:lstStyle/>
          <a:p>
            <a:pPr marL="365125" indent="-4763" algn="just">
              <a:buNone/>
            </a:pPr>
            <a:r>
              <a:rPr lang="ru-RU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Computer</a:t>
            </a:r>
            <a:r>
              <a:rPr lang="ru-RU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network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this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computers'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networks'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informational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exchange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provision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which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computers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telecommunicational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devices'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total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Computer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networks'.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basic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activity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abolished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ресурстанға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manual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availability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provision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to provide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6" descr="351"/>
          <p:cNvSpPr>
            <a:spLocks noChangeArrowheads="1"/>
          </p:cNvSpPr>
          <p:nvPr/>
        </p:nvSpPr>
        <p:spPr bwMode="auto">
          <a:xfrm>
            <a:off x="4594860" y="5617662"/>
            <a:ext cx="1943794" cy="719609"/>
          </a:xfrm>
          <a:prstGeom prst="rect">
            <a:avLst/>
          </a:prstGeom>
          <a:blipFill dpi="0" rotWithShape="0">
            <a:blip r:embed="rId2" cstate="print"/>
            <a:srcRect/>
            <a:stretch>
              <a:fillRect/>
            </a:stretch>
          </a:blip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Telecommunications</a:t>
            </a:r>
            <a:endParaRPr lang="ru-RU" sz="54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3" y="1845734"/>
            <a:ext cx="8740462" cy="4023360"/>
          </a:xfrm>
        </p:spPr>
        <p:txBody>
          <a:bodyPr>
            <a:noAutofit/>
          </a:bodyPr>
          <a:lstStyle/>
          <a:p>
            <a:pPr marL="365125" indent="-4763" algn="just">
              <a:buNone/>
            </a:pPr>
            <a:r>
              <a:rPr lang="kk-KZ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(buckwheats'.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tele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far, far, and Latin. </a:t>
            </a:r>
            <a:r>
              <a:rPr lang="kk-KZ" sz="3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ommunicatio</a:t>
            </a:r>
            <a:r>
              <a:rPr lang="kk-KZ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messages'</a:t>
            </a:r>
            <a:r>
              <a:rPr lang="ru-RU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)- bel</a:t>
            </a:r>
            <a:r>
              <a:rPr lang="kk-KZ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transmission and reception of any information at a distance via various electromagnetic systems (cable, fiber – optic channels, radio channels, and other channels of wired and wireless communication).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06175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-381784" y="620688"/>
            <a:ext cx="9534314" cy="1079972"/>
          </a:xfrm>
        </p:spPr>
        <p:txBody>
          <a:bodyPr>
            <a:noAutofit/>
          </a:bodyPr>
          <a:lstStyle/>
          <a:p>
            <a:pPr algn="ctr">
              <a:lnSpc>
                <a:spcPct val="70000"/>
              </a:lnSpc>
            </a:pPr>
            <a:r>
              <a:rPr lang="kk-KZ" sz="4800" b="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Classification of computer networks</a:t>
            </a:r>
            <a:endParaRPr lang="ru-RU" sz="4800" b="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8207375" cy="4419600"/>
          </a:xfrm>
        </p:spPr>
        <p:txBody>
          <a:bodyPr>
            <a:normAutofit/>
          </a:bodyPr>
          <a:lstStyle/>
          <a:p>
            <a:pPr>
              <a:buFont typeface="Symbol" pitchFamily="18" charset="2"/>
              <a:buChar char="·"/>
            </a:pPr>
            <a:r>
              <a:rPr lang="ru-RU" sz="3600" b="0" dirty="0" err="1" smtClean="0">
                <a:latin typeface="Times New Roman" pitchFamily="18" charset="0"/>
              </a:rPr>
              <a:t>Regional sign</a:t>
            </a:r>
            <a:r>
              <a:rPr lang="ru-RU" sz="3600" b="0" dirty="0" smtClean="0">
                <a:latin typeface="Times New Roman" pitchFamily="18" charset="0"/>
              </a:rPr>
              <a:t> </a:t>
            </a:r>
            <a:r>
              <a:rPr lang="ru-RU" sz="3600" b="0" dirty="0" err="1" smtClean="0">
                <a:latin typeface="Times New Roman" pitchFamily="18" charset="0"/>
              </a:rPr>
              <a:t>by</a:t>
            </a:r>
            <a:r>
              <a:rPr lang="ru-RU" sz="3600" b="0" dirty="0" smtClean="0">
                <a:latin typeface="Times New Roman" pitchFamily="18" charset="0"/>
              </a:rPr>
              <a:t>;</a:t>
            </a:r>
            <a:endParaRPr lang="ru-RU" sz="3600" b="0" dirty="0">
              <a:latin typeface="Times New Roman" pitchFamily="18" charset="0"/>
            </a:endParaRPr>
          </a:p>
          <a:p>
            <a:pPr>
              <a:buFont typeface="Symbol" pitchFamily="18" charset="2"/>
              <a:buChar char="·"/>
            </a:pPr>
            <a:r>
              <a:rPr lang="ru-RU" sz="3600" b="0" dirty="0" smtClean="0">
                <a:latin typeface="Times New Roman" pitchFamily="18" charset="0"/>
              </a:rPr>
              <a:t>Topology </a:t>
            </a:r>
            <a:r>
              <a:rPr lang="ru-RU" sz="3600" b="0" dirty="0" err="1" smtClean="0">
                <a:latin typeface="Times New Roman" pitchFamily="18" charset="0"/>
              </a:rPr>
              <a:t>by</a:t>
            </a:r>
            <a:r>
              <a:rPr lang="ru-RU" sz="3600" b="0" dirty="0" smtClean="0">
                <a:latin typeface="Times New Roman" pitchFamily="18" charset="0"/>
              </a:rPr>
              <a:t> (</a:t>
            </a:r>
            <a:r>
              <a:rPr lang="ru-RU" sz="3600" b="0" dirty="0" err="1" smtClean="0">
                <a:latin typeface="Times New Roman" pitchFamily="18" charset="0"/>
              </a:rPr>
              <a:t>network</a:t>
            </a:r>
            <a:r>
              <a:rPr lang="ru-RU" sz="3600" b="0" dirty="0" smtClean="0">
                <a:latin typeface="Times New Roman" pitchFamily="18" charset="0"/>
              </a:rPr>
              <a:t> </a:t>
            </a:r>
            <a:r>
              <a:rPr lang="ru-RU" sz="3600" b="0" dirty="0" err="1" smtClean="0">
                <a:latin typeface="Times New Roman" pitchFamily="18" charset="0"/>
              </a:rPr>
              <a:t>architecture</a:t>
            </a:r>
            <a:r>
              <a:rPr lang="ru-RU" sz="3600" b="0" dirty="0" smtClean="0">
                <a:latin typeface="Times New Roman" pitchFamily="18" charset="0"/>
              </a:rPr>
              <a:t>);</a:t>
            </a:r>
            <a:endParaRPr lang="ru-RU" sz="3600" b="0" dirty="0"/>
          </a:p>
          <a:p>
            <a:pPr>
              <a:buFont typeface="Symbol" pitchFamily="18" charset="2"/>
              <a:buChar char="·"/>
            </a:pPr>
            <a:r>
              <a:rPr lang="ru-RU" sz="3600" b="0" dirty="0" err="1" smtClean="0">
                <a:latin typeface="Times New Roman" pitchFamily="18" charset="0"/>
              </a:rPr>
              <a:t>Toils.</a:t>
            </a:r>
            <a:r>
              <a:rPr lang="ru-RU" sz="3600" b="0" dirty="0" smtClean="0">
                <a:latin typeface="Times New Roman" pitchFamily="18" charset="0"/>
              </a:rPr>
              <a:t> </a:t>
            </a:r>
            <a:r>
              <a:rPr lang="ru-RU" sz="3600" b="0" dirty="0" err="1" smtClean="0">
                <a:latin typeface="Times New Roman" pitchFamily="18" charset="0"/>
              </a:rPr>
              <a:t>on management</a:t>
            </a:r>
            <a:r>
              <a:rPr lang="ru-RU" sz="3600" b="0" dirty="0" smtClean="0">
                <a:latin typeface="Times New Roman" pitchFamily="18" charset="0"/>
              </a:rPr>
              <a:t>;</a:t>
            </a:r>
            <a:endParaRPr lang="ru-RU" sz="3600" b="0" dirty="0">
              <a:latin typeface="Times New Roman" pitchFamily="18" charset="0"/>
            </a:endParaRPr>
          </a:p>
          <a:p>
            <a:pPr>
              <a:buFont typeface="Symbol" pitchFamily="18" charset="2"/>
              <a:buChar char="·"/>
            </a:pPr>
            <a:r>
              <a:rPr lang="ru-RU" sz="3600" b="0" dirty="0" err="1" smtClean="0">
                <a:latin typeface="Times New Roman" pitchFamily="18" charset="0"/>
              </a:rPr>
              <a:t>Broadcasts</a:t>
            </a:r>
            <a:r>
              <a:rPr lang="ru-RU" sz="3600" b="0" dirty="0" smtClean="0">
                <a:latin typeface="Times New Roman" pitchFamily="18" charset="0"/>
              </a:rPr>
              <a:t> </a:t>
            </a:r>
            <a:r>
              <a:rPr lang="ru-RU" sz="3600" b="0" dirty="0" err="1" smtClean="0">
                <a:latin typeface="Times New Roman" pitchFamily="18" charset="0"/>
              </a:rPr>
              <a:t>ways</a:t>
            </a:r>
            <a:r>
              <a:rPr lang="ru-RU" sz="3600" b="0" dirty="0" smtClean="0">
                <a:latin typeface="Times New Roman" pitchFamily="18" charset="0"/>
              </a:rPr>
              <a:t> </a:t>
            </a:r>
            <a:r>
              <a:rPr lang="ru-RU" sz="3600" b="0" dirty="0" err="1" smtClean="0">
                <a:latin typeface="Times New Roman" pitchFamily="18" charset="0"/>
              </a:rPr>
              <a:t>on the organization</a:t>
            </a:r>
            <a:r>
              <a:rPr lang="ru-RU" sz="3600" b="0" dirty="0" smtClean="0">
                <a:latin typeface="Times New Roman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29982"/>
            <a:ext cx="8818597" cy="914400"/>
          </a:xfrm>
        </p:spPr>
        <p:txBody>
          <a:bodyPr>
            <a:noAutofit/>
          </a:bodyPr>
          <a:lstStyle/>
          <a:p>
            <a:pPr algn="ctr">
              <a:lnSpc>
                <a:spcPct val="70000"/>
              </a:lnSpc>
            </a:pPr>
            <a:r>
              <a:rPr lang="kk-KZ" sz="4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Grouping by geographical location</a:t>
            </a:r>
            <a:endParaRPr lang="ru-RU" sz="40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Symbol" pitchFamily="18" charset="2"/>
              <a:buChar char="·"/>
            </a:pPr>
            <a:r>
              <a:rPr lang="ru-RU" sz="4400" b="0" dirty="0" err="1" smtClean="0">
                <a:latin typeface="Times New Roman" pitchFamily="18" charset="0"/>
              </a:rPr>
              <a:t>Local</a:t>
            </a:r>
            <a:endParaRPr lang="ru-RU" sz="4400" b="0" dirty="0">
              <a:latin typeface="Times New Roman" pitchFamily="18" charset="0"/>
            </a:endParaRPr>
          </a:p>
          <a:p>
            <a:pPr>
              <a:buFont typeface="Symbol" pitchFamily="18" charset="2"/>
              <a:buChar char="·"/>
            </a:pPr>
            <a:r>
              <a:rPr lang="ru-RU" sz="4400" dirty="0" err="1" smtClean="0">
                <a:latin typeface="Times New Roman" pitchFamily="18" charset="0"/>
              </a:rPr>
              <a:t>At.</a:t>
            </a:r>
            <a:r>
              <a:rPr lang="ru-RU" sz="4400" b="0" dirty="0" err="1" smtClean="0">
                <a:latin typeface="Times New Roman" pitchFamily="18" charset="0"/>
              </a:rPr>
              <a:t>collective</a:t>
            </a:r>
            <a:endParaRPr lang="ru-RU" sz="4400" b="0" dirty="0">
              <a:latin typeface="Times New Roman" pitchFamily="18" charset="0"/>
            </a:endParaRPr>
          </a:p>
          <a:p>
            <a:pPr>
              <a:buFont typeface="Symbol" pitchFamily="18" charset="2"/>
              <a:buChar char="·"/>
            </a:pPr>
            <a:r>
              <a:rPr lang="ru-RU" sz="4400" b="0" dirty="0" err="1" smtClean="0">
                <a:latin typeface="Times New Roman" pitchFamily="18" charset="0"/>
              </a:rPr>
              <a:t>Regional</a:t>
            </a:r>
            <a:endParaRPr lang="ru-RU" sz="4400" b="0" dirty="0">
              <a:latin typeface="Times New Roman" pitchFamily="18" charset="0"/>
            </a:endParaRPr>
          </a:p>
          <a:p>
            <a:pPr>
              <a:buFont typeface="Symbol" pitchFamily="18" charset="2"/>
              <a:buChar char="·"/>
            </a:pPr>
            <a:r>
              <a:rPr lang="ru-RU" sz="4400" b="0" dirty="0" err="1" smtClean="0">
                <a:latin typeface="Times New Roman" pitchFamily="18" charset="0"/>
              </a:rPr>
              <a:t>Global</a:t>
            </a:r>
            <a:endParaRPr lang="ru-RU" sz="4400" b="0" dirty="0" smtClean="0">
              <a:latin typeface="Times New Roman" pitchFamily="18" charset="0"/>
            </a:endParaRPr>
          </a:p>
          <a:p>
            <a:pPr>
              <a:buFont typeface="Symbol" pitchFamily="18" charset="2"/>
              <a:buNone/>
            </a:pPr>
            <a:endParaRPr lang="ru-RU" sz="4000" b="0" dirty="0">
              <a:latin typeface="Times New Roman" pitchFamily="18" charset="0"/>
            </a:endParaRPr>
          </a:p>
        </p:txBody>
      </p:sp>
      <p:sp>
        <p:nvSpPr>
          <p:cNvPr id="63492" name="AutoShape 4"/>
          <p:cNvSpPr>
            <a:spLocks/>
          </p:cNvSpPr>
          <p:nvPr/>
        </p:nvSpPr>
        <p:spPr bwMode="auto">
          <a:xfrm>
            <a:off x="3731259" y="1924044"/>
            <a:ext cx="863600" cy="1295400"/>
          </a:xfrm>
          <a:prstGeom prst="rightBrace">
            <a:avLst>
              <a:gd name="adj1" fmla="val 12500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4862080" y="2110079"/>
            <a:ext cx="3276600" cy="92333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often one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combine into a category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directs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toils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type of profit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 be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323527" y="1412776"/>
            <a:ext cx="8596447" cy="4882294"/>
          </a:xfrm>
        </p:spPr>
        <p:txBody>
          <a:bodyPr>
            <a:normAutofit/>
          </a:bodyPr>
          <a:lstStyle/>
          <a:p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Local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network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comparative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boundedly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spaces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for example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building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within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computers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print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emitters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other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yes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device group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uniting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communication network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Local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network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one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one of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allows you to interact with connected devices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400" i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Collective network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is local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network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close contact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famous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collective and several near it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provides the building's territory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i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Regional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(regional) 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toils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provides a geographical area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i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Internet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smtClean="0">
                <a:latin typeface="Times New Roman" pitchFamily="18" charset="0"/>
                <a:cs typeface="Times New Roman" panose="02020603050405020304" pitchFamily="18" charset="0"/>
              </a:rPr>
              <a:t>– </a:t>
            </a:r>
            <a:r>
              <a:rPr lang="ru-RU" sz="2400" i="1" dirty="0" err="1" smtClean="0">
                <a:latin typeface="Times New Roman" pitchFamily="18" charset="0"/>
                <a:cs typeface="Times New Roman" panose="02020603050405020304" pitchFamily="18" charset="0"/>
              </a:rPr>
              <a:t>Worldwide network</a:t>
            </a:r>
            <a:r>
              <a:rPr lang="ru-RU" sz="2400" i="1" dirty="0" smtClean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anose="02020603050405020304" pitchFamily="18" charset="0"/>
              </a:rPr>
              <a:t>(information service</a:t>
            </a:r>
            <a:r>
              <a:rPr lang="ru-RU" sz="2400" dirty="0" smtClean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anose="02020603050405020304" pitchFamily="18" charset="0"/>
              </a:rPr>
              <a:t>Wide</a:t>
            </a:r>
            <a:r>
              <a:rPr lang="ru-RU" sz="2400" dirty="0" smtClean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anose="02020603050405020304" pitchFamily="18" charset="0"/>
              </a:rPr>
              <a:t>Web</a:t>
            </a:r>
            <a:r>
              <a:rPr lang="ru-RU" sz="2400" dirty="0" smtClean="0">
                <a:latin typeface="Times New Roman" pitchFamily="18" charset="0"/>
                <a:cs typeface="Times New Roman" panose="02020603050405020304" pitchFamily="18" charset="0"/>
              </a:rPr>
              <a:t> (WWW) - </a:t>
            </a:r>
            <a:r>
              <a:rPr lang="ru-RU" sz="2400" i="1" dirty="0" smtClean="0">
                <a:latin typeface="Times New Roman" pitchFamily="18" charset="0"/>
                <a:cs typeface="Times New Roman" panose="02020603050405020304" pitchFamily="18" charset="0"/>
              </a:rPr>
              <a:t>«</a:t>
            </a:r>
            <a:r>
              <a:rPr lang="ru-RU" sz="2400" i="1" dirty="0" err="1" smtClean="0">
                <a:latin typeface="Times New Roman" pitchFamily="18" charset="0"/>
                <a:cs typeface="Times New Roman" panose="02020603050405020304" pitchFamily="18" charset="0"/>
              </a:rPr>
              <a:t>world </a:t>
            </a:r>
            <a:r>
              <a:rPr lang="ru-RU" sz="2400" i="1" dirty="0" smtClean="0">
                <a:latin typeface="Times New Roman" pitchFamily="18" charset="0"/>
                <a:cs typeface="Times New Roman" panose="02020603050405020304" pitchFamily="18" charset="0"/>
              </a:rPr>
              <a:t>au»</a:t>
            </a:r>
            <a:r>
              <a:rPr lang="ru-RU" sz="2400" dirty="0" smtClean="0">
                <a:latin typeface="Times New Roman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anose="02020603050405020304" pitchFamily="18" charset="0"/>
              </a:rPr>
              <a:t>English- </a:t>
            </a:r>
            <a:r>
              <a:rPr lang="ru-RU" sz="2400" dirty="0" smtClean="0">
                <a:latin typeface="Times New Roman" pitchFamily="18" charset="0"/>
                <a:cs typeface="Times New Roman" panose="02020603050405020304" pitchFamily="18" charset="0"/>
              </a:rPr>
              <a:t>WAN (</a:t>
            </a:r>
            <a:r>
              <a:rPr lang="ru-RU" sz="2400" dirty="0" err="1" smtClean="0">
                <a:latin typeface="Times New Roman" pitchFamily="18" charset="0"/>
                <a:cs typeface="Times New Roman" panose="02020603050405020304" pitchFamily="18" charset="0"/>
              </a:rPr>
              <a:t>Wide</a:t>
            </a:r>
            <a:r>
              <a:rPr lang="ru-RU" sz="2400" dirty="0" smtClean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anose="02020603050405020304" pitchFamily="18" charset="0"/>
              </a:rPr>
              <a:t>Area</a:t>
            </a:r>
            <a:r>
              <a:rPr lang="ru-RU" sz="2400" dirty="0" smtClean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anose="02020603050405020304" pitchFamily="18" charset="0"/>
              </a:rPr>
              <a:t>Network</a:t>
            </a:r>
            <a:r>
              <a:rPr lang="ru-RU" sz="2400" dirty="0" smtClean="0">
                <a:latin typeface="Times New Roman" pitchFamily="18" charset="0"/>
                <a:cs typeface="Times New Roman" panose="02020603050405020304" pitchFamily="18" charset="0"/>
              </a:rPr>
              <a:t>). </a:t>
            </a:r>
          </a:p>
          <a:p>
            <a:endParaRPr lang="ru-RU" dirty="0" smtClean="0">
              <a:latin typeface="Times New Roman Cyr" charset="-52"/>
            </a:endParaRPr>
          </a:p>
          <a:p>
            <a:endParaRPr lang="ru-RU" i="1" dirty="0">
              <a:latin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54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Peer</a:t>
            </a:r>
            <a:r>
              <a:rPr lang="ru-RU" sz="5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network</a:t>
            </a:r>
            <a:endParaRPr lang="ru-RU" sz="5400" b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44550" y="1651000"/>
            <a:ext cx="7732713" cy="2322513"/>
            <a:chOff x="532" y="1040"/>
            <a:chExt cx="4872" cy="1463"/>
          </a:xfrm>
        </p:grpSpPr>
        <p:sp>
          <p:nvSpPr>
            <p:cNvPr id="14341" name="Line 5"/>
            <p:cNvSpPr>
              <a:spLocks noChangeShapeType="1"/>
            </p:cNvSpPr>
            <p:nvPr/>
          </p:nvSpPr>
          <p:spPr bwMode="auto">
            <a:xfrm flipH="1">
              <a:off x="1156" y="1253"/>
              <a:ext cx="1633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2" name="Line 6"/>
            <p:cNvSpPr>
              <a:spLocks noChangeShapeType="1"/>
            </p:cNvSpPr>
            <p:nvPr/>
          </p:nvSpPr>
          <p:spPr bwMode="auto">
            <a:xfrm flipV="1">
              <a:off x="2200" y="1253"/>
              <a:ext cx="635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3" name="Line 7"/>
            <p:cNvSpPr>
              <a:spLocks noChangeShapeType="1"/>
            </p:cNvSpPr>
            <p:nvPr/>
          </p:nvSpPr>
          <p:spPr bwMode="auto">
            <a:xfrm flipH="1" flipV="1">
              <a:off x="2880" y="1253"/>
              <a:ext cx="136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4" name="Line 8"/>
            <p:cNvSpPr>
              <a:spLocks noChangeShapeType="1"/>
            </p:cNvSpPr>
            <p:nvPr/>
          </p:nvSpPr>
          <p:spPr bwMode="auto">
            <a:xfrm>
              <a:off x="2925" y="1253"/>
              <a:ext cx="771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5" name="Line 9"/>
            <p:cNvSpPr>
              <a:spLocks noChangeShapeType="1"/>
            </p:cNvSpPr>
            <p:nvPr/>
          </p:nvSpPr>
          <p:spPr bwMode="auto">
            <a:xfrm>
              <a:off x="2925" y="1253"/>
              <a:ext cx="1905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pic>
          <p:nvPicPr>
            <p:cNvPr id="14346" name="Picture 10" descr="локальная сеть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32" y="1040"/>
              <a:ext cx="4872" cy="1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340" name="Rectangle 11"/>
          <p:cNvSpPr>
            <a:spLocks noChangeArrowheads="1"/>
          </p:cNvSpPr>
          <p:nvPr/>
        </p:nvSpPr>
        <p:spPr bwMode="auto">
          <a:xfrm>
            <a:off x="868363" y="4071938"/>
            <a:ext cx="7486650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 computer rights have one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the level.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Any all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computer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into the network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join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1" y="647310"/>
            <a:ext cx="8229600" cy="11430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40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Installed</a:t>
            </a:r>
            <a:r>
              <a:rPr lang="ru-RU" sz="4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server </a:t>
            </a:r>
            <a:r>
              <a:rPr lang="ru-RU" sz="40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with the network</a:t>
            </a:r>
            <a:endParaRPr lang="ru-RU" sz="4000" b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1630" name="Rectangle 14"/>
          <p:cNvSpPr>
            <a:spLocks noGrp="1" noChangeArrowheads="1"/>
          </p:cNvSpPr>
          <p:nvPr>
            <p:ph idx="1"/>
          </p:nvPr>
        </p:nvSpPr>
        <p:spPr>
          <a:xfrm>
            <a:off x="255588" y="5192713"/>
            <a:ext cx="8493125" cy="6477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90000"/>
              </a:lnSpc>
              <a:buNone/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Server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(English.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server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structure maintenance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)- computer,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to the network of Fund users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distribution.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1719263"/>
            <a:ext cx="8629650" cy="3133725"/>
            <a:chOff x="110" y="1265"/>
            <a:chExt cx="5436" cy="1974"/>
          </a:xfrm>
        </p:grpSpPr>
        <p:pic>
          <p:nvPicPr>
            <p:cNvPr id="15365" name="Picture 5" descr="локальная сеть2"/>
            <p:cNvPicPr>
              <a:picLocks noChangeAspect="1" noChangeArrowheads="1"/>
            </p:cNvPicPr>
            <p:nvPr/>
          </p:nvPicPr>
          <p:blipFill>
            <a:blip r:embed="rId2" cstate="print"/>
            <a:srcRect b="31993"/>
            <a:stretch>
              <a:fillRect/>
            </a:stretch>
          </p:blipFill>
          <p:spPr bwMode="auto">
            <a:xfrm>
              <a:off x="110" y="1265"/>
              <a:ext cx="5436" cy="1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887" y="1351"/>
              <a:ext cx="3681" cy="1170"/>
              <a:chOff x="957" y="936"/>
              <a:chExt cx="3681" cy="1635"/>
            </a:xfrm>
          </p:grpSpPr>
          <p:sp>
            <p:nvSpPr>
              <p:cNvPr id="15367" name="Line 7"/>
              <p:cNvSpPr>
                <a:spLocks noChangeShapeType="1"/>
              </p:cNvSpPr>
              <p:nvPr/>
            </p:nvSpPr>
            <p:spPr bwMode="auto">
              <a:xfrm flipV="1">
                <a:off x="957" y="1708"/>
                <a:ext cx="1738" cy="5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68" name="Line 8"/>
              <p:cNvSpPr>
                <a:spLocks noChangeShapeType="1"/>
              </p:cNvSpPr>
              <p:nvPr/>
            </p:nvSpPr>
            <p:spPr bwMode="auto">
              <a:xfrm flipV="1">
                <a:off x="1913" y="1707"/>
                <a:ext cx="875" cy="4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69" name="Line 9"/>
              <p:cNvSpPr>
                <a:spLocks noChangeShapeType="1"/>
              </p:cNvSpPr>
              <p:nvPr/>
            </p:nvSpPr>
            <p:spPr bwMode="auto">
              <a:xfrm flipH="1" flipV="1">
                <a:off x="2838" y="1717"/>
                <a:ext cx="84" cy="8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0" name="Line 10"/>
              <p:cNvSpPr>
                <a:spLocks noChangeShapeType="1"/>
              </p:cNvSpPr>
              <p:nvPr/>
            </p:nvSpPr>
            <p:spPr bwMode="auto">
              <a:xfrm flipH="1" flipV="1">
                <a:off x="2849" y="1728"/>
                <a:ext cx="782" cy="5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1" name="Line 11"/>
              <p:cNvSpPr>
                <a:spLocks noChangeShapeType="1"/>
              </p:cNvSpPr>
              <p:nvPr/>
            </p:nvSpPr>
            <p:spPr bwMode="auto">
              <a:xfrm flipV="1">
                <a:off x="3137" y="1029"/>
                <a:ext cx="730" cy="42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2" name="Line 12"/>
              <p:cNvSpPr>
                <a:spLocks noChangeShapeType="1"/>
              </p:cNvSpPr>
              <p:nvPr/>
            </p:nvSpPr>
            <p:spPr bwMode="auto">
              <a:xfrm>
                <a:off x="3065" y="1697"/>
                <a:ext cx="1573" cy="8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3" name="Line 13"/>
              <p:cNvSpPr>
                <a:spLocks noChangeShapeType="1"/>
              </p:cNvSpPr>
              <p:nvPr/>
            </p:nvSpPr>
            <p:spPr bwMode="auto">
              <a:xfrm>
                <a:off x="4368" y="936"/>
                <a:ext cx="20" cy="1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103563" y="705272"/>
            <a:ext cx="8658196" cy="785834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Topology </a:t>
            </a:r>
            <a:r>
              <a:rPr lang="ru-RU" sz="4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ru-RU" sz="4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group</a:t>
            </a:r>
            <a:endParaRPr lang="ru-RU" sz="4800" b="1" dirty="0">
              <a:solidFill>
                <a:srgbClr val="0070C0"/>
              </a:solidFill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-168970" y="1378623"/>
            <a:ext cx="9061450" cy="83317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marL="179388" lvl="1" algn="ctr"/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Lines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topology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</a:rPr>
              <a:t>– </a:t>
            </a:r>
            <a:r>
              <a:rPr lang="ru-RU" sz="2400" dirty="0" smtClean="0">
                <a:latin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</a:rPr>
              <a:t>merging ad networks</a:t>
            </a:r>
            <a:r>
              <a:rPr lang="ru-RU" sz="2400" dirty="0" smtClean="0">
                <a:latin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</a:rPr>
              <a:t>in a geometric pattern..</a:t>
            </a:r>
            <a:endParaRPr lang="en-US" sz="2400" dirty="0">
              <a:latin typeface="Times New Roman" pitchFamily="18" charset="0"/>
            </a:endParaRPr>
          </a:p>
        </p:txBody>
      </p:sp>
      <p:pic>
        <p:nvPicPr>
          <p:cNvPr id="7" name="Picture 2" descr="http://t3.gstatic.com/images?q=tbn:ANd9GcShU_jfrNfgRgGwQ5JBwsCBiCEPjb1VRSD_NVpnfxISLIl2XL4s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996952"/>
            <a:ext cx="4012114" cy="2304256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 l="11315"/>
          <a:stretch>
            <a:fillRect/>
          </a:stretch>
        </p:blipFill>
        <p:spPr bwMode="auto">
          <a:xfrm>
            <a:off x="4644008" y="4221089"/>
            <a:ext cx="3919534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0" y="2071678"/>
            <a:ext cx="842493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 «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Sh</a:t>
            </a:r>
            <a:r>
              <a:rPr kumimoji="0" lang="ru-RU" sz="2800" b="1" i="0" u="none" strike="noStrike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spines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» 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topology</a:t>
            </a:r>
            <a:endParaRPr kumimoji="0" lang="ru-RU" sz="28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  <a:p>
            <a:pPr marL="457200" marR="0" lvl="0" indent="-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8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27984" y="3061409"/>
            <a:ext cx="4464496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Information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apply to all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but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his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only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only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same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relevant information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EP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accepts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n201.net/images/computers_network_consulting.jpg"/>
          <p:cNvPicPr>
            <a:picLocks noChangeAspect="1" noChangeArrowheads="1"/>
          </p:cNvPicPr>
          <p:nvPr/>
        </p:nvPicPr>
        <p:blipFill>
          <a:blip r:embed="rId2" cstate="print"/>
          <a:srcRect t="20000" b="17499"/>
          <a:stretch>
            <a:fillRect/>
          </a:stretch>
        </p:blipFill>
        <p:spPr bwMode="auto">
          <a:xfrm>
            <a:off x="251520" y="1859074"/>
            <a:ext cx="4680520" cy="221799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976" y="1078386"/>
            <a:ext cx="7467600" cy="1000132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Rings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topology</a:t>
            </a:r>
            <a:endParaRPr lang="ru-RU" sz="4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4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>
              <a:buNone/>
            </a:pPr>
            <a:endParaRPr lang="ru-RU" sz="2000" dirty="0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2780928"/>
            <a:ext cx="3571900" cy="3563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14282" y="4357694"/>
            <a:ext cx="5072066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from the PC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Turnover on the PC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buNone/>
            </a:pP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issues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275606" y="1566319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1.bp.blogspot.com/__3Nk0qjsSnM/TFzBNSL5TpI/AAAAAAAAAEQ/MB0QnuHQFmw/s1600/1_21_StarTopolog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44" y="2996952"/>
            <a:ext cx="4429156" cy="3312368"/>
          </a:xfrm>
          <a:prstGeom prst="rect">
            <a:avLst/>
          </a:prstGeom>
          <a:noFill/>
        </p:spPr>
      </p:pic>
      <p:pic>
        <p:nvPicPr>
          <p:cNvPr id="9" name="Picture 4" descr="http://t1.gstatic.com/images?q=tbn:ANd9GcRF4vfk416oBs53DPTAaBwCPWckmo9iLFdArfhTViRtRJJjQkMOwA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11560" y="2780928"/>
            <a:ext cx="3600400" cy="2745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22202" y="1015414"/>
            <a:ext cx="7467600" cy="10001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 «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Star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»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topology</a:t>
            </a:r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1945538"/>
            <a:ext cx="4464496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whole PC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included in the Central tuyinshekke.</a:t>
            </a:r>
            <a:endParaRPr kumimoji="0" lang="ru-RU" sz="2000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studynotes.net/images/casta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3429000"/>
            <a:ext cx="4762500" cy="2847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285720" y="961142"/>
            <a:ext cx="7467600" cy="1000132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«</a:t>
            </a:r>
            <a:r>
              <a:rPr lang="ru-RU" sz="4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But</a:t>
            </a:r>
            <a:r>
              <a:rPr lang="ru-RU" sz="4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hash</a:t>
            </a:r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» </a:t>
            </a:r>
            <a:r>
              <a:rPr lang="ru-RU" sz="4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topology</a:t>
            </a:r>
            <a:r>
              <a:rPr lang="ru-RU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 </a:t>
            </a:r>
            <a:endParaRPr lang="ru-RU" sz="4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2214554"/>
            <a:ext cx="4464496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Computer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lines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location of different layers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-14294" y="1129308"/>
            <a:ext cx="8934269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i="1" dirty="0" err="1" smtClean="0">
                <a:ln/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Broadcasts</a:t>
            </a:r>
            <a:r>
              <a:rPr lang="ru-RU" sz="4400" b="1" i="1" dirty="0" smtClean="0">
                <a:ln/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 err="1" smtClean="0">
                <a:ln/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Wednesday</a:t>
            </a:r>
            <a:r>
              <a:rPr lang="ru-RU" sz="4400" b="1" i="1" dirty="0" smtClean="0">
                <a:ln/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 err="1" smtClean="0">
                <a:ln/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ru-RU" sz="4400" b="1" i="1" dirty="0" smtClean="0">
                <a:ln/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 err="1" smtClean="0">
                <a:ln/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ru-RU" sz="4800" b="1" i="1" dirty="0" smtClean="0">
                <a:ln/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i="1" dirty="0" smtClean="0">
                <a:ln/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i="1" dirty="0" smtClean="0">
                <a:ln/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0" y="1700808"/>
            <a:ext cx="8891836" cy="4680520"/>
          </a:xfrm>
        </p:spPr>
        <p:txBody>
          <a:bodyPr>
            <a:normAutofit fontScale="92500" lnSpcReduction="20000"/>
          </a:bodyPr>
          <a:lstStyle/>
          <a:p>
            <a:pPr marL="177800" indent="-177800" algn="just">
              <a:lnSpc>
                <a:spcPct val="90000"/>
              </a:lnSpc>
              <a:buFontTx/>
              <a:buNone/>
            </a:pPr>
            <a:r>
              <a:rPr lang="ru-RU" sz="2400" b="0" dirty="0"/>
              <a:t>    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environment 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COMPUTER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inside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informations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provision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3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box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characteristics of the interface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COMPUTER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parameters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agreement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necessary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broadcasts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channel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Technical structure, 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COMPUTER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channel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қабысуын функций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adapter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adapter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names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3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lnSpc>
                <a:spcPct val="90000"/>
              </a:lnSpc>
              <a:buFontTx/>
              <a:buNone/>
            </a:pPr>
            <a:r>
              <a:rPr lang="ru-RU" sz="3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transfer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Wednesday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LVS </a:t>
            </a:r>
            <a:r>
              <a:rPr lang="ru-RU" sz="3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three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cable </a:t>
            </a:r>
            <a:r>
              <a:rPr lang="ru-RU" sz="3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views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177800" indent="-177800">
              <a:lnSpc>
                <a:spcPct val="90000"/>
              </a:lnSpc>
            </a:pPr>
            <a:r>
              <a:rPr lang="ru-RU" sz="33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screw</a:t>
            </a:r>
            <a:r>
              <a:rPr lang="ru-RU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couple</a:t>
            </a:r>
            <a:endParaRPr lang="ru-RU" sz="3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>
              <a:lnSpc>
                <a:spcPct val="90000"/>
              </a:lnSpc>
            </a:pPr>
            <a:r>
              <a:rPr lang="ru-RU" sz="33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coaxial</a:t>
            </a:r>
            <a:r>
              <a:rPr lang="ru-RU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 </a:t>
            </a:r>
          </a:p>
          <a:p>
            <a:pPr marL="177800" indent="-177800">
              <a:lnSpc>
                <a:spcPct val="90000"/>
              </a:lnSpc>
            </a:pPr>
            <a:r>
              <a:rPr lang="ru-RU" sz="33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optical fiber </a:t>
            </a:r>
            <a:r>
              <a:rPr lang="ru-RU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cable </a:t>
            </a:r>
          </a:p>
          <a:p>
            <a:pPr marL="177800" indent="-177800">
              <a:lnSpc>
                <a:spcPct val="90000"/>
              </a:lnSpc>
            </a:pPr>
            <a:endParaRPr lang="ru-RU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Steam screw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700213"/>
            <a:ext cx="7772400" cy="4419600"/>
          </a:xfrm>
        </p:spPr>
        <p:txBody>
          <a:bodyPr/>
          <a:lstStyle/>
          <a:p>
            <a:pPr marL="723900" lvl="2" indent="-365125"/>
            <a:r>
              <a:rPr lang="ru-RU" sz="2800" b="1" dirty="0" err="1" smtClean="0">
                <a:solidFill>
                  <a:schemeClr val="tx1"/>
                </a:solidFill>
              </a:rPr>
              <a:t>Steam screw   </a:t>
            </a:r>
            <a:r>
              <a:rPr lang="ru-RU" sz="2800" dirty="0" err="1" smtClean="0">
                <a:solidFill>
                  <a:schemeClr val="tx1"/>
                </a:solidFill>
              </a:rPr>
              <a:t>two interconnected systems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alone from the gas pipelines consists of;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endParaRPr lang="ru-RU" sz="2800" dirty="0">
              <a:solidFill>
                <a:schemeClr val="tx1"/>
              </a:solidFill>
            </a:endParaRPr>
          </a:p>
          <a:p>
            <a:pPr marL="723900" lvl="2" indent="-365125"/>
            <a:r>
              <a:rPr lang="ru-RU" sz="2800" dirty="0" err="1" smtClean="0">
                <a:solidFill>
                  <a:schemeClr val="tx1"/>
                </a:solidFill>
              </a:rPr>
              <a:t>Scroll through guides</a:t>
            </a:r>
            <a:r>
              <a:rPr lang="ru-RU" sz="2800" dirty="0" smtClean="0">
                <a:solidFill>
                  <a:schemeClr val="tx1"/>
                </a:solidFill>
              </a:rPr>
              <a:t>  </a:t>
            </a:r>
            <a:r>
              <a:rPr lang="ru-RU" sz="2800" dirty="0" err="1" smtClean="0">
                <a:solidFill>
                  <a:schemeClr val="tx1"/>
                </a:solidFill>
              </a:rPr>
              <a:t>electromagnetic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flow paths to the outside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signaling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influence</a:t>
            </a:r>
            <a:r>
              <a:rPr lang="ru-RU" sz="2800" dirty="0" smtClean="0">
                <a:solidFill>
                  <a:schemeClr val="tx1"/>
                </a:solidFill>
              </a:rPr>
              <a:t>; </a:t>
            </a:r>
          </a:p>
          <a:p>
            <a:pPr marL="723900" lvl="2" indent="-365125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      </a:t>
            </a:r>
            <a:r>
              <a:rPr lang="ru-RU" sz="2800" dirty="0" err="1" smtClean="0">
                <a:solidFill>
                  <a:schemeClr val="tx1"/>
                </a:solidFill>
              </a:rPr>
              <a:t>the cheapest</a:t>
            </a:r>
            <a:r>
              <a:rPr lang="ru-RU" sz="2800" dirty="0" smtClean="0">
                <a:solidFill>
                  <a:schemeClr val="tx1"/>
                </a:solidFill>
              </a:rPr>
              <a:t> cable </a:t>
            </a:r>
            <a:r>
              <a:rPr lang="ru-RU" sz="2800" dirty="0" err="1" smtClean="0">
                <a:solidFill>
                  <a:schemeClr val="tx1"/>
                </a:solidFill>
              </a:rPr>
              <a:t>view</a:t>
            </a:r>
            <a:r>
              <a:rPr lang="ru-RU" sz="2800" dirty="0" smtClean="0">
                <a:solidFill>
                  <a:schemeClr val="tx1"/>
                </a:solidFill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</a:rPr>
              <a:t>send information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speed </a:t>
            </a:r>
            <a:r>
              <a:rPr lang="ru-RU" sz="2800" dirty="0" smtClean="0">
                <a:solidFill>
                  <a:schemeClr val="tx1"/>
                </a:solidFill>
              </a:rPr>
              <a:t>0,25–1 </a:t>
            </a:r>
            <a:r>
              <a:rPr lang="ru-RU" sz="2800" dirty="0">
                <a:solidFill>
                  <a:schemeClr val="tx1"/>
                </a:solidFill>
              </a:rPr>
              <a:t>Mbit</a:t>
            </a:r>
            <a:r>
              <a:rPr lang="en-US" sz="2800" dirty="0">
                <a:solidFill>
                  <a:schemeClr val="tx1"/>
                </a:solidFill>
              </a:rPr>
              <a:t>/</a:t>
            </a:r>
            <a:r>
              <a:rPr lang="en-US" sz="2800" dirty="0" err="1">
                <a:solidFill>
                  <a:schemeClr val="tx1"/>
                </a:solidFill>
              </a:rPr>
              <a:t>sec</a:t>
            </a:r>
            <a:r>
              <a:rPr lang="ru-RU" sz="2800" dirty="0">
                <a:solidFill>
                  <a:schemeClr val="tx1"/>
                </a:solidFill>
              </a:rPr>
              <a:t>;</a:t>
            </a:r>
          </a:p>
          <a:p>
            <a:pPr marL="179388" lvl="1" indent="0">
              <a:buFont typeface="Wingdings" pitchFamily="2" charset="2"/>
              <a:buNone/>
            </a:pPr>
            <a:endParaRPr lang="ru-RU" sz="2800" dirty="0">
              <a:solidFill>
                <a:schemeClr val="tx1"/>
              </a:solidFill>
            </a:endParaRPr>
          </a:p>
          <a:p>
            <a:pPr marL="0" indent="0"/>
            <a:endParaRPr lang="ru-RU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139952" y="4907171"/>
            <a:ext cx="3384550" cy="863600"/>
            <a:chOff x="1296" y="1956"/>
            <a:chExt cx="1680" cy="192"/>
          </a:xfrm>
        </p:grpSpPr>
        <p:sp>
          <p:nvSpPr>
            <p:cNvPr id="66565" name="Oval 5"/>
            <p:cNvSpPr>
              <a:spLocks noChangeArrowheads="1"/>
            </p:cNvSpPr>
            <p:nvPr/>
          </p:nvSpPr>
          <p:spPr bwMode="auto">
            <a:xfrm>
              <a:off x="2448" y="2004"/>
              <a:ext cx="336" cy="9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ru-RU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296" y="1956"/>
              <a:ext cx="1152" cy="192"/>
              <a:chOff x="1296" y="1956"/>
              <a:chExt cx="1152" cy="192"/>
            </a:xfrm>
          </p:grpSpPr>
          <p:sp>
            <p:nvSpPr>
              <p:cNvPr id="66567" name="Oval 7"/>
              <p:cNvSpPr>
                <a:spLocks noChangeArrowheads="1"/>
              </p:cNvSpPr>
              <p:nvPr/>
            </p:nvSpPr>
            <p:spPr bwMode="auto">
              <a:xfrm>
                <a:off x="2112" y="2004"/>
                <a:ext cx="336" cy="95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lIns="90000" tIns="46800" rIns="90000" bIns="46800" anchor="ctr"/>
              <a:lstStyle/>
              <a:p>
                <a:endParaRPr lang="ru-RU"/>
              </a:p>
            </p:txBody>
          </p:sp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1296" y="1956"/>
                <a:ext cx="810" cy="192"/>
                <a:chOff x="1296" y="1956"/>
                <a:chExt cx="810" cy="192"/>
              </a:xfrm>
            </p:grpSpPr>
            <p:sp>
              <p:nvSpPr>
                <p:cNvPr id="66569" name="Oval 9"/>
                <p:cNvSpPr>
                  <a:spLocks noChangeArrowheads="1"/>
                </p:cNvSpPr>
                <p:nvPr/>
              </p:nvSpPr>
              <p:spPr bwMode="auto">
                <a:xfrm>
                  <a:off x="1439" y="2004"/>
                  <a:ext cx="336" cy="95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ru-RU"/>
                </a:p>
              </p:txBody>
            </p:sp>
            <p:sp>
              <p:nvSpPr>
                <p:cNvPr id="66570" name="Oval 10"/>
                <p:cNvSpPr>
                  <a:spLocks noChangeArrowheads="1"/>
                </p:cNvSpPr>
                <p:nvPr/>
              </p:nvSpPr>
              <p:spPr bwMode="auto">
                <a:xfrm>
                  <a:off x="1770" y="2004"/>
                  <a:ext cx="336" cy="95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ru-RU"/>
                </a:p>
              </p:txBody>
            </p:sp>
            <p:sp>
              <p:nvSpPr>
                <p:cNvPr id="66571" name="Arc 11"/>
                <p:cNvSpPr>
                  <a:spLocks/>
                </p:cNvSpPr>
                <p:nvPr/>
              </p:nvSpPr>
              <p:spPr bwMode="auto">
                <a:xfrm>
                  <a:off x="1296" y="1956"/>
                  <a:ext cx="144" cy="19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43148"/>
                    <a:gd name="T2" fmla="*/ 1498 w 21600"/>
                    <a:gd name="T3" fmla="*/ 43148 h 43148"/>
                    <a:gd name="T4" fmla="*/ 0 w 21600"/>
                    <a:gd name="T5" fmla="*/ 21600 h 43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3148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32947"/>
                        <a:pt x="12818" y="42360"/>
                        <a:pt x="1497" y="43147"/>
                      </a:cubicBezTo>
                    </a:path>
                    <a:path w="21600" h="43148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32947"/>
                        <a:pt x="12818" y="42360"/>
                        <a:pt x="1497" y="43147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66572" name="Arc 12"/>
            <p:cNvSpPr>
              <a:spLocks/>
            </p:cNvSpPr>
            <p:nvPr/>
          </p:nvSpPr>
          <p:spPr bwMode="auto">
            <a:xfrm rot="16209640" flipV="1">
              <a:off x="2788" y="1959"/>
              <a:ext cx="192" cy="185"/>
            </a:xfrm>
            <a:custGeom>
              <a:avLst/>
              <a:gdLst>
                <a:gd name="G0" fmla="+- 21600 0 0"/>
                <a:gd name="G1" fmla="+- 6143 0 0"/>
                <a:gd name="G2" fmla="+- 21600 0 0"/>
                <a:gd name="T0" fmla="*/ 42606 w 43200"/>
                <a:gd name="T1" fmla="*/ 1112 h 27743"/>
                <a:gd name="T2" fmla="*/ 892 w 43200"/>
                <a:gd name="T3" fmla="*/ 0 h 27743"/>
                <a:gd name="T4" fmla="*/ 21600 w 43200"/>
                <a:gd name="T5" fmla="*/ 6143 h 27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7743" fill="none" extrusionOk="0">
                  <a:moveTo>
                    <a:pt x="42605" y="1112"/>
                  </a:moveTo>
                  <a:cubicBezTo>
                    <a:pt x="43000" y="2759"/>
                    <a:pt x="43200" y="4448"/>
                    <a:pt x="43200" y="6143"/>
                  </a:cubicBezTo>
                  <a:cubicBezTo>
                    <a:pt x="43200" y="18072"/>
                    <a:pt x="33529" y="27743"/>
                    <a:pt x="21600" y="27743"/>
                  </a:cubicBezTo>
                  <a:cubicBezTo>
                    <a:pt x="9670" y="27743"/>
                    <a:pt x="0" y="18072"/>
                    <a:pt x="0" y="6143"/>
                  </a:cubicBezTo>
                  <a:cubicBezTo>
                    <a:pt x="-1" y="4063"/>
                    <a:pt x="300" y="1994"/>
                    <a:pt x="891" y="-1"/>
                  </a:cubicBezTo>
                </a:path>
                <a:path w="43200" h="27743" stroke="0" extrusionOk="0">
                  <a:moveTo>
                    <a:pt x="42605" y="1112"/>
                  </a:moveTo>
                  <a:cubicBezTo>
                    <a:pt x="43000" y="2759"/>
                    <a:pt x="43200" y="4448"/>
                    <a:pt x="43200" y="6143"/>
                  </a:cubicBezTo>
                  <a:cubicBezTo>
                    <a:pt x="43200" y="18072"/>
                    <a:pt x="33529" y="27743"/>
                    <a:pt x="21600" y="27743"/>
                  </a:cubicBezTo>
                  <a:cubicBezTo>
                    <a:pt x="9670" y="27743"/>
                    <a:pt x="0" y="18072"/>
                    <a:pt x="0" y="6143"/>
                  </a:cubicBezTo>
                  <a:cubicBezTo>
                    <a:pt x="-1" y="4063"/>
                    <a:pt x="300" y="1994"/>
                    <a:pt x="891" y="-1"/>
                  </a:cubicBezTo>
                  <a:lnTo>
                    <a:pt x="21600" y="6143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ru-RU"/>
            </a:p>
          </p:txBody>
        </p:sp>
      </p:grpSp>
      <p:pic>
        <p:nvPicPr>
          <p:cNvPr id="66573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9891" y="4904400"/>
            <a:ext cx="20161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747" y="951616"/>
            <a:ext cx="8534400" cy="758952"/>
          </a:xfrm>
        </p:spPr>
        <p:txBody>
          <a:bodyPr/>
          <a:lstStyle/>
          <a:p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Coaxial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cable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981200"/>
            <a:ext cx="8062912" cy="4419600"/>
          </a:xfrm>
        </p:spPr>
        <p:txBody>
          <a:bodyPr/>
          <a:lstStyle/>
          <a:p>
            <a:pPr marL="622300" lvl="2" indent="-263525"/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Coaxial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cable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has a resistive protection and high mechanical resistance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</a:p>
          <a:p>
            <a:pPr marL="622300" lvl="2" indent="-263525"/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send information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speed 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10-50 Mbit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ru-RU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132138" y="4365625"/>
            <a:ext cx="5121082" cy="1924862"/>
            <a:chOff x="1357" y="2984"/>
            <a:chExt cx="3126" cy="1036"/>
          </a:xfrm>
        </p:grpSpPr>
        <p:sp>
          <p:nvSpPr>
            <p:cNvPr id="67589" name="Line 5"/>
            <p:cNvSpPr>
              <a:spLocks noChangeShapeType="1"/>
            </p:cNvSpPr>
            <p:nvPr/>
          </p:nvSpPr>
          <p:spPr bwMode="auto">
            <a:xfrm>
              <a:off x="3264" y="3504"/>
              <a:ext cx="144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lIns="90000" tIns="46800" rIns="90000" bIns="46800" anchor="ctr"/>
            <a:lstStyle/>
            <a:p>
              <a:endParaRPr lang="ru-RU"/>
            </a:p>
          </p:txBody>
        </p:sp>
        <p:sp>
          <p:nvSpPr>
            <p:cNvPr id="67590" name="Text Box 6"/>
            <p:cNvSpPr txBox="1">
              <a:spLocks noChangeArrowheads="1"/>
            </p:cNvSpPr>
            <p:nvPr/>
          </p:nvSpPr>
          <p:spPr bwMode="auto">
            <a:xfrm>
              <a:off x="3198" y="3853"/>
              <a:ext cx="585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r>
                <a:rPr lang="ru-RU" sz="1400" dirty="0">
                  <a:solidFill>
                    <a:srgbClr val="000066"/>
                  </a:solidFill>
                  <a:latin typeface="Times New Roman" pitchFamily="18" charset="0"/>
                </a:rPr>
                <a:t>Insulation</a:t>
              </a:r>
              <a:r>
                <a:rPr lang="ru-RU" sz="1400" dirty="0">
                  <a:latin typeface="Times New Roman" pitchFamily="18" charset="0"/>
                </a:rPr>
                <a:t> </a:t>
              </a:r>
              <a:endParaRPr lang="ru-RU" dirty="0">
                <a:latin typeface="Times New Roman" pitchFamily="18" charset="0"/>
              </a:endParaRPr>
            </a:p>
          </p:txBody>
        </p:sp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1357" y="3265"/>
              <a:ext cx="2387" cy="755"/>
              <a:chOff x="1021" y="2733"/>
              <a:chExt cx="2387" cy="755"/>
            </a:xfrm>
          </p:grpSpPr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1584" y="2733"/>
                <a:ext cx="1824" cy="288"/>
                <a:chOff x="1584" y="2640"/>
                <a:chExt cx="1824" cy="288"/>
              </a:xfrm>
            </p:grpSpPr>
            <p:sp>
              <p:nvSpPr>
                <p:cNvPr id="67593" name="Rectangle 9"/>
                <p:cNvSpPr>
                  <a:spLocks noChangeArrowheads="1"/>
                </p:cNvSpPr>
                <p:nvPr/>
              </p:nvSpPr>
              <p:spPr bwMode="auto">
                <a:xfrm>
                  <a:off x="1584" y="2640"/>
                  <a:ext cx="960" cy="288"/>
                </a:xfrm>
                <a:prstGeom prst="rect">
                  <a:avLst/>
                </a:prstGeom>
                <a:solidFill>
                  <a:srgbClr val="808080">
                    <a:alpha val="50000"/>
                  </a:srgbClr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ru-RU"/>
                </a:p>
              </p:txBody>
            </p:sp>
            <p:sp>
              <p:nvSpPr>
                <p:cNvPr id="67594" name="Rectangle 10"/>
                <p:cNvSpPr>
                  <a:spLocks noChangeArrowheads="1"/>
                </p:cNvSpPr>
                <p:nvPr/>
              </p:nvSpPr>
              <p:spPr bwMode="auto">
                <a:xfrm>
                  <a:off x="2544" y="2688"/>
                  <a:ext cx="288" cy="192"/>
                </a:xfrm>
                <a:prstGeom prst="rect">
                  <a:avLst/>
                </a:prstGeom>
                <a:solidFill>
                  <a:srgbClr val="969696">
                    <a:alpha val="50000"/>
                  </a:srgbClr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ru-RU"/>
                </a:p>
              </p:txBody>
            </p:sp>
            <p:sp>
              <p:nvSpPr>
                <p:cNvPr id="67595" name="Rectangle 11"/>
                <p:cNvSpPr>
                  <a:spLocks noChangeArrowheads="1"/>
                </p:cNvSpPr>
                <p:nvPr/>
              </p:nvSpPr>
              <p:spPr bwMode="auto">
                <a:xfrm>
                  <a:off x="2832" y="2736"/>
                  <a:ext cx="240" cy="96"/>
                </a:xfrm>
                <a:prstGeom prst="rect">
                  <a:avLst/>
                </a:prstGeom>
                <a:solidFill>
                  <a:srgbClr val="C0C0C0">
                    <a:alpha val="50000"/>
                  </a:srgbClr>
                </a:soli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ru-RU"/>
                </a:p>
              </p:txBody>
            </p:sp>
            <p:sp>
              <p:nvSpPr>
                <p:cNvPr id="67596" name="Line 12"/>
                <p:cNvSpPr>
                  <a:spLocks noChangeShapeType="1"/>
                </p:cNvSpPr>
                <p:nvPr/>
              </p:nvSpPr>
              <p:spPr bwMode="auto">
                <a:xfrm>
                  <a:off x="3072" y="2784"/>
                  <a:ext cx="336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ru-RU"/>
                </a:p>
              </p:txBody>
            </p:sp>
          </p:grpSp>
          <p:sp>
            <p:nvSpPr>
              <p:cNvPr id="67597" name="Line 13"/>
              <p:cNvSpPr>
                <a:spLocks noChangeShapeType="1"/>
              </p:cNvSpPr>
              <p:nvPr/>
            </p:nvSpPr>
            <p:spPr bwMode="auto">
              <a:xfrm flipH="1">
                <a:off x="1728" y="3069"/>
                <a:ext cx="24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lIns="90000" tIns="46800" rIns="90000" bIns="46800" anchor="ctr"/>
              <a:lstStyle/>
              <a:p>
                <a:endParaRPr lang="ru-RU"/>
              </a:p>
            </p:txBody>
          </p:sp>
          <p:sp>
            <p:nvSpPr>
              <p:cNvPr id="67598" name="Text Box 14"/>
              <p:cNvSpPr txBox="1">
                <a:spLocks noChangeArrowheads="1"/>
              </p:cNvSpPr>
              <p:nvPr/>
            </p:nvSpPr>
            <p:spPr bwMode="auto">
              <a:xfrm>
                <a:off x="1021" y="3321"/>
                <a:ext cx="946" cy="1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r>
                  <a:rPr lang="ru-RU" sz="1400" dirty="0" err="1" smtClean="0">
                    <a:solidFill>
                      <a:srgbClr val="000066"/>
                    </a:solidFill>
                    <a:latin typeface="Times New Roman" pitchFamily="18" charset="0"/>
                  </a:rPr>
                  <a:t>Defense bark</a:t>
                </a:r>
                <a:endParaRPr lang="ru-RU" dirty="0">
                  <a:latin typeface="Times New Roman" pitchFamily="18" charset="0"/>
                </a:endParaRPr>
              </a:p>
            </p:txBody>
          </p:sp>
        </p:grpSp>
        <p:sp>
          <p:nvSpPr>
            <p:cNvPr id="67599" name="Line 15"/>
            <p:cNvSpPr>
              <a:spLocks noChangeShapeType="1"/>
            </p:cNvSpPr>
            <p:nvPr/>
          </p:nvSpPr>
          <p:spPr bwMode="auto">
            <a:xfrm flipV="1">
              <a:off x="2976" y="3072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lIns="90000" tIns="46800" rIns="90000" bIns="46800" anchor="ctr"/>
            <a:lstStyle/>
            <a:p>
              <a:endParaRPr lang="ru-RU"/>
            </a:p>
          </p:txBody>
        </p:sp>
        <p:sp>
          <p:nvSpPr>
            <p:cNvPr id="67600" name="Line 16"/>
            <p:cNvSpPr>
              <a:spLocks noChangeShapeType="1"/>
            </p:cNvSpPr>
            <p:nvPr/>
          </p:nvSpPr>
          <p:spPr bwMode="auto">
            <a:xfrm flipV="1">
              <a:off x="3648" y="3171"/>
              <a:ext cx="24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lIns="90000" tIns="46800" rIns="90000" bIns="46800" anchor="ctr"/>
            <a:lstStyle/>
            <a:p>
              <a:endParaRPr lang="ru-RU"/>
            </a:p>
          </p:txBody>
        </p:sp>
        <p:sp>
          <p:nvSpPr>
            <p:cNvPr id="67601" name="Text Box 17"/>
            <p:cNvSpPr txBox="1">
              <a:spLocks noChangeArrowheads="1"/>
            </p:cNvSpPr>
            <p:nvPr/>
          </p:nvSpPr>
          <p:spPr bwMode="auto">
            <a:xfrm>
              <a:off x="3723" y="2984"/>
              <a:ext cx="760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r>
                <a:rPr lang="ru-RU" sz="1400" dirty="0" err="1" smtClean="0">
                  <a:solidFill>
                    <a:srgbClr val="000066"/>
                  </a:solidFill>
                  <a:latin typeface="Times New Roman" pitchFamily="18" charset="0"/>
                </a:rPr>
                <a:t>Internal</a:t>
              </a:r>
              <a:r>
                <a:rPr lang="ru-RU" sz="1400" dirty="0" smtClean="0">
                  <a:solidFill>
                    <a:srgbClr val="000066"/>
                  </a:solidFill>
                  <a:latin typeface="Times New Roman" pitchFamily="18" charset="0"/>
                </a:rPr>
                <a:t> </a:t>
              </a:r>
              <a:r>
                <a:rPr lang="ru-RU" sz="1400" dirty="0" err="1" smtClean="0">
                  <a:solidFill>
                    <a:srgbClr val="000066"/>
                  </a:solidFill>
                  <a:latin typeface="Times New Roman" pitchFamily="18" charset="0"/>
                </a:rPr>
                <a:t>conductor</a:t>
              </a:r>
              <a:endParaRPr lang="ru-RU" dirty="0">
                <a:latin typeface="Times New Roman" pitchFamily="18" charset="0"/>
              </a:endParaRPr>
            </a:p>
          </p:txBody>
        </p:sp>
      </p:grpSp>
      <p:pic>
        <p:nvPicPr>
          <p:cNvPr id="67602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1392" y="4022243"/>
            <a:ext cx="3095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Optical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4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fiber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cable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981200"/>
            <a:ext cx="8134350" cy="4419600"/>
          </a:xfrm>
        </p:spPr>
        <p:txBody>
          <a:bodyPr/>
          <a:lstStyle/>
          <a:p>
            <a:pPr marL="533400" lvl="1" indent="-354013">
              <a:buFontTx/>
              <a:buChar char="•"/>
            </a:pP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Optical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fiber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cable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quickly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direction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Wednesday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electromagnetic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dorog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because of the actions of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cow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see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533400" lvl="1" indent="-354013">
              <a:buFontTx/>
              <a:buChar char="•"/>
            </a:pP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send information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speed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Mbit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/c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the EC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many.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ru-RU" b="0" dirty="0"/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4356100" y="4941888"/>
            <a:ext cx="995363" cy="457200"/>
          </a:xfrm>
          <a:prstGeom prst="rect">
            <a:avLst/>
          </a:prstGeom>
          <a:solidFill>
            <a:srgbClr val="808080">
              <a:alpha val="50000"/>
            </a:srgb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5356225" y="5118100"/>
            <a:ext cx="381000" cy="152400"/>
          </a:xfrm>
          <a:prstGeom prst="rect">
            <a:avLst/>
          </a:prstGeom>
          <a:solidFill>
            <a:srgbClr val="C0C0C0">
              <a:alpha val="50000"/>
            </a:srgbClr>
          </a:solidFill>
          <a:ln w="9525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68614" name="Line 6"/>
          <p:cNvSpPr>
            <a:spLocks noChangeShapeType="1"/>
          </p:cNvSpPr>
          <p:nvPr/>
        </p:nvSpPr>
        <p:spPr bwMode="auto">
          <a:xfrm>
            <a:off x="5737225" y="5194300"/>
            <a:ext cx="533400" cy="15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68615" name="Line 7"/>
          <p:cNvSpPr>
            <a:spLocks noChangeShapeType="1"/>
          </p:cNvSpPr>
          <p:nvPr/>
        </p:nvSpPr>
        <p:spPr bwMode="auto">
          <a:xfrm flipH="1">
            <a:off x="4065588" y="5499100"/>
            <a:ext cx="381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2916238" y="5878513"/>
            <a:ext cx="1549120" cy="30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000066"/>
                </a:solidFill>
                <a:latin typeface="Times New Roman" pitchFamily="18" charset="0"/>
              </a:rPr>
              <a:t>Defense bark</a:t>
            </a:r>
            <a:endParaRPr lang="ru-RU" dirty="0">
              <a:latin typeface="Times New Roman" pitchFamily="18" charset="0"/>
            </a:endParaRPr>
          </a:p>
        </p:txBody>
      </p:sp>
      <p:sp>
        <p:nvSpPr>
          <p:cNvPr id="68617" name="Line 9"/>
          <p:cNvSpPr>
            <a:spLocks noChangeShapeType="1"/>
          </p:cNvSpPr>
          <p:nvPr/>
        </p:nvSpPr>
        <p:spPr bwMode="auto">
          <a:xfrm flipV="1">
            <a:off x="5584825" y="47371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68618" name="Text Box 10"/>
          <p:cNvSpPr txBox="1">
            <a:spLocks noChangeArrowheads="1"/>
          </p:cNvSpPr>
          <p:nvPr/>
        </p:nvSpPr>
        <p:spPr bwMode="auto">
          <a:xfrm>
            <a:off x="4781550" y="4432300"/>
            <a:ext cx="1209283" cy="30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000066"/>
                </a:solidFill>
                <a:latin typeface="Times New Roman" pitchFamily="18" charset="0"/>
              </a:rPr>
              <a:t>Glass</a:t>
            </a:r>
            <a:r>
              <a:rPr lang="ru-RU" sz="1400" dirty="0" smtClean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0066"/>
                </a:solidFill>
                <a:latin typeface="Times New Roman" pitchFamily="18" charset="0"/>
              </a:rPr>
              <a:t>shell</a:t>
            </a:r>
            <a:endParaRPr lang="ru-RU" dirty="0">
              <a:latin typeface="Times New Roman" pitchFamily="18" charset="0"/>
            </a:endParaRPr>
          </a:p>
        </p:txBody>
      </p:sp>
      <p:sp>
        <p:nvSpPr>
          <p:cNvPr id="68619" name="Line 11"/>
          <p:cNvSpPr>
            <a:spLocks noChangeShapeType="1"/>
          </p:cNvSpPr>
          <p:nvPr/>
        </p:nvSpPr>
        <p:spPr bwMode="auto">
          <a:xfrm flipV="1">
            <a:off x="6194425" y="4889500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68620" name="Text Box 12"/>
          <p:cNvSpPr txBox="1">
            <a:spLocks noChangeArrowheads="1"/>
          </p:cNvSpPr>
          <p:nvPr/>
        </p:nvSpPr>
        <p:spPr bwMode="auto">
          <a:xfrm>
            <a:off x="6651625" y="4616450"/>
            <a:ext cx="1706563" cy="30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000066"/>
                </a:solidFill>
                <a:latin typeface="Times New Roman" pitchFamily="18" charset="0"/>
              </a:rPr>
              <a:t>Optical fiber</a:t>
            </a:r>
            <a:endParaRPr lang="ru-RU" sz="1400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pic>
        <p:nvPicPr>
          <p:cNvPr id="68621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9274" y="4519612"/>
            <a:ext cx="1800225" cy="97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 txBox="1">
            <a:spLocks/>
          </p:cNvSpPr>
          <p:nvPr/>
        </p:nvSpPr>
        <p:spPr>
          <a:xfrm>
            <a:off x="714348" y="4643446"/>
            <a:ext cx="7920880" cy="115497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lvl="0" indent="-256032" algn="just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1-place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computers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throughout the world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exchange of information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and issue dates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possibility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lines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the system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. Internet -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communication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bees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uniting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set of nodes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Ray\Desktop\large_LA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0562" y="1772816"/>
            <a:ext cx="3810000" cy="2770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Ray\Desktop\interne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01" y="1772816"/>
            <a:ext cx="3563007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99592" y="905905"/>
            <a:ext cx="267996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2500"/>
              </a:spcBef>
              <a:buClr>
                <a:srgbClr val="FF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8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Internet</a:t>
            </a:r>
            <a:endParaRPr lang="en-GB" sz="4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-28102" y="764704"/>
            <a:ext cx="8258204" cy="727058"/>
          </a:xfrm>
        </p:spPr>
        <p:txBody>
          <a:bodyPr>
            <a:normAutofit/>
          </a:bodyPr>
          <a:lstStyle/>
          <a:p>
            <a:pPr algn="ctr"/>
            <a:r>
              <a:rPr lang="ru-RU" sz="4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Internet profit</a:t>
            </a: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to be </a:t>
            </a:r>
            <a:r>
              <a:rPr lang="ru-RU" sz="4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history</a:t>
            </a:r>
            <a:endParaRPr lang="ru-RU" sz="4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Текст 3"/>
          <p:cNvSpPr txBox="1">
            <a:spLocks/>
          </p:cNvSpPr>
          <p:nvPr/>
        </p:nvSpPr>
        <p:spPr>
          <a:xfrm>
            <a:off x="611560" y="1832870"/>
            <a:ext cx="4186238" cy="439049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09728" lvl="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1957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year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The Council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Union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Lands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artificial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satellites'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ұшырғаннан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after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USA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Defense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Ministry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informations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traffic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reliable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the system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necessary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decided: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USA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advanced research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projects'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(Barley) 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for the purpose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network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proposed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0482" name="Picture 2" descr="http://quadrata.ru/uploads/programmist-p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1857364"/>
            <a:ext cx="3595676" cy="3962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48088" y="627633"/>
            <a:ext cx="8962240" cy="1096103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4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Ways of connecting to the Internet</a:t>
            </a:r>
            <a:endParaRPr kumimoji="0" lang="ru-RU" sz="440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-48088" y="4148007"/>
            <a:ext cx="7415242" cy="149542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/>
          <a:p>
            <a:pPr marL="365760" marR="0" lvl="0" indent="449263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68000"/>
              <a:buFont typeface="Wingdings" pitchFamily="2" charset="2"/>
              <a:buChar char="Ø"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Radio channel</a:t>
            </a:r>
          </a:p>
          <a:p>
            <a:pPr marL="365760" marR="0" lvl="0" indent="449263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68000"/>
              <a:buFont typeface="Wingdings" pitchFamily="2" charset="2"/>
              <a:buChar char="Ø"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The satellite channel</a:t>
            </a:r>
          </a:p>
          <a:p>
            <a:pPr marL="365760" marR="0" lvl="0" indent="449263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68000"/>
              <a:buFont typeface="Wingdings" pitchFamily="2" charset="2"/>
              <a:buChar char="Ø"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Phone channel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4779" y="4276168"/>
            <a:ext cx="2068282" cy="1831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C:\Users\student\Desktop\photo_499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555" y="1857364"/>
            <a:ext cx="3594224" cy="2000264"/>
          </a:xfrm>
          <a:prstGeom prst="rect">
            <a:avLst/>
          </a:prstGeom>
          <a:noFill/>
        </p:spPr>
      </p:pic>
      <p:pic>
        <p:nvPicPr>
          <p:cNvPr id="1028" name="Picture 4" descr="http://eve.kz/upload/normal/almaty-modemy_almaty_vayfay_modemy_almaty_nastroyka_modem_almaty_nastroyka_modem_v_almaty_3140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392" y="3855239"/>
            <a:ext cx="2286016" cy="2071702"/>
          </a:xfrm>
          <a:prstGeom prst="rect">
            <a:avLst/>
          </a:prstGeom>
          <a:noFill/>
        </p:spPr>
      </p:pic>
      <p:pic>
        <p:nvPicPr>
          <p:cNvPr id="1030" name="Picture 6" descr="http://www.3dnews.ru/assets/external/illustrations/2012/07/10/632093/View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6" y="1857364"/>
            <a:ext cx="3286148" cy="2143140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877513"/>
            <a:ext cx="8100775" cy="857256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36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Internet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protocol </a:t>
            </a:r>
            <a:r>
              <a:rPr lang="ru-RU" sz="36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address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applies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700808"/>
            <a:ext cx="8713787" cy="4941168"/>
          </a:xfrm>
        </p:spPr>
        <p:txBody>
          <a:bodyPr>
            <a:noAutofit/>
          </a:bodyPr>
          <a:lstStyle/>
          <a:p>
            <a:pPr algn="just">
              <a:lnSpc>
                <a:spcPct val="80000"/>
              </a:lnSpc>
            </a:pPr>
            <a:r>
              <a:rPr lang="en-US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 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address (English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tooltip="Ағылшын тілі"/>
              </a:rPr>
              <a:t>.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 Protocol address) - 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 protocol </a:t>
            </a:r>
            <a:r>
              <a:rPr lang="ru-RU" sz="28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address</a:t>
            </a:r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is for every tool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(computer, printer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etc.)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individual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approve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plate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tool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computer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network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rapport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Internet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protocol's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applies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80000"/>
              </a:lnSpc>
            </a:pP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RNP (</a:t>
            </a:r>
            <a:r>
              <a:rPr lang="ru-RU" sz="28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Transmission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Protocol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SR) </a:t>
            </a:r>
            <a:r>
              <a:rPr lang="en-US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TCP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protocol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several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 program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the computer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2)".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usage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for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addresses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ports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must be presented as a collection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Because the ports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ID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TCP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protocol's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software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independent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таңдалғандықтан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unique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be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965" y="-1816"/>
            <a:ext cx="2476539" cy="83852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7708"/>
            <a:ext cx="8892480" cy="153965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Delivery 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protocol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internetwork 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protocol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1" y="1845734"/>
            <a:ext cx="8668454" cy="431957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TCP/IP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protocols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groups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transport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level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protocol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Computers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between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installations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bytes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flow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intelligence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delivery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provision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1. approve: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Applied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programs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TCP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protocol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ports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protocol port)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through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reacts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1970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years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USA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Defense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Ministry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create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published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into the network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wide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most common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protocol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view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UNIX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surgery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 system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structure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 included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Internet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 the system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wide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applies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TCP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protocol's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OSI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models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transport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level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but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protocol's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networking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level's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8985"/>
            <a:ext cx="2187735" cy="74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509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980728"/>
            <a:ext cx="7543800" cy="756633"/>
          </a:xfrm>
        </p:spPr>
        <p:txBody>
          <a:bodyPr>
            <a:normAutofit/>
          </a:bodyPr>
          <a:lstStyle/>
          <a:p>
            <a:r>
              <a:rPr lang="kk-KZ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 Network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45734"/>
            <a:ext cx="8820471" cy="402336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 the network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each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computer's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 a byte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resident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0 to 255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before -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 the range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decimal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numbers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point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dedicated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individual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IP-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address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there is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Address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 the right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leftward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reads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128.250.33.199 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internal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user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computer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address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determines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IP-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addressable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 system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computers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comfortable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human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such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addresses'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remember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storage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easy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 that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domain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title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 system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DNS)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-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introduced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4787912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1139</TotalTime>
  <Words>687</Words>
  <Application>Microsoft Office PowerPoint</Application>
  <PresentationFormat>Экран (4:3)</PresentationFormat>
  <Paragraphs>78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1" baseType="lpstr">
      <vt:lpstr>Arial</vt:lpstr>
      <vt:lpstr>Calibri</vt:lpstr>
      <vt:lpstr>Calibri Light</vt:lpstr>
      <vt:lpstr>Symbol</vt:lpstr>
      <vt:lpstr>Times New Roman</vt:lpstr>
      <vt:lpstr>Times New Roman Cyr</vt:lpstr>
      <vt:lpstr>Wingdings</vt:lpstr>
      <vt:lpstr>Wingdings 3</vt:lpstr>
      <vt:lpstr>Ретро</vt:lpstr>
      <vt:lpstr>Topic: Networks and telecommunications </vt:lpstr>
      <vt:lpstr>Computer network</vt:lpstr>
      <vt:lpstr>Telecommunications</vt:lpstr>
      <vt:lpstr>Classification of computer networks</vt:lpstr>
      <vt:lpstr>Grouping by geographical location</vt:lpstr>
      <vt:lpstr>Презентация PowerPoint</vt:lpstr>
      <vt:lpstr>Peer network</vt:lpstr>
      <vt:lpstr>Installed server with the network</vt:lpstr>
      <vt:lpstr>Topology by group</vt:lpstr>
      <vt:lpstr>Презентация PowerPoint</vt:lpstr>
      <vt:lpstr>Презентация PowerPoint</vt:lpstr>
      <vt:lpstr>Презентация PowerPoint</vt:lpstr>
      <vt:lpstr>Broadcasts Wednesday by group  </vt:lpstr>
      <vt:lpstr>Steam screw</vt:lpstr>
      <vt:lpstr>Coaxial cable</vt:lpstr>
      <vt:lpstr>Optical - fiber cable</vt:lpstr>
      <vt:lpstr>Презентация PowerPoint</vt:lpstr>
      <vt:lpstr>Internet profit to be history</vt:lpstr>
      <vt:lpstr>Презентация PowerPoint</vt:lpstr>
      <vt:lpstr>In the Internet two basic protocol address applies: </vt:lpstr>
      <vt:lpstr>Delivery management protocol internetwork protocol</vt:lpstr>
      <vt:lpstr>Internet Network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Компьютеные сети</dc:title>
  <dc:creator>Yandex.Translate</dc:creator>
  <dc:description>Translated with Yandex.Translate</dc:description>
  <cp:lastModifiedBy>Пользователь Windows</cp:lastModifiedBy>
  <cp:revision>75</cp:revision>
  <dcterms:created xsi:type="dcterms:W3CDTF">2012-11-02T03:34:54Z</dcterms:created>
  <dcterms:modified xsi:type="dcterms:W3CDTF">2020-09-01T15:32:55Z</dcterms:modified>
</cp:coreProperties>
</file>