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notesMasterIdLst>
    <p:notesMasterId r:id="rId25"/>
  </p:notesMasterIdLst>
  <p:sldIdLst>
    <p:sldId id="298" r:id="rId2"/>
    <p:sldId id="291" r:id="rId3"/>
    <p:sldId id="301" r:id="rId4"/>
    <p:sldId id="258" r:id="rId5"/>
    <p:sldId id="292" r:id="rId6"/>
    <p:sldId id="293" r:id="rId7"/>
    <p:sldId id="261" r:id="rId8"/>
    <p:sldId id="262" r:id="rId9"/>
    <p:sldId id="260" r:id="rId10"/>
    <p:sldId id="264" r:id="rId11"/>
    <p:sldId id="267" r:id="rId12"/>
    <p:sldId id="266" r:id="rId13"/>
    <p:sldId id="268" r:id="rId14"/>
    <p:sldId id="295" r:id="rId15"/>
    <p:sldId id="296" r:id="rId16"/>
    <p:sldId id="297" r:id="rId17"/>
    <p:sldId id="285" r:id="rId18"/>
    <p:sldId id="286" r:id="rId19"/>
    <p:sldId id="287" r:id="rId20"/>
    <p:sldId id="294" r:id="rId21"/>
    <p:sldId id="299" r:id="rId22"/>
    <p:sldId id="302" r:id="rId23"/>
    <p:sldId id="30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438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AB07F7-A325-484E-ABD8-2DD172822CD7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655B3-4C7A-46E8-9206-B05DAC7F62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34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650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59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9325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3185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127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83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195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584B1023-A876-4B19-B439-A1A1E4B240F4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0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182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689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B1023-A876-4B19-B439-A1A1E4B240F4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802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84B1023-A876-4B19-B439-A1A1E4B240F4}" type="datetimeFigureOut">
              <a:rPr lang="ru-RU" smtClean="0"/>
              <a:pPr/>
              <a:t>30.08.2020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DF32D71-5B0A-4477-BB9D-545948DF3C4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7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kk.wikipedia.org/wiki/%D0%90%D2%93%D1%8B%D0%BB%D1%88%D1%8B%D0%BD_%D1%82%D1%96%D0%BB%D1%96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916832"/>
            <a:ext cx="7543800" cy="2304256"/>
          </a:xfrm>
        </p:spPr>
        <p:txBody>
          <a:bodyPr>
            <a:normAutofit/>
          </a:bodyPr>
          <a:lstStyle/>
          <a:p>
            <a:pPr lvl="0"/>
            <a:r>
              <a:rPr lang="kk-KZ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Тақырыбы: </a:t>
            </a:r>
            <a:r>
              <a:rPr lang="kk-KZ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Желілер </a:t>
            </a:r>
            <a:r>
              <a:rPr lang="kk-KZ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 телекоммуникациялар</a:t>
            </a:r>
            <a:r>
              <a:rPr lang="ru-RU" b="1" spc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spc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691680" y="1196752"/>
            <a:ext cx="7452320" cy="2376264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Компьютерлік</a:t>
            </a:r>
            <a:r>
              <a:rPr lang="ru-RU" sz="54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желі</a:t>
            </a:r>
            <a:endParaRPr lang="ru-RU" sz="5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3" y="1845734"/>
            <a:ext cx="8740462" cy="4023360"/>
          </a:xfrm>
        </p:spPr>
        <p:txBody>
          <a:bodyPr>
            <a:noAutofit/>
          </a:bodyPr>
          <a:lstStyle/>
          <a:p>
            <a:pPr marL="365125" indent="-4763" algn="just">
              <a:buNone/>
            </a:pP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Компьютерлік</a:t>
            </a:r>
            <a:r>
              <a:rPr lang="ru-RU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компьютерлердің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желілерге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ақпараттық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алмасуды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компьютерлер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телекоммуникациялық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құрылғылардың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жиынтығы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Компьютерлік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желілердің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таратылған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ресурстанға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жетімділікті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6" descr="351"/>
          <p:cNvSpPr>
            <a:spLocks noChangeArrowheads="1"/>
          </p:cNvSpPr>
          <p:nvPr/>
        </p:nvSpPr>
        <p:spPr bwMode="auto">
          <a:xfrm>
            <a:off x="4594860" y="5617662"/>
            <a:ext cx="1943794" cy="719609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/>
            </a:stretch>
          </a:blipFill>
          <a:ln w="38100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Телекоммуникациялар</a:t>
            </a:r>
            <a:endParaRPr lang="ru-RU" sz="54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9513" y="1845734"/>
            <a:ext cx="8740462" cy="4023360"/>
          </a:xfrm>
        </p:spPr>
        <p:txBody>
          <a:bodyPr>
            <a:noAutofit/>
          </a:bodyPr>
          <a:lstStyle/>
          <a:p>
            <a:pPr marL="365125" indent="-4763" algn="just">
              <a:buNone/>
            </a:pPr>
            <a:r>
              <a:rPr lang="kk-KZ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(грек. 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tele</a:t>
            </a:r>
            <a:r>
              <a:rPr lang="en-US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kk-KZ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алыс, қашық және лат. </a:t>
            </a:r>
            <a:r>
              <a:rPr lang="kk-KZ" sz="3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sz="3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ommunicatio</a:t>
            </a:r>
            <a:r>
              <a:rPr lang="kk-KZ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қатынас</a:t>
            </a:r>
            <a:r>
              <a:rPr lang="ru-RU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) – б</a:t>
            </a:r>
            <a:r>
              <a:rPr lang="kk-KZ" sz="3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ұл әр түрлі электромагниттік жүйелер (кабельдік, және оптооптикалық – талшықты каналдар, радиоканалдар мен басқа сымды және сымсыз байланыс каналдары) бойынша қашықтықта кез келген ақпаратты  жәберу мен қабылдау.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06175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-381784" y="620688"/>
            <a:ext cx="9534314" cy="1079972"/>
          </a:xfrm>
        </p:spPr>
        <p:txBody>
          <a:bodyPr>
            <a:noAutofit/>
          </a:bodyPr>
          <a:lstStyle/>
          <a:p>
            <a:pPr algn="ctr">
              <a:lnSpc>
                <a:spcPct val="70000"/>
              </a:lnSpc>
            </a:pPr>
            <a:r>
              <a:rPr lang="kk-KZ" sz="4800" b="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Есептеуші желілерді топтастыру</a:t>
            </a:r>
            <a:endParaRPr lang="ru-RU" sz="4800" b="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207375" cy="4419600"/>
          </a:xfrm>
        </p:spPr>
        <p:txBody>
          <a:bodyPr>
            <a:normAutofit/>
          </a:bodyPr>
          <a:lstStyle/>
          <a:p>
            <a:pPr>
              <a:buFont typeface="Symbol" pitchFamily="18" charset="2"/>
              <a:buChar char="·"/>
            </a:pPr>
            <a:r>
              <a:rPr lang="ru-RU" sz="3600" b="0" dirty="0" err="1" smtClean="0">
                <a:latin typeface="Times New Roman" pitchFamily="18" charset="0"/>
              </a:rPr>
              <a:t>Аймақтық белгісі</a:t>
            </a:r>
            <a:r>
              <a:rPr lang="ru-RU" sz="3600" b="0" dirty="0" smtClean="0">
                <a:latin typeface="Times New Roman" pitchFamily="18" charset="0"/>
              </a:rPr>
              <a:t> </a:t>
            </a:r>
            <a:r>
              <a:rPr lang="ru-RU" sz="3600" b="0" dirty="0" err="1" smtClean="0">
                <a:latin typeface="Times New Roman" pitchFamily="18" charset="0"/>
              </a:rPr>
              <a:t>бойынша</a:t>
            </a:r>
            <a:r>
              <a:rPr lang="ru-RU" sz="3600" b="0" dirty="0" smtClean="0">
                <a:latin typeface="Times New Roman" pitchFamily="18" charset="0"/>
              </a:rPr>
              <a:t>;</a:t>
            </a:r>
            <a:endParaRPr lang="ru-RU" sz="3600" b="0" dirty="0">
              <a:latin typeface="Times New Roman" pitchFamily="18" charset="0"/>
            </a:endParaRPr>
          </a:p>
          <a:p>
            <a:pPr>
              <a:buFont typeface="Symbol" pitchFamily="18" charset="2"/>
              <a:buChar char="·"/>
            </a:pPr>
            <a:r>
              <a:rPr lang="ru-RU" sz="3600" b="0" dirty="0" smtClean="0">
                <a:latin typeface="Times New Roman" pitchFamily="18" charset="0"/>
              </a:rPr>
              <a:t>Топология </a:t>
            </a:r>
            <a:r>
              <a:rPr lang="ru-RU" sz="3600" b="0" dirty="0" err="1" smtClean="0">
                <a:latin typeface="Times New Roman" pitchFamily="18" charset="0"/>
              </a:rPr>
              <a:t>бойынша</a:t>
            </a:r>
            <a:r>
              <a:rPr lang="ru-RU" sz="3600" b="0" dirty="0" smtClean="0">
                <a:latin typeface="Times New Roman" pitchFamily="18" charset="0"/>
              </a:rPr>
              <a:t> (</a:t>
            </a:r>
            <a:r>
              <a:rPr lang="ru-RU" sz="3600" b="0" dirty="0" err="1" smtClean="0">
                <a:latin typeface="Times New Roman" pitchFamily="18" charset="0"/>
              </a:rPr>
              <a:t>желі</a:t>
            </a:r>
            <a:r>
              <a:rPr lang="ru-RU" sz="3600" b="0" dirty="0" smtClean="0">
                <a:latin typeface="Times New Roman" pitchFamily="18" charset="0"/>
              </a:rPr>
              <a:t> </a:t>
            </a:r>
            <a:r>
              <a:rPr lang="ru-RU" sz="3600" b="0" dirty="0" err="1" smtClean="0">
                <a:latin typeface="Times New Roman" pitchFamily="18" charset="0"/>
              </a:rPr>
              <a:t>сәулеті</a:t>
            </a:r>
            <a:r>
              <a:rPr lang="ru-RU" sz="3600" b="0" dirty="0" smtClean="0">
                <a:latin typeface="Times New Roman" pitchFamily="18" charset="0"/>
              </a:rPr>
              <a:t>);</a:t>
            </a:r>
            <a:endParaRPr lang="ru-RU" sz="3600" b="0" dirty="0"/>
          </a:p>
          <a:p>
            <a:pPr>
              <a:buFont typeface="Symbol" pitchFamily="18" charset="2"/>
              <a:buChar char="·"/>
            </a:pPr>
            <a:r>
              <a:rPr lang="ru-RU" sz="3600" b="0" dirty="0" err="1" smtClean="0">
                <a:latin typeface="Times New Roman" pitchFamily="18" charset="0"/>
              </a:rPr>
              <a:t>Желіні</a:t>
            </a:r>
            <a:r>
              <a:rPr lang="ru-RU" sz="3600" b="0" dirty="0" smtClean="0">
                <a:latin typeface="Times New Roman" pitchFamily="18" charset="0"/>
              </a:rPr>
              <a:t> </a:t>
            </a:r>
            <a:r>
              <a:rPr lang="ru-RU" sz="3600" b="0" dirty="0" err="1" smtClean="0">
                <a:latin typeface="Times New Roman" pitchFamily="18" charset="0"/>
              </a:rPr>
              <a:t>басқару бойынша</a:t>
            </a:r>
            <a:r>
              <a:rPr lang="ru-RU" sz="3600" b="0" dirty="0" smtClean="0">
                <a:latin typeface="Times New Roman" pitchFamily="18" charset="0"/>
              </a:rPr>
              <a:t>;</a:t>
            </a:r>
            <a:endParaRPr lang="ru-RU" sz="3600" b="0" dirty="0">
              <a:latin typeface="Times New Roman" pitchFamily="18" charset="0"/>
            </a:endParaRPr>
          </a:p>
          <a:p>
            <a:pPr>
              <a:buFont typeface="Symbol" pitchFamily="18" charset="2"/>
              <a:buChar char="·"/>
            </a:pPr>
            <a:r>
              <a:rPr lang="ru-RU" sz="3600" b="0" dirty="0" err="1" smtClean="0">
                <a:latin typeface="Times New Roman" pitchFamily="18" charset="0"/>
              </a:rPr>
              <a:t>Берілу</a:t>
            </a:r>
            <a:r>
              <a:rPr lang="ru-RU" sz="3600" b="0" dirty="0" smtClean="0">
                <a:latin typeface="Times New Roman" pitchFamily="18" charset="0"/>
              </a:rPr>
              <a:t> </a:t>
            </a:r>
            <a:r>
              <a:rPr lang="ru-RU" sz="3600" b="0" dirty="0" err="1" smtClean="0">
                <a:latin typeface="Times New Roman" pitchFamily="18" charset="0"/>
              </a:rPr>
              <a:t>жолдарын</a:t>
            </a:r>
            <a:r>
              <a:rPr lang="ru-RU" sz="3600" b="0" dirty="0" smtClean="0">
                <a:latin typeface="Times New Roman" pitchFamily="18" charset="0"/>
              </a:rPr>
              <a:t> </a:t>
            </a:r>
            <a:r>
              <a:rPr lang="ru-RU" sz="3600" b="0" dirty="0" err="1" smtClean="0">
                <a:latin typeface="Times New Roman" pitchFamily="18" charset="0"/>
              </a:rPr>
              <a:t>ұйымдастыру бойынша</a:t>
            </a:r>
            <a:r>
              <a:rPr lang="ru-RU" sz="3600" b="0" dirty="0" smtClean="0">
                <a:latin typeface="Times New Roman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29982"/>
            <a:ext cx="8818597" cy="914400"/>
          </a:xfrm>
        </p:spPr>
        <p:txBody>
          <a:bodyPr>
            <a:noAutofit/>
          </a:bodyPr>
          <a:lstStyle/>
          <a:p>
            <a:pPr algn="ctr">
              <a:lnSpc>
                <a:spcPct val="70000"/>
              </a:lnSpc>
            </a:pPr>
            <a:r>
              <a:rPr lang="kk-KZ" sz="4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Аумақтық белгі бойынша топтастыру</a:t>
            </a:r>
            <a:endParaRPr lang="ru-RU" sz="40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Symbol" pitchFamily="18" charset="2"/>
              <a:buChar char="·"/>
            </a:pPr>
            <a:r>
              <a:rPr lang="ru-RU" sz="4400" b="0" dirty="0" err="1" smtClean="0">
                <a:latin typeface="Times New Roman" pitchFamily="18" charset="0"/>
              </a:rPr>
              <a:t>Жергілікті</a:t>
            </a:r>
            <a:endParaRPr lang="ru-RU" sz="4400" b="0" dirty="0">
              <a:latin typeface="Times New Roman" pitchFamily="18" charset="0"/>
            </a:endParaRPr>
          </a:p>
          <a:p>
            <a:pPr>
              <a:buFont typeface="Symbol" pitchFamily="18" charset="2"/>
              <a:buChar char="·"/>
            </a:pPr>
            <a:r>
              <a:rPr lang="ru-RU" sz="4400" dirty="0" err="1" smtClean="0">
                <a:latin typeface="Times New Roman" pitchFamily="18" charset="0"/>
              </a:rPr>
              <a:t>Ұ</a:t>
            </a:r>
            <a:r>
              <a:rPr lang="ru-RU" sz="4400" b="0" dirty="0" err="1" smtClean="0">
                <a:latin typeface="Times New Roman" pitchFamily="18" charset="0"/>
              </a:rPr>
              <a:t>жымдық</a:t>
            </a:r>
            <a:endParaRPr lang="ru-RU" sz="4400" b="0" dirty="0">
              <a:latin typeface="Times New Roman" pitchFamily="18" charset="0"/>
            </a:endParaRPr>
          </a:p>
          <a:p>
            <a:pPr>
              <a:buFont typeface="Symbol" pitchFamily="18" charset="2"/>
              <a:buChar char="·"/>
            </a:pPr>
            <a:r>
              <a:rPr lang="ru-RU" sz="4400" b="0" dirty="0" err="1" smtClean="0">
                <a:latin typeface="Times New Roman" pitchFamily="18" charset="0"/>
              </a:rPr>
              <a:t>Аймақтық</a:t>
            </a:r>
            <a:endParaRPr lang="ru-RU" sz="4400" b="0" dirty="0">
              <a:latin typeface="Times New Roman" pitchFamily="18" charset="0"/>
            </a:endParaRPr>
          </a:p>
          <a:p>
            <a:pPr>
              <a:buFont typeface="Symbol" pitchFamily="18" charset="2"/>
              <a:buChar char="·"/>
            </a:pPr>
            <a:r>
              <a:rPr lang="ru-RU" sz="4400" b="0" dirty="0" err="1" smtClean="0">
                <a:latin typeface="Times New Roman" pitchFamily="18" charset="0"/>
              </a:rPr>
              <a:t>Ғаламдық</a:t>
            </a:r>
            <a:endParaRPr lang="ru-RU" sz="4400" b="0" dirty="0" smtClean="0">
              <a:latin typeface="Times New Roman" pitchFamily="18" charset="0"/>
            </a:endParaRPr>
          </a:p>
          <a:p>
            <a:pPr>
              <a:buFont typeface="Symbol" pitchFamily="18" charset="2"/>
              <a:buNone/>
            </a:pPr>
            <a:endParaRPr lang="ru-RU" sz="4000" b="0" dirty="0">
              <a:latin typeface="Times New Roman" pitchFamily="18" charset="0"/>
            </a:endParaRPr>
          </a:p>
        </p:txBody>
      </p:sp>
      <p:sp>
        <p:nvSpPr>
          <p:cNvPr id="63492" name="AutoShape 4"/>
          <p:cNvSpPr>
            <a:spLocks/>
          </p:cNvSpPr>
          <p:nvPr/>
        </p:nvSpPr>
        <p:spPr bwMode="auto">
          <a:xfrm>
            <a:off x="3731259" y="1924044"/>
            <a:ext cx="863600" cy="1295400"/>
          </a:xfrm>
          <a:prstGeom prst="rightBrace">
            <a:avLst>
              <a:gd name="adj1" fmla="val 12500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4862080" y="2110079"/>
            <a:ext cx="3276600" cy="92333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 бір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санатқа біріктіріп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жібереді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желінің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түрі пайда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23527" y="1412776"/>
            <a:ext cx="8596447" cy="4882294"/>
          </a:xfrm>
        </p:spPr>
        <p:txBody>
          <a:bodyPr>
            <a:normAutofit lnSpcReduction="10000"/>
          </a:bodyPr>
          <a:lstStyle/>
          <a:p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  <a:t>Жергілікті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салыстырмалы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түрде шектеулі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кеңістіктің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ғимараттың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шегінде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компьютерлер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басып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шығарғыштар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басқа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құрылғылар тобын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біріктіретін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коммуникациялық желі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біріне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қосылған құрылғылардың өзара әрекеттесуіне мүмкіндік береді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Ұжымдық желі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 жергілікті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желімен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тығыз байланыста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ұжым және оның жанындағы бірнеше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ғимаратты аумақты қамтамасыз етеді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i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Аймақтық</a:t>
            </a:r>
            <a:r>
              <a:rPr lang="ru-RU" sz="2400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(региональные) 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сети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географикалық аумақты қамтамасыз етеді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400" i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Internet</a:t>
            </a:r>
            <a:r>
              <a:rPr lang="ru-RU" sz="2400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anose="02020603050405020304" pitchFamily="18" charset="0"/>
              </a:rPr>
              <a:t>– </a:t>
            </a:r>
            <a:r>
              <a:rPr lang="ru-RU" sz="2400" i="1" dirty="0" err="1" smtClean="0">
                <a:latin typeface="Times New Roman" pitchFamily="18" charset="0"/>
                <a:cs typeface="Times New Roman" panose="02020603050405020304" pitchFamily="18" charset="0"/>
              </a:rPr>
              <a:t>Бүкіләлемдік желі</a:t>
            </a:r>
            <a:r>
              <a:rPr lang="ru-RU" sz="2400" i="1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anose="02020603050405020304" pitchFamily="18" charset="0"/>
              </a:rPr>
              <a:t>(ақпараттық қызметті World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anose="02020603050405020304" pitchFamily="18" charset="0"/>
              </a:rPr>
              <a:t>Wide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anose="02020603050405020304" pitchFamily="18" charset="0"/>
              </a:rPr>
              <a:t>Web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 (WWW) - </a:t>
            </a:r>
            <a:r>
              <a:rPr lang="ru-RU" sz="2400" i="1" dirty="0" smtClean="0">
                <a:latin typeface="Times New Roman" pitchFamily="18" charset="0"/>
                <a:cs typeface="Times New Roman" panose="02020603050405020304" pitchFamily="18" charset="0"/>
              </a:rPr>
              <a:t>«</a:t>
            </a:r>
            <a:r>
              <a:rPr lang="ru-RU" sz="2400" i="1" dirty="0" err="1" smtClean="0">
                <a:latin typeface="Times New Roman" pitchFamily="18" charset="0"/>
                <a:cs typeface="Times New Roman" panose="02020603050405020304" pitchFamily="18" charset="0"/>
              </a:rPr>
              <a:t>әлемдік </a:t>
            </a:r>
            <a:r>
              <a:rPr lang="ru-RU" sz="2400" i="1" dirty="0" smtClean="0">
                <a:latin typeface="Times New Roman" pitchFamily="18" charset="0"/>
                <a:cs typeface="Times New Roman" panose="02020603050405020304" pitchFamily="18" charset="0"/>
              </a:rPr>
              <a:t>ау»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anose="02020603050405020304" pitchFamily="18" charset="0"/>
              </a:rPr>
              <a:t>Ағылшынша- 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WAN (</a:t>
            </a:r>
            <a:r>
              <a:rPr lang="ru-RU" sz="2400" dirty="0" err="1" smtClean="0">
                <a:latin typeface="Times New Roman" pitchFamily="18" charset="0"/>
                <a:cs typeface="Times New Roman" panose="02020603050405020304" pitchFamily="18" charset="0"/>
              </a:rPr>
              <a:t>Wide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anose="02020603050405020304" pitchFamily="18" charset="0"/>
              </a:rPr>
              <a:t>Area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anose="02020603050405020304" pitchFamily="18" charset="0"/>
              </a:rPr>
              <a:t>Network</a:t>
            </a:r>
            <a:r>
              <a:rPr lang="ru-RU" sz="2400" dirty="0" smtClean="0">
                <a:latin typeface="Times New Roman" pitchFamily="18" charset="0"/>
                <a:cs typeface="Times New Roman" panose="02020603050405020304" pitchFamily="18" charset="0"/>
              </a:rPr>
              <a:t>). </a:t>
            </a:r>
          </a:p>
          <a:p>
            <a:endParaRPr lang="ru-RU" dirty="0" smtClean="0">
              <a:latin typeface="Times New Roman Cyr" charset="-52"/>
            </a:endParaRPr>
          </a:p>
          <a:p>
            <a:endParaRPr lang="ru-RU" i="1" dirty="0">
              <a:latin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5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Біррангті</a:t>
            </a:r>
            <a:r>
              <a:rPr lang="ru-RU" sz="5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желі</a:t>
            </a:r>
            <a:endParaRPr lang="ru-RU" sz="5400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44550" y="1651000"/>
            <a:ext cx="7732713" cy="2322513"/>
            <a:chOff x="532" y="1040"/>
            <a:chExt cx="4872" cy="1463"/>
          </a:xfrm>
        </p:grpSpPr>
        <p:sp>
          <p:nvSpPr>
            <p:cNvPr id="14341" name="Line 5"/>
            <p:cNvSpPr>
              <a:spLocks noChangeShapeType="1"/>
            </p:cNvSpPr>
            <p:nvPr/>
          </p:nvSpPr>
          <p:spPr bwMode="auto">
            <a:xfrm flipH="1">
              <a:off x="1156" y="1253"/>
              <a:ext cx="1633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2" name="Line 6"/>
            <p:cNvSpPr>
              <a:spLocks noChangeShapeType="1"/>
            </p:cNvSpPr>
            <p:nvPr/>
          </p:nvSpPr>
          <p:spPr bwMode="auto">
            <a:xfrm flipV="1">
              <a:off x="2200" y="1253"/>
              <a:ext cx="635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3" name="Line 7"/>
            <p:cNvSpPr>
              <a:spLocks noChangeShapeType="1"/>
            </p:cNvSpPr>
            <p:nvPr/>
          </p:nvSpPr>
          <p:spPr bwMode="auto">
            <a:xfrm flipH="1" flipV="1">
              <a:off x="2880" y="1253"/>
              <a:ext cx="136" cy="63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4" name="Line 8"/>
            <p:cNvSpPr>
              <a:spLocks noChangeShapeType="1"/>
            </p:cNvSpPr>
            <p:nvPr/>
          </p:nvSpPr>
          <p:spPr bwMode="auto">
            <a:xfrm>
              <a:off x="2925" y="1253"/>
              <a:ext cx="771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345" name="Line 9"/>
            <p:cNvSpPr>
              <a:spLocks noChangeShapeType="1"/>
            </p:cNvSpPr>
            <p:nvPr/>
          </p:nvSpPr>
          <p:spPr bwMode="auto">
            <a:xfrm>
              <a:off x="2925" y="1253"/>
              <a:ext cx="1905" cy="3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14346" name="Picture 10" descr="локальная сеть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32" y="1040"/>
              <a:ext cx="4872" cy="1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340" name="Rectangle 11"/>
          <p:cNvSpPr>
            <a:spLocks noChangeArrowheads="1"/>
          </p:cNvSpPr>
          <p:nvPr/>
        </p:nvSpPr>
        <p:spPr bwMode="auto">
          <a:xfrm>
            <a:off x="868363" y="4071938"/>
            <a:ext cx="7486650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90000"/>
              </a:lnSpc>
              <a:spcBef>
                <a:spcPct val="20000"/>
              </a:spcBef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компьютердің құқығы бір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 кез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компьютерлік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желіге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қосыла алады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171451" y="647310"/>
            <a:ext cx="8229600" cy="1143000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40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Белгіленген</a:t>
            </a:r>
            <a:r>
              <a:rPr lang="ru-RU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сервер </a:t>
            </a:r>
            <a:r>
              <a:rPr lang="ru-RU" sz="4000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желісімен</a:t>
            </a:r>
            <a:endParaRPr lang="ru-RU" sz="4000" b="1" dirty="0" smtClean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1630" name="Rectangle 14"/>
          <p:cNvSpPr>
            <a:spLocks noGrp="1" noChangeArrowheads="1"/>
          </p:cNvSpPr>
          <p:nvPr>
            <p:ph idx="1"/>
          </p:nvPr>
        </p:nvSpPr>
        <p:spPr>
          <a:xfrm>
            <a:off x="255588" y="5192713"/>
            <a:ext cx="8493125" cy="6477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90000"/>
              </a:lnSpc>
              <a:buNone/>
              <a:defRPr/>
            </a:pPr>
            <a:r>
              <a:rPr 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Сервер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(англ.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server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құрылымға қызмет ету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- компьютер,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қорларды қолданушылар желісіне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бөлу.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buFontTx/>
              <a:buNone/>
              <a:defRPr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1719263"/>
            <a:ext cx="8629650" cy="3133725"/>
            <a:chOff x="110" y="1265"/>
            <a:chExt cx="5436" cy="1974"/>
          </a:xfrm>
        </p:grpSpPr>
        <p:pic>
          <p:nvPicPr>
            <p:cNvPr id="15365" name="Picture 5" descr="локальная сеть2"/>
            <p:cNvPicPr>
              <a:picLocks noChangeAspect="1" noChangeArrowheads="1"/>
            </p:cNvPicPr>
            <p:nvPr/>
          </p:nvPicPr>
          <p:blipFill>
            <a:blip r:embed="rId2" cstate="print"/>
            <a:srcRect b="31993"/>
            <a:stretch>
              <a:fillRect/>
            </a:stretch>
          </p:blipFill>
          <p:spPr bwMode="auto">
            <a:xfrm>
              <a:off x="110" y="1265"/>
              <a:ext cx="5436" cy="19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887" y="1351"/>
              <a:ext cx="3681" cy="1170"/>
              <a:chOff x="957" y="936"/>
              <a:chExt cx="3681" cy="1635"/>
            </a:xfrm>
          </p:grpSpPr>
          <p:sp>
            <p:nvSpPr>
              <p:cNvPr id="15367" name="Line 7"/>
              <p:cNvSpPr>
                <a:spLocks noChangeShapeType="1"/>
              </p:cNvSpPr>
              <p:nvPr/>
            </p:nvSpPr>
            <p:spPr bwMode="auto">
              <a:xfrm flipV="1">
                <a:off x="957" y="1708"/>
                <a:ext cx="1738" cy="5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68" name="Line 8"/>
              <p:cNvSpPr>
                <a:spLocks noChangeShapeType="1"/>
              </p:cNvSpPr>
              <p:nvPr/>
            </p:nvSpPr>
            <p:spPr bwMode="auto">
              <a:xfrm flipV="1">
                <a:off x="1913" y="1707"/>
                <a:ext cx="875" cy="4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69" name="Line 9"/>
              <p:cNvSpPr>
                <a:spLocks noChangeShapeType="1"/>
              </p:cNvSpPr>
              <p:nvPr/>
            </p:nvSpPr>
            <p:spPr bwMode="auto">
              <a:xfrm flipH="1" flipV="1">
                <a:off x="2838" y="1717"/>
                <a:ext cx="84" cy="85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0" name="Line 10"/>
              <p:cNvSpPr>
                <a:spLocks noChangeShapeType="1"/>
              </p:cNvSpPr>
              <p:nvPr/>
            </p:nvSpPr>
            <p:spPr bwMode="auto">
              <a:xfrm flipH="1" flipV="1">
                <a:off x="2849" y="1728"/>
                <a:ext cx="782" cy="50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1" name="Line 11"/>
              <p:cNvSpPr>
                <a:spLocks noChangeShapeType="1"/>
              </p:cNvSpPr>
              <p:nvPr/>
            </p:nvSpPr>
            <p:spPr bwMode="auto">
              <a:xfrm flipV="1">
                <a:off x="3137" y="1029"/>
                <a:ext cx="730" cy="4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2" name="Line 12"/>
              <p:cNvSpPr>
                <a:spLocks noChangeShapeType="1"/>
              </p:cNvSpPr>
              <p:nvPr/>
            </p:nvSpPr>
            <p:spPr bwMode="auto">
              <a:xfrm>
                <a:off x="3065" y="1697"/>
                <a:ext cx="1573" cy="82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3" name="Line 13"/>
              <p:cNvSpPr>
                <a:spLocks noChangeShapeType="1"/>
              </p:cNvSpPr>
              <p:nvPr/>
            </p:nvSpPr>
            <p:spPr bwMode="auto">
              <a:xfrm>
                <a:off x="4368" y="936"/>
                <a:ext cx="20" cy="1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03563" y="705272"/>
            <a:ext cx="8658196" cy="7858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Топология </a:t>
            </a:r>
            <a:r>
              <a:rPr lang="ru-RU" sz="4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топтастыру</a:t>
            </a:r>
            <a:endParaRPr lang="ru-RU" sz="4800" b="1" dirty="0">
              <a:solidFill>
                <a:srgbClr val="0070C0"/>
              </a:solidFill>
            </a:endParaRPr>
          </a:p>
        </p:txBody>
      </p:sp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-168970" y="1378623"/>
            <a:ext cx="9061450" cy="83317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marL="179388" lvl="1" algn="ctr"/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Желілер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топологиясы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</a:rPr>
              <a:t>– </a:t>
            </a:r>
            <a:r>
              <a:rPr lang="ru-RU" sz="2400" dirty="0" smtClean="0">
                <a:latin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</a:rPr>
              <a:t>желілердің бірігуі</a:t>
            </a:r>
            <a:r>
              <a:rPr lang="ru-RU" sz="2400" dirty="0" smtClean="0">
                <a:latin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</a:rPr>
              <a:t>геометриялық сұлбада..</a:t>
            </a:r>
            <a:endParaRPr lang="en-US" sz="2400" dirty="0">
              <a:latin typeface="Times New Roman" pitchFamily="18" charset="0"/>
            </a:endParaRPr>
          </a:p>
        </p:txBody>
      </p:sp>
      <p:pic>
        <p:nvPicPr>
          <p:cNvPr id="7" name="Picture 2" descr="http://t3.gstatic.com/images?q=tbn:ANd9GcShU_jfrNfgRgGwQ5JBwsCBiCEPjb1VRSD_NVpnfxISLIl2XL4s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96952"/>
            <a:ext cx="4012114" cy="2304256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11315"/>
          <a:stretch>
            <a:fillRect/>
          </a:stretch>
        </p:blipFill>
        <p:spPr bwMode="auto">
          <a:xfrm>
            <a:off x="4644008" y="4221089"/>
            <a:ext cx="391953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0" y="2071678"/>
            <a:ext cx="842493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 «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Ш</a:t>
            </a:r>
            <a:r>
              <a:rPr kumimoji="0" lang="ru-RU" sz="2800" b="1" i="0" u="none" strike="noStrike" normalizeH="0" baseline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иналық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» 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топологиясы</a:t>
            </a:r>
            <a:endParaRPr kumimoji="0" lang="ru-RU" sz="28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  <a:cs typeface="Arial" pitchFamily="34" charset="0"/>
            </a:endParaRPr>
          </a:p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8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27984" y="3061409"/>
            <a:ext cx="4464496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желісі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бәріне таратылады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бірақ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оны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kumimoji="0" lang="ru-RU" sz="2000" b="0" i="0" u="none" strike="noStrike" cap="none" normalizeH="0" dirty="0" err="1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қана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ақпаратқа тиісті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ДК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n201.net/images/computers_network_consulting.jpg"/>
          <p:cNvPicPr>
            <a:picLocks noChangeAspect="1" noChangeArrowheads="1"/>
          </p:cNvPicPr>
          <p:nvPr/>
        </p:nvPicPr>
        <p:blipFill>
          <a:blip r:embed="rId2" cstate="print"/>
          <a:srcRect t="20000" b="17499"/>
          <a:stretch>
            <a:fillRect/>
          </a:stretch>
        </p:blipFill>
        <p:spPr bwMode="auto">
          <a:xfrm>
            <a:off x="251520" y="1859074"/>
            <a:ext cx="4680520" cy="2217998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8976" y="1078386"/>
            <a:ext cx="7467600" cy="1000132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Сақина</a:t>
            </a:r>
            <a:r>
              <a:rPr lang="ru-RU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4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топологиясы</a:t>
            </a:r>
            <a:endParaRPr lang="ru-RU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40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buNone/>
            </a:pPr>
            <a:endParaRPr lang="ru-RU" sz="2000" dirty="0"/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2780928"/>
            <a:ext cx="3571900" cy="3563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214282" y="4357694"/>
            <a:ext cx="5072066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 ДК-дан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ДК-ға айналым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buNone/>
            </a:pP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беріледі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275606" y="1566319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1.bp.blogspot.com/__3Nk0qjsSnM/TFzBNSL5TpI/AAAAAAAAAEQ/MB0QnuHQFmw/s1600/1_21_StarTopolog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44" y="2996952"/>
            <a:ext cx="4429156" cy="3312368"/>
          </a:xfrm>
          <a:prstGeom prst="rect">
            <a:avLst/>
          </a:prstGeom>
          <a:noFill/>
        </p:spPr>
      </p:pic>
      <p:pic>
        <p:nvPicPr>
          <p:cNvPr id="9" name="Picture 4" descr="http://t1.gstatic.com/images?q=tbn:ANd9GcRF4vfk416oBs53DPTAaBwCPWckmo9iLFdArfhTViRtRJJjQkMOwA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11560" y="2780928"/>
            <a:ext cx="3600400" cy="27458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Содержимое 2"/>
          <p:cNvSpPr>
            <a:spLocks noGrp="1"/>
          </p:cNvSpPr>
          <p:nvPr>
            <p:ph idx="1"/>
          </p:nvPr>
        </p:nvSpPr>
        <p:spPr>
          <a:xfrm>
            <a:off x="22202" y="1015414"/>
            <a:ext cx="7467600" cy="10001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 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«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Жұлдыз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» </a:t>
            </a:r>
            <a:r>
              <a:rPr lang="ru-RU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топологиясы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11560" y="1945538"/>
            <a:ext cx="4464496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 компьютерлер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 түйіншекке қосылады.</a:t>
            </a:r>
            <a:endParaRPr kumimoji="0" lang="ru-RU" sz="2000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studynotes.net/images/casta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3429000"/>
            <a:ext cx="4762500" cy="2847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285720" y="961142"/>
            <a:ext cx="7467600" cy="1000132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«</a:t>
            </a:r>
            <a:r>
              <a:rPr lang="ru-RU" sz="4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А</a:t>
            </a:r>
            <a:r>
              <a:rPr lang="ru-RU" sz="4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ғаш</a:t>
            </a: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»</a:t>
            </a: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 </a:t>
            </a:r>
            <a:r>
              <a:rPr lang="ru-RU" sz="4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топологиясы</a:t>
            </a:r>
            <a:r>
              <a:rPr lang="ru-RU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34" charset="0"/>
                <a:cs typeface="Arial" pitchFamily="34" charset="0"/>
              </a:rPr>
              <a:t> </a:t>
            </a:r>
            <a:endParaRPr lang="ru-RU" sz="4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214554"/>
            <a:ext cx="4464496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Компьютерлік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 қабатты орналасуы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-14294" y="1129308"/>
            <a:ext cx="8934269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 err="1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Берілу</a:t>
            </a:r>
            <a:r>
              <a:rPr lang="ru-RU" sz="4400" b="1" i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ортасы</a:t>
            </a:r>
            <a:r>
              <a:rPr lang="ru-RU" sz="4400" b="1" i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4400" b="1" i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err="1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топтастыру</a:t>
            </a:r>
            <a:r>
              <a:rPr lang="ru-RU" sz="4800" b="1" i="1" dirty="0" smtClean="0">
                <a:ln/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smtClean="0">
                <a:ln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i="1" dirty="0" smtClean="0">
                <a:ln/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0" y="1700808"/>
            <a:ext cx="8891836" cy="4680520"/>
          </a:xfrm>
        </p:spPr>
        <p:txBody>
          <a:bodyPr>
            <a:normAutofit fontScale="85000" lnSpcReduction="10000"/>
          </a:bodyPr>
          <a:lstStyle/>
          <a:p>
            <a:pPr marL="177800" indent="-177800" algn="just">
              <a:lnSpc>
                <a:spcPct val="90000"/>
              </a:lnSpc>
              <a:buFontTx/>
              <a:buNone/>
            </a:pPr>
            <a:r>
              <a:rPr lang="ru-RU" sz="2400" b="0" dirty="0"/>
              <a:t>    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Коммуникациялық ортаға 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ЭЕМ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ішіндегі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 беруді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 ету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шкі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интерфейстің белгілерін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ЭЕМ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параметрлерімен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келістіру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қажет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берілу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желі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каналы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 құрылымдар, 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ЭЕМ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желі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каналы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атқаратын қызметтерінің қабысуын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адаптер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желі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адаптері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3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 algn="just">
              <a:lnSpc>
                <a:spcPct val="90000"/>
              </a:lnSpc>
              <a:buFontTx/>
              <a:buNone/>
            </a:pPr>
            <a:r>
              <a:rPr lang="ru-RU" sz="33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 берілу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ЛВС-нің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кабель </a:t>
            </a:r>
            <a:r>
              <a:rPr lang="ru-RU" sz="33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түрімен көрсетілген</a:t>
            </a:r>
            <a:r>
              <a:rPr lang="ru-RU" sz="33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177800" indent="-177800">
              <a:lnSpc>
                <a:spcPct val="90000"/>
              </a:lnSpc>
            </a:pPr>
            <a:r>
              <a:rPr lang="ru-RU" sz="3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бұрама</a:t>
            </a:r>
            <a:r>
              <a:rPr lang="ru-RU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жұп</a:t>
            </a:r>
            <a:endParaRPr lang="ru-RU" sz="3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7800" indent="-177800">
              <a:lnSpc>
                <a:spcPct val="90000"/>
              </a:lnSpc>
            </a:pPr>
            <a:r>
              <a:rPr lang="ru-RU" sz="3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коаксиалды</a:t>
            </a:r>
            <a:r>
              <a:rPr lang="ru-RU" sz="3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кабель </a:t>
            </a:r>
          </a:p>
          <a:p>
            <a:pPr marL="177800" indent="-177800">
              <a:lnSpc>
                <a:spcPct val="90000"/>
              </a:lnSpc>
            </a:pPr>
            <a:r>
              <a:rPr lang="ru-RU" sz="33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оптоталшық </a:t>
            </a:r>
            <a:r>
              <a:rPr lang="ru-RU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кабель </a:t>
            </a:r>
          </a:p>
          <a:p>
            <a:pPr marL="177800" indent="-177800">
              <a:lnSpc>
                <a:spcPct val="90000"/>
              </a:lnSpc>
            </a:pPr>
            <a:endParaRPr lang="ru-RU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Бұрама жұп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700213"/>
            <a:ext cx="7772400" cy="4419600"/>
          </a:xfrm>
        </p:spPr>
        <p:txBody>
          <a:bodyPr/>
          <a:lstStyle/>
          <a:p>
            <a:pPr marL="723900" lvl="2" indent="-365125"/>
            <a:r>
              <a:rPr lang="ru-RU" sz="2800" b="1" dirty="0" err="1" smtClean="0">
                <a:solidFill>
                  <a:schemeClr val="tx1"/>
                </a:solidFill>
              </a:rPr>
              <a:t>Бұрама жұп   </a:t>
            </a:r>
            <a:r>
              <a:rPr lang="ru-RU" sz="2800" dirty="0" err="1" smtClean="0">
                <a:solidFill>
                  <a:schemeClr val="tx1"/>
                </a:solidFill>
              </a:rPr>
              <a:t>өзара байланысқан екі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оңаша өткізгіштерден тұрады;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endParaRPr lang="ru-RU" sz="2800" dirty="0">
              <a:solidFill>
                <a:schemeClr val="tx1"/>
              </a:solidFill>
            </a:endParaRPr>
          </a:p>
          <a:p>
            <a:pPr marL="723900" lvl="2" indent="-365125"/>
            <a:r>
              <a:rPr lang="ru-RU" sz="2800" dirty="0" err="1" smtClean="0">
                <a:solidFill>
                  <a:schemeClr val="tx1"/>
                </a:solidFill>
              </a:rPr>
              <a:t>Өткізгіштерді айналдыру</a:t>
            </a:r>
            <a:r>
              <a:rPr lang="ru-RU" sz="2800" dirty="0" smtClean="0">
                <a:solidFill>
                  <a:schemeClr val="tx1"/>
                </a:solidFill>
              </a:rPr>
              <a:t>  </a:t>
            </a:r>
            <a:r>
              <a:rPr lang="ru-RU" sz="2800" dirty="0" err="1" smtClean="0">
                <a:solidFill>
                  <a:schemeClr val="tx1"/>
                </a:solidFill>
              </a:rPr>
              <a:t>электрмагниттік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жолдардың сыртқа берілу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сигналына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әсерін тигізеді</a:t>
            </a:r>
            <a:r>
              <a:rPr lang="ru-RU" sz="2800" dirty="0" smtClean="0">
                <a:solidFill>
                  <a:schemeClr val="tx1"/>
                </a:solidFill>
              </a:rPr>
              <a:t>; </a:t>
            </a:r>
          </a:p>
          <a:p>
            <a:pPr marL="723900" lvl="2" indent="-365125">
              <a:buNone/>
            </a:pPr>
            <a:r>
              <a:rPr lang="ru-RU" sz="2800" dirty="0" smtClean="0">
                <a:solidFill>
                  <a:schemeClr val="tx1"/>
                </a:solidFill>
              </a:rPr>
              <a:t>      </a:t>
            </a:r>
            <a:r>
              <a:rPr lang="ru-RU" sz="2800" dirty="0" err="1" smtClean="0">
                <a:solidFill>
                  <a:schemeClr val="tx1"/>
                </a:solidFill>
              </a:rPr>
              <a:t>ең арзан</a:t>
            </a:r>
            <a:r>
              <a:rPr lang="ru-RU" sz="2800" dirty="0" smtClean="0">
                <a:solidFill>
                  <a:schemeClr val="tx1"/>
                </a:solidFill>
              </a:rPr>
              <a:t> кабель </a:t>
            </a:r>
            <a:r>
              <a:rPr lang="ru-RU" sz="2800" dirty="0" err="1" smtClean="0">
                <a:solidFill>
                  <a:schemeClr val="tx1"/>
                </a:solidFill>
              </a:rPr>
              <a:t>түрі</a:t>
            </a:r>
            <a:r>
              <a:rPr lang="ru-RU" sz="2800" dirty="0" smtClean="0">
                <a:solidFill>
                  <a:schemeClr val="tx1"/>
                </a:solidFill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</a:rPr>
              <a:t>ақпарат жіберу</a:t>
            </a:r>
            <a:r>
              <a:rPr lang="ru-RU" sz="2800" dirty="0" smtClean="0">
                <a:solidFill>
                  <a:schemeClr val="tx1"/>
                </a:solidFill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</a:rPr>
              <a:t>жылдамдығы </a:t>
            </a:r>
            <a:r>
              <a:rPr lang="ru-RU" sz="2800" dirty="0" smtClean="0">
                <a:solidFill>
                  <a:schemeClr val="tx1"/>
                </a:solidFill>
              </a:rPr>
              <a:t>0,25–1 </a:t>
            </a:r>
            <a:r>
              <a:rPr lang="ru-RU" sz="2800" dirty="0">
                <a:solidFill>
                  <a:schemeClr val="tx1"/>
                </a:solidFill>
              </a:rPr>
              <a:t>Мбит</a:t>
            </a:r>
            <a:r>
              <a:rPr lang="en-US" sz="2800" dirty="0">
                <a:solidFill>
                  <a:schemeClr val="tx1"/>
                </a:solidFill>
              </a:rPr>
              <a:t>/</a:t>
            </a:r>
            <a:r>
              <a:rPr lang="en-US" sz="2800" dirty="0" err="1">
                <a:solidFill>
                  <a:schemeClr val="tx1"/>
                </a:solidFill>
              </a:rPr>
              <a:t>сек</a:t>
            </a:r>
            <a:r>
              <a:rPr lang="ru-RU" sz="2800" dirty="0">
                <a:solidFill>
                  <a:schemeClr val="tx1"/>
                </a:solidFill>
              </a:rPr>
              <a:t>;</a:t>
            </a:r>
          </a:p>
          <a:p>
            <a:pPr marL="179388" lvl="1" indent="0">
              <a:buFont typeface="Wingdings" pitchFamily="2" charset="2"/>
              <a:buNone/>
            </a:pPr>
            <a:endParaRPr lang="ru-RU" sz="2800" dirty="0">
              <a:solidFill>
                <a:schemeClr val="tx1"/>
              </a:solidFill>
            </a:endParaRPr>
          </a:p>
          <a:p>
            <a:pPr marL="0" indent="0"/>
            <a:endParaRPr lang="ru-RU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139952" y="4907171"/>
            <a:ext cx="3384550" cy="863600"/>
            <a:chOff x="1296" y="1956"/>
            <a:chExt cx="1680" cy="192"/>
          </a:xfrm>
        </p:grpSpPr>
        <p:sp>
          <p:nvSpPr>
            <p:cNvPr id="66565" name="Oval 5"/>
            <p:cNvSpPr>
              <a:spLocks noChangeArrowheads="1"/>
            </p:cNvSpPr>
            <p:nvPr/>
          </p:nvSpPr>
          <p:spPr bwMode="auto">
            <a:xfrm>
              <a:off x="2448" y="2004"/>
              <a:ext cx="336" cy="9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1296" y="1956"/>
              <a:ext cx="1152" cy="192"/>
              <a:chOff x="1296" y="1956"/>
              <a:chExt cx="1152" cy="192"/>
            </a:xfrm>
          </p:grpSpPr>
          <p:sp>
            <p:nvSpPr>
              <p:cNvPr id="66567" name="Oval 7"/>
              <p:cNvSpPr>
                <a:spLocks noChangeArrowheads="1"/>
              </p:cNvSpPr>
              <p:nvPr/>
            </p:nvSpPr>
            <p:spPr bwMode="auto">
              <a:xfrm>
                <a:off x="2112" y="2004"/>
                <a:ext cx="336" cy="95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lIns="90000" tIns="46800" rIns="90000" bIns="46800" anchor="ctr"/>
              <a:lstStyle/>
              <a:p>
                <a:endParaRPr lang="ru-RU"/>
              </a:p>
            </p:txBody>
          </p:sp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1296" y="1956"/>
                <a:ext cx="810" cy="192"/>
                <a:chOff x="1296" y="1956"/>
                <a:chExt cx="810" cy="192"/>
              </a:xfrm>
            </p:grpSpPr>
            <p:sp>
              <p:nvSpPr>
                <p:cNvPr id="66569" name="Oval 9"/>
                <p:cNvSpPr>
                  <a:spLocks noChangeArrowheads="1"/>
                </p:cNvSpPr>
                <p:nvPr/>
              </p:nvSpPr>
              <p:spPr bwMode="auto">
                <a:xfrm>
                  <a:off x="1439" y="2004"/>
                  <a:ext cx="336" cy="95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ru-RU"/>
                </a:p>
              </p:txBody>
            </p:sp>
            <p:sp>
              <p:nvSpPr>
                <p:cNvPr id="66570" name="Oval 10"/>
                <p:cNvSpPr>
                  <a:spLocks noChangeArrowheads="1"/>
                </p:cNvSpPr>
                <p:nvPr/>
              </p:nvSpPr>
              <p:spPr bwMode="auto">
                <a:xfrm>
                  <a:off x="1770" y="2004"/>
                  <a:ext cx="336" cy="95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ru-RU"/>
                </a:p>
              </p:txBody>
            </p:sp>
            <p:sp>
              <p:nvSpPr>
                <p:cNvPr id="66571" name="Arc 11"/>
                <p:cNvSpPr>
                  <a:spLocks/>
                </p:cNvSpPr>
                <p:nvPr/>
              </p:nvSpPr>
              <p:spPr bwMode="auto">
                <a:xfrm>
                  <a:off x="1296" y="1956"/>
                  <a:ext cx="144" cy="19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21600"/>
                    <a:gd name="T1" fmla="*/ 0 h 43148"/>
                    <a:gd name="T2" fmla="*/ 1498 w 21600"/>
                    <a:gd name="T3" fmla="*/ 43148 h 43148"/>
                    <a:gd name="T4" fmla="*/ 0 w 21600"/>
                    <a:gd name="T5" fmla="*/ 21600 h 43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1600" h="43148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2947"/>
                        <a:pt x="12818" y="42360"/>
                        <a:pt x="1497" y="43147"/>
                      </a:cubicBezTo>
                    </a:path>
                    <a:path w="21600" h="43148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32947"/>
                        <a:pt x="12818" y="42360"/>
                        <a:pt x="1497" y="43147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66572" name="Arc 12"/>
            <p:cNvSpPr>
              <a:spLocks/>
            </p:cNvSpPr>
            <p:nvPr/>
          </p:nvSpPr>
          <p:spPr bwMode="auto">
            <a:xfrm rot="16209640" flipV="1">
              <a:off x="2788" y="1959"/>
              <a:ext cx="192" cy="185"/>
            </a:xfrm>
            <a:custGeom>
              <a:avLst/>
              <a:gdLst>
                <a:gd name="G0" fmla="+- 21600 0 0"/>
                <a:gd name="G1" fmla="+- 6143 0 0"/>
                <a:gd name="G2" fmla="+- 21600 0 0"/>
                <a:gd name="T0" fmla="*/ 42606 w 43200"/>
                <a:gd name="T1" fmla="*/ 1112 h 27743"/>
                <a:gd name="T2" fmla="*/ 892 w 43200"/>
                <a:gd name="T3" fmla="*/ 0 h 27743"/>
                <a:gd name="T4" fmla="*/ 21600 w 43200"/>
                <a:gd name="T5" fmla="*/ 6143 h 27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27743" fill="none" extrusionOk="0">
                  <a:moveTo>
                    <a:pt x="42605" y="1112"/>
                  </a:moveTo>
                  <a:cubicBezTo>
                    <a:pt x="43000" y="2759"/>
                    <a:pt x="43200" y="4448"/>
                    <a:pt x="43200" y="6143"/>
                  </a:cubicBezTo>
                  <a:cubicBezTo>
                    <a:pt x="43200" y="18072"/>
                    <a:pt x="33529" y="27743"/>
                    <a:pt x="21600" y="27743"/>
                  </a:cubicBezTo>
                  <a:cubicBezTo>
                    <a:pt x="9670" y="27743"/>
                    <a:pt x="0" y="18072"/>
                    <a:pt x="0" y="6143"/>
                  </a:cubicBezTo>
                  <a:cubicBezTo>
                    <a:pt x="-1" y="4063"/>
                    <a:pt x="300" y="1994"/>
                    <a:pt x="891" y="-1"/>
                  </a:cubicBezTo>
                </a:path>
                <a:path w="43200" h="27743" stroke="0" extrusionOk="0">
                  <a:moveTo>
                    <a:pt x="42605" y="1112"/>
                  </a:moveTo>
                  <a:cubicBezTo>
                    <a:pt x="43000" y="2759"/>
                    <a:pt x="43200" y="4448"/>
                    <a:pt x="43200" y="6143"/>
                  </a:cubicBezTo>
                  <a:cubicBezTo>
                    <a:pt x="43200" y="18072"/>
                    <a:pt x="33529" y="27743"/>
                    <a:pt x="21600" y="27743"/>
                  </a:cubicBezTo>
                  <a:cubicBezTo>
                    <a:pt x="9670" y="27743"/>
                    <a:pt x="0" y="18072"/>
                    <a:pt x="0" y="6143"/>
                  </a:cubicBezTo>
                  <a:cubicBezTo>
                    <a:pt x="-1" y="4063"/>
                    <a:pt x="300" y="1994"/>
                    <a:pt x="891" y="-1"/>
                  </a:cubicBezTo>
                  <a:lnTo>
                    <a:pt x="21600" y="6143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</p:grpSp>
      <p:pic>
        <p:nvPicPr>
          <p:cNvPr id="66573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9891" y="4904400"/>
            <a:ext cx="20161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747" y="951616"/>
            <a:ext cx="8534400" cy="758952"/>
          </a:xfrm>
        </p:spPr>
        <p:txBody>
          <a:bodyPr/>
          <a:lstStyle/>
          <a:p>
            <a:r>
              <a:rPr lang="ru-RU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Коаксиалды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кабель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981200"/>
            <a:ext cx="8062912" cy="4419600"/>
          </a:xfrm>
        </p:spPr>
        <p:txBody>
          <a:bodyPr/>
          <a:lstStyle/>
          <a:p>
            <a:pPr marL="622300" lvl="2" indent="-263525"/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Коаксиалды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кабель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кедергіқорғаныспен және жоғары механикалық төзімділігімен ерекшеленеді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</a:p>
          <a:p>
            <a:pPr marL="622300" lvl="2" indent="-263525"/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 жіберу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жылдамдығы 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10–50  Мбит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ru-RU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32138" y="4365625"/>
            <a:ext cx="5121082" cy="1924862"/>
            <a:chOff x="1357" y="2984"/>
            <a:chExt cx="3126" cy="1036"/>
          </a:xfrm>
        </p:grpSpPr>
        <p:sp>
          <p:nvSpPr>
            <p:cNvPr id="67589" name="Line 5"/>
            <p:cNvSpPr>
              <a:spLocks noChangeShapeType="1"/>
            </p:cNvSpPr>
            <p:nvPr/>
          </p:nvSpPr>
          <p:spPr bwMode="auto">
            <a:xfrm>
              <a:off x="3264" y="3504"/>
              <a:ext cx="144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  <p:sp>
          <p:nvSpPr>
            <p:cNvPr id="67590" name="Text Box 6"/>
            <p:cNvSpPr txBox="1">
              <a:spLocks noChangeArrowheads="1"/>
            </p:cNvSpPr>
            <p:nvPr/>
          </p:nvSpPr>
          <p:spPr bwMode="auto">
            <a:xfrm>
              <a:off x="3198" y="3853"/>
              <a:ext cx="585" cy="1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r>
                <a:rPr lang="ru-RU" sz="1400" dirty="0">
                  <a:solidFill>
                    <a:srgbClr val="000066"/>
                  </a:solidFill>
                  <a:latin typeface="Times New Roman" pitchFamily="18" charset="0"/>
                </a:rPr>
                <a:t>Изоляция</a:t>
              </a:r>
              <a:r>
                <a:rPr lang="ru-RU" sz="1400" dirty="0">
                  <a:latin typeface="Times New Roman" pitchFamily="18" charset="0"/>
                </a:rPr>
                <a:t> </a:t>
              </a:r>
              <a:endParaRPr lang="ru-RU" dirty="0">
                <a:latin typeface="Times New Roman" pitchFamily="18" charset="0"/>
              </a:endParaRPr>
            </a:p>
          </p:txBody>
        </p:sp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1357" y="3265"/>
              <a:ext cx="2387" cy="755"/>
              <a:chOff x="1021" y="2733"/>
              <a:chExt cx="2387" cy="755"/>
            </a:xfrm>
          </p:grpSpPr>
          <p:grpSp>
            <p:nvGrpSpPr>
              <p:cNvPr id="4" name="Group 8"/>
              <p:cNvGrpSpPr>
                <a:grpSpLocks/>
              </p:cNvGrpSpPr>
              <p:nvPr/>
            </p:nvGrpSpPr>
            <p:grpSpPr bwMode="auto">
              <a:xfrm>
                <a:off x="1584" y="2733"/>
                <a:ext cx="1824" cy="288"/>
                <a:chOff x="1584" y="2640"/>
                <a:chExt cx="1824" cy="288"/>
              </a:xfrm>
            </p:grpSpPr>
            <p:sp>
              <p:nvSpPr>
                <p:cNvPr id="67593" name="Rectangle 9"/>
                <p:cNvSpPr>
                  <a:spLocks noChangeArrowheads="1"/>
                </p:cNvSpPr>
                <p:nvPr/>
              </p:nvSpPr>
              <p:spPr bwMode="auto">
                <a:xfrm>
                  <a:off x="1584" y="2640"/>
                  <a:ext cx="960" cy="288"/>
                </a:xfrm>
                <a:prstGeom prst="rect">
                  <a:avLst/>
                </a:prstGeom>
                <a:solidFill>
                  <a:srgbClr val="808080">
                    <a:alpha val="50000"/>
                  </a:srgbClr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ru-RU"/>
                </a:p>
              </p:txBody>
            </p:sp>
            <p:sp>
              <p:nvSpPr>
                <p:cNvPr id="67594" name="Rectangle 10"/>
                <p:cNvSpPr>
                  <a:spLocks noChangeArrowheads="1"/>
                </p:cNvSpPr>
                <p:nvPr/>
              </p:nvSpPr>
              <p:spPr bwMode="auto">
                <a:xfrm>
                  <a:off x="2544" y="2688"/>
                  <a:ext cx="288" cy="192"/>
                </a:xfrm>
                <a:prstGeom prst="rect">
                  <a:avLst/>
                </a:prstGeom>
                <a:solidFill>
                  <a:srgbClr val="969696">
                    <a:alpha val="50000"/>
                  </a:srgbClr>
                </a:solidFill>
                <a:ln w="9525">
                  <a:solidFill>
                    <a:srgbClr val="969696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ru-RU"/>
                </a:p>
              </p:txBody>
            </p:sp>
            <p:sp>
              <p:nvSpPr>
                <p:cNvPr id="67595" name="Rectangle 11"/>
                <p:cNvSpPr>
                  <a:spLocks noChangeArrowheads="1"/>
                </p:cNvSpPr>
                <p:nvPr/>
              </p:nvSpPr>
              <p:spPr bwMode="auto">
                <a:xfrm>
                  <a:off x="2832" y="2736"/>
                  <a:ext cx="240" cy="96"/>
                </a:xfrm>
                <a:prstGeom prst="rect">
                  <a:avLst/>
                </a:prstGeom>
                <a:solidFill>
                  <a:srgbClr val="C0C0C0">
                    <a:alpha val="50000"/>
                  </a:srgbClr>
                </a:soli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ru-RU"/>
                </a:p>
              </p:txBody>
            </p:sp>
            <p:sp>
              <p:nvSpPr>
                <p:cNvPr id="67596" name="Line 12"/>
                <p:cNvSpPr>
                  <a:spLocks noChangeShapeType="1"/>
                </p:cNvSpPr>
                <p:nvPr/>
              </p:nvSpPr>
              <p:spPr bwMode="auto">
                <a:xfrm>
                  <a:off x="3072" y="2784"/>
                  <a:ext cx="336" cy="0"/>
                </a:xfrm>
                <a:prstGeom prst="line">
                  <a:avLst/>
                </a:prstGeom>
                <a:noFill/>
                <a:ln w="571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lIns="90000" tIns="46800" rIns="90000" bIns="46800" anchor="ctr"/>
                <a:lstStyle/>
                <a:p>
                  <a:endParaRPr lang="ru-RU"/>
                </a:p>
              </p:txBody>
            </p:sp>
          </p:grpSp>
          <p:sp>
            <p:nvSpPr>
              <p:cNvPr id="67597" name="Line 13"/>
              <p:cNvSpPr>
                <a:spLocks noChangeShapeType="1"/>
              </p:cNvSpPr>
              <p:nvPr/>
            </p:nvSpPr>
            <p:spPr bwMode="auto">
              <a:xfrm flipH="1">
                <a:off x="1728" y="3069"/>
                <a:ext cx="24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wrap="none" lIns="90000" tIns="46800" rIns="90000" bIns="46800" anchor="ctr"/>
              <a:lstStyle/>
              <a:p>
                <a:endParaRPr lang="ru-RU"/>
              </a:p>
            </p:txBody>
          </p:sp>
          <p:sp>
            <p:nvSpPr>
              <p:cNvPr id="67598" name="Text Box 14"/>
              <p:cNvSpPr txBox="1">
                <a:spLocks noChangeArrowheads="1"/>
              </p:cNvSpPr>
              <p:nvPr/>
            </p:nvSpPr>
            <p:spPr bwMode="auto">
              <a:xfrm>
                <a:off x="1021" y="3321"/>
                <a:ext cx="946" cy="1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/>
                <a:r>
                  <a:rPr lang="ru-RU" sz="1400" dirty="0" err="1" smtClean="0">
                    <a:solidFill>
                      <a:srgbClr val="000066"/>
                    </a:solidFill>
                    <a:latin typeface="Times New Roman" pitchFamily="18" charset="0"/>
                  </a:rPr>
                  <a:t>Қорғаныс қабығы</a:t>
                </a:r>
                <a:endParaRPr lang="ru-RU" dirty="0">
                  <a:latin typeface="Times New Roman" pitchFamily="18" charset="0"/>
                </a:endParaRPr>
              </a:p>
            </p:txBody>
          </p:sp>
        </p:grpSp>
        <p:sp>
          <p:nvSpPr>
            <p:cNvPr id="67599" name="Line 15"/>
            <p:cNvSpPr>
              <a:spLocks noChangeShapeType="1"/>
            </p:cNvSpPr>
            <p:nvPr/>
          </p:nvSpPr>
          <p:spPr bwMode="auto">
            <a:xfrm flipV="1">
              <a:off x="2976" y="3072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  <p:sp>
          <p:nvSpPr>
            <p:cNvPr id="67600" name="Line 16"/>
            <p:cNvSpPr>
              <a:spLocks noChangeShapeType="1"/>
            </p:cNvSpPr>
            <p:nvPr/>
          </p:nvSpPr>
          <p:spPr bwMode="auto">
            <a:xfrm flipV="1">
              <a:off x="3648" y="3171"/>
              <a:ext cx="24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lIns="90000" tIns="46800" rIns="90000" bIns="46800" anchor="ctr"/>
            <a:lstStyle/>
            <a:p>
              <a:endParaRPr lang="ru-RU"/>
            </a:p>
          </p:txBody>
        </p:sp>
        <p:sp>
          <p:nvSpPr>
            <p:cNvPr id="67601" name="Text Box 17"/>
            <p:cNvSpPr txBox="1">
              <a:spLocks noChangeArrowheads="1"/>
            </p:cNvSpPr>
            <p:nvPr/>
          </p:nvSpPr>
          <p:spPr bwMode="auto">
            <a:xfrm>
              <a:off x="3723" y="2984"/>
              <a:ext cx="760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>
              <a:spAutoFit/>
            </a:bodyPr>
            <a:lstStyle/>
            <a:p>
              <a:pPr algn="ctr"/>
              <a:r>
                <a:rPr lang="ru-RU" sz="1400" dirty="0" err="1" smtClean="0">
                  <a:solidFill>
                    <a:srgbClr val="000066"/>
                  </a:solidFill>
                  <a:latin typeface="Times New Roman" pitchFamily="18" charset="0"/>
                </a:rPr>
                <a:t>Ішкі</a:t>
              </a:r>
              <a:r>
                <a:rPr lang="ru-RU" sz="1400" dirty="0" smtClean="0">
                  <a:solidFill>
                    <a:srgbClr val="000066"/>
                  </a:solidFill>
                  <a:latin typeface="Times New Roman" pitchFamily="18" charset="0"/>
                </a:rPr>
                <a:t> </a:t>
              </a:r>
              <a:r>
                <a:rPr lang="ru-RU" sz="1400" dirty="0" err="1" smtClean="0">
                  <a:solidFill>
                    <a:srgbClr val="000066"/>
                  </a:solidFill>
                  <a:latin typeface="Times New Roman" pitchFamily="18" charset="0"/>
                </a:rPr>
                <a:t>жолсерік</a:t>
              </a:r>
              <a:endParaRPr lang="ru-RU" dirty="0">
                <a:latin typeface="Times New Roman" pitchFamily="18" charset="0"/>
              </a:endParaRPr>
            </a:p>
          </p:txBody>
        </p:sp>
      </p:grpSp>
      <p:pic>
        <p:nvPicPr>
          <p:cNvPr id="67602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1392" y="4022243"/>
            <a:ext cx="30956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Оптикалық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талшықты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кабель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981200"/>
            <a:ext cx="8134350" cy="4419600"/>
          </a:xfrm>
        </p:spPr>
        <p:txBody>
          <a:bodyPr/>
          <a:lstStyle/>
          <a:p>
            <a:pPr marL="533400" lvl="1" indent="-354013">
              <a:buFontTx/>
              <a:buChar char="•"/>
            </a:pP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Оптикалық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талшықты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кабель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жіберу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ортасы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электромагниттік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жолдардың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әрекетінен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жәбір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көрмеген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533400" lvl="1" indent="-354013">
              <a:buFontTx/>
              <a:buChar char="•"/>
            </a:pP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 жіберу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жылдамдығы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Мбит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/c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ек-ден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ru-RU" b="0" dirty="0"/>
          </a:p>
        </p:txBody>
      </p:sp>
      <p:sp>
        <p:nvSpPr>
          <p:cNvPr id="68612" name="Rectangle 4"/>
          <p:cNvSpPr>
            <a:spLocks noChangeArrowheads="1"/>
          </p:cNvSpPr>
          <p:nvPr/>
        </p:nvSpPr>
        <p:spPr bwMode="auto">
          <a:xfrm>
            <a:off x="4356100" y="4941888"/>
            <a:ext cx="995363" cy="457200"/>
          </a:xfrm>
          <a:prstGeom prst="rect">
            <a:avLst/>
          </a:prstGeom>
          <a:solidFill>
            <a:srgbClr val="808080">
              <a:alpha val="50000"/>
            </a:srgbClr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5356225" y="5118100"/>
            <a:ext cx="381000" cy="152400"/>
          </a:xfrm>
          <a:prstGeom prst="rect">
            <a:avLst/>
          </a:prstGeom>
          <a:solidFill>
            <a:srgbClr val="C0C0C0">
              <a:alpha val="50000"/>
            </a:srgbClr>
          </a:solidFill>
          <a:ln w="9525">
            <a:solidFill>
              <a:srgbClr val="C0C0C0"/>
            </a:solidFill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68614" name="Line 6"/>
          <p:cNvSpPr>
            <a:spLocks noChangeShapeType="1"/>
          </p:cNvSpPr>
          <p:nvPr/>
        </p:nvSpPr>
        <p:spPr bwMode="auto">
          <a:xfrm>
            <a:off x="5737225" y="5194300"/>
            <a:ext cx="533400" cy="15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68615" name="Line 7"/>
          <p:cNvSpPr>
            <a:spLocks noChangeShapeType="1"/>
          </p:cNvSpPr>
          <p:nvPr/>
        </p:nvSpPr>
        <p:spPr bwMode="auto">
          <a:xfrm flipH="1">
            <a:off x="4065588" y="54991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68616" name="Text Box 8"/>
          <p:cNvSpPr txBox="1">
            <a:spLocks noChangeArrowheads="1"/>
          </p:cNvSpPr>
          <p:nvPr/>
        </p:nvSpPr>
        <p:spPr bwMode="auto">
          <a:xfrm>
            <a:off x="2916238" y="5878513"/>
            <a:ext cx="1549120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000066"/>
                </a:solidFill>
                <a:latin typeface="Times New Roman" pitchFamily="18" charset="0"/>
              </a:rPr>
              <a:t>Қорғаныс қабығы</a:t>
            </a:r>
            <a:endParaRPr lang="ru-RU" dirty="0">
              <a:latin typeface="Times New Roman" pitchFamily="18" charset="0"/>
            </a:endParaRPr>
          </a:p>
        </p:txBody>
      </p:sp>
      <p:sp>
        <p:nvSpPr>
          <p:cNvPr id="68617" name="Line 9"/>
          <p:cNvSpPr>
            <a:spLocks noChangeShapeType="1"/>
          </p:cNvSpPr>
          <p:nvPr/>
        </p:nvSpPr>
        <p:spPr bwMode="auto">
          <a:xfrm flipV="1">
            <a:off x="5584825" y="4737100"/>
            <a:ext cx="304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68618" name="Text Box 10"/>
          <p:cNvSpPr txBox="1">
            <a:spLocks noChangeArrowheads="1"/>
          </p:cNvSpPr>
          <p:nvPr/>
        </p:nvSpPr>
        <p:spPr bwMode="auto">
          <a:xfrm>
            <a:off x="4781550" y="4432300"/>
            <a:ext cx="1209283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000066"/>
                </a:solidFill>
                <a:latin typeface="Times New Roman" pitchFamily="18" charset="0"/>
              </a:rPr>
              <a:t>Шыны</a:t>
            </a:r>
            <a:r>
              <a:rPr lang="ru-RU" sz="1400" dirty="0" smtClean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000066"/>
                </a:solidFill>
                <a:latin typeface="Times New Roman" pitchFamily="18" charset="0"/>
              </a:rPr>
              <a:t>қабық</a:t>
            </a:r>
            <a:endParaRPr lang="ru-RU" dirty="0">
              <a:latin typeface="Times New Roman" pitchFamily="18" charset="0"/>
            </a:endParaRPr>
          </a:p>
        </p:txBody>
      </p:sp>
      <p:sp>
        <p:nvSpPr>
          <p:cNvPr id="68619" name="Line 11"/>
          <p:cNvSpPr>
            <a:spLocks noChangeShapeType="1"/>
          </p:cNvSpPr>
          <p:nvPr/>
        </p:nvSpPr>
        <p:spPr bwMode="auto">
          <a:xfrm flipV="1">
            <a:off x="6194425" y="4889500"/>
            <a:ext cx="381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68620" name="Text Box 12"/>
          <p:cNvSpPr txBox="1">
            <a:spLocks noChangeArrowheads="1"/>
          </p:cNvSpPr>
          <p:nvPr/>
        </p:nvSpPr>
        <p:spPr bwMode="auto">
          <a:xfrm>
            <a:off x="6651625" y="4616450"/>
            <a:ext cx="1706563" cy="309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algn="ctr"/>
            <a:r>
              <a:rPr lang="ru-RU" sz="1400" dirty="0" err="1" smtClean="0">
                <a:solidFill>
                  <a:srgbClr val="000066"/>
                </a:solidFill>
                <a:latin typeface="Times New Roman" pitchFamily="18" charset="0"/>
              </a:rPr>
              <a:t>Оптикалық талшық</a:t>
            </a:r>
            <a:endParaRPr lang="ru-RU" sz="1400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pic>
        <p:nvPicPr>
          <p:cNvPr id="68621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9274" y="4519612"/>
            <a:ext cx="1800225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 txBox="1">
            <a:spLocks/>
          </p:cNvSpPr>
          <p:nvPr/>
        </p:nvSpPr>
        <p:spPr>
          <a:xfrm>
            <a:off x="714348" y="4643446"/>
            <a:ext cx="7920880" cy="115497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lvl="0" indent="-256032" algn="just">
              <a:spcBef>
                <a:spcPts val="400"/>
              </a:spcBef>
              <a:buClr>
                <a:schemeClr val="accent1"/>
              </a:buClr>
              <a:buSzPct val="68000"/>
              <a:buFont typeface="Wingdings 3"/>
              <a:buChar char=""/>
              <a:defRPr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компьютерлермен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бүкіл әлем бойынша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ақпарат алмасу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мен беру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мүмкіндігі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желілер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 Интернет -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араларын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өзара біріктіретін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тораптардың жиынтығы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Ray\Desktop\large_LA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0562" y="1772816"/>
            <a:ext cx="3810000" cy="2770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Ray\Desktop\interne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01" y="1772816"/>
            <a:ext cx="356300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99592" y="905905"/>
            <a:ext cx="26799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2500"/>
              </a:spcBef>
              <a:buClr>
                <a:srgbClr val="FF0000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800" b="1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Интернет</a:t>
            </a:r>
            <a:endParaRPr lang="en-GB" sz="4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-28102" y="764704"/>
            <a:ext cx="8258204" cy="72705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Интернеттің пайда</a:t>
            </a:r>
            <a:r>
              <a:rPr lang="ru-RU" sz="4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болу </a:t>
            </a:r>
            <a:r>
              <a:rPr lang="ru-RU" sz="4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тарихы</a:t>
            </a:r>
            <a:endParaRPr lang="ru-RU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Текст 3"/>
          <p:cNvSpPr txBox="1">
            <a:spLocks/>
          </p:cNvSpPr>
          <p:nvPr/>
        </p:nvSpPr>
        <p:spPr>
          <a:xfrm>
            <a:off x="611560" y="1832870"/>
            <a:ext cx="4186238" cy="4390491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109728" lvl="0">
              <a:spcBef>
                <a:spcPts val="400"/>
              </a:spcBef>
              <a:buClr>
                <a:schemeClr val="accent1"/>
              </a:buClr>
              <a:buSzPct val="68000"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1957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Кеңес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Одағы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Жердің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жасанды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серігін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ұшырғаннан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АҚШ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министрлігі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ақпаратты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тасымалдаудың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сенімді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шешті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АҚШ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алдыңғы қатарлы зерттеу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жобаларының агенттігі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(АРПА) осы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мақсатта компьютерлік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құруды ұсынды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20482" name="Picture 2" descr="http://quadrata.ru/uploads/programmist-p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857364"/>
            <a:ext cx="3595676" cy="39624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-48088" y="627633"/>
            <a:ext cx="8962240" cy="1096103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Интернет желісіне қосылу жолдары</a:t>
            </a:r>
            <a:endParaRPr kumimoji="0" lang="ru-RU" sz="440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-48088" y="4148007"/>
            <a:ext cx="7415242" cy="149542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365760" marR="0" lvl="0" indent="449263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68000"/>
              <a:buFont typeface="Wingdings" pitchFamily="2" charset="2"/>
              <a:buChar char="Ø"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Радиоканал</a:t>
            </a:r>
          </a:p>
          <a:p>
            <a:pPr marL="365760" marR="0" lvl="0" indent="449263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68000"/>
              <a:buFont typeface="Wingdings" pitchFamily="2" charset="2"/>
              <a:buChar char="Ø"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Спутник канал</a:t>
            </a:r>
          </a:p>
          <a:p>
            <a:pPr marL="365760" marR="0" lvl="0" indent="449263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68000"/>
              <a:buFont typeface="Wingdings" pitchFamily="2" charset="2"/>
              <a:buChar char="Ø"/>
              <a:tabLst/>
              <a:defRPr/>
            </a:pPr>
            <a:r>
              <a:rPr kumimoji="0" lang="ru-RU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канал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4779" y="4276168"/>
            <a:ext cx="2068282" cy="1831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student\Desktop\photo_499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555" y="1857364"/>
            <a:ext cx="3594224" cy="2000264"/>
          </a:xfrm>
          <a:prstGeom prst="rect">
            <a:avLst/>
          </a:prstGeom>
          <a:noFill/>
        </p:spPr>
      </p:pic>
      <p:pic>
        <p:nvPicPr>
          <p:cNvPr id="1028" name="Picture 4" descr="http://eve.kz/upload/normal/almaty-modemy_almaty_vayfay_modemy_almaty_nastroyka_modem_almaty_nastroyka_modem_v_almaty_3140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392" y="3855239"/>
            <a:ext cx="2286016" cy="2071702"/>
          </a:xfrm>
          <a:prstGeom prst="rect">
            <a:avLst/>
          </a:prstGeom>
          <a:noFill/>
        </p:spPr>
      </p:pic>
      <p:pic>
        <p:nvPicPr>
          <p:cNvPr id="1030" name="Picture 6" descr="http://www.3dnews.ru/assets/external/illustrations/2012/07/10/632093/View_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1857364"/>
            <a:ext cx="3286148" cy="2143140"/>
          </a:xfrm>
          <a:prstGeom prst="rect">
            <a:avLst/>
          </a:prstGeom>
          <a:noFill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594" y="38985"/>
            <a:ext cx="2781381" cy="9417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877513"/>
            <a:ext cx="8100775" cy="857256"/>
          </a:xfrm>
        </p:spPr>
        <p:txBody>
          <a:bodyPr>
            <a:noAutofit/>
          </a:bodyPr>
          <a:lstStyle/>
          <a:p>
            <a:pPr algn="ctr">
              <a:lnSpc>
                <a:spcPct val="80000"/>
              </a:lnSpc>
            </a:pP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Интернетте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протокол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адресі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700808"/>
            <a:ext cx="8713787" cy="4941168"/>
          </a:xfrm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</a:pPr>
            <a:r>
              <a:rPr lang="en-US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IP 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  (ағылш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Ағылшын тілі"/>
              </a:rPr>
              <a:t>.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 Protocol address) - 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 протокол </a:t>
            </a:r>
            <a:r>
              <a:rPr lang="ru-RU" sz="28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адресі</a:t>
            </a: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әр құралға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(компьютер, принтер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т.б.)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жеке-дара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нөмірлі белгі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құралдар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желісінде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өзара қарым қатынас жасау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протоколын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қолданады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80000"/>
              </a:lnSpc>
            </a:pP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ТСР (</a:t>
            </a:r>
            <a:r>
              <a:rPr lang="ru-RU" sz="28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Transmission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</a:t>
            </a:r>
            <a:r>
              <a:rPr lang="en-US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Protocol</a:t>
            </a:r>
            <a:r>
              <a:rPr lang="ru-RU" sz="28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ТСР) </a:t>
            </a:r>
            <a:r>
              <a:rPr lang="en-US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TCP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хаттамасын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қолданбалы программамен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компьютерде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мезгілде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 ол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адрестер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порттар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жиынтығы түрінде ұсынылуы тиіс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 порттар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идентификаторы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TCP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хаттамасының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программасымен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таңдалғандықтан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бірегей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965" y="-1816"/>
            <a:ext cx="2476539" cy="83852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97708"/>
            <a:ext cx="8892480" cy="153965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Жеткізуді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хаттамасы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желіаралық </a:t>
            </a:r>
            <a:r>
              <a:rPr lang="ru-RU" sz="3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1" y="1845734"/>
            <a:ext cx="8668454" cy="431957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TCP/IP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хаттамалары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тобының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көліктік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хаттамасы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Компьютерлер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орнатылғаннан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байттар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ағыны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түріндегі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мәліметтерді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жеткізуді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Қолданбалы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программалар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TCP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хаттамасымен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порттар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protocol port)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әрекеттеседі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1970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АҚШ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Қорғаныс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министрлігі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жасап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шығарған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желілерде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тараған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коммуникациялық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UNIX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операциялық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кіреді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Internet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жүйесінде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TCP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хаттамасының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OSI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моделінің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транспорттық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ал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хаттамасының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бөлігі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желілік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деңгейге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8985"/>
            <a:ext cx="2187735" cy="74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098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k-KZ" dirty="0" smtClean="0"/>
          </a:p>
          <a:p>
            <a:endParaRPr lang="kk-KZ" dirty="0"/>
          </a:p>
          <a:p>
            <a:r>
              <a:rPr lang="kk-KZ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</a:p>
          <a:p>
            <a:pPr algn="ctr"/>
            <a:r>
              <a:rPr lang="kk-KZ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kk-KZ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r>
              <a:rPr lang="kk-KZ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108. 223. 255</a:t>
            </a:r>
            <a:endParaRPr lang="kk-KZ" sz="4400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822959" y="3337888"/>
            <a:ext cx="9048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5896" y="2073344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1572" y="4539237"/>
            <a:ext cx="33272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Ішкі желідегі компьютердің номері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2051720" y="3691831"/>
            <a:ext cx="72008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3896394" y="2780928"/>
            <a:ext cx="171550" cy="7154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6432376" y="3935367"/>
            <a:ext cx="171550" cy="7154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5846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980728"/>
            <a:ext cx="7543800" cy="756633"/>
          </a:xfrm>
        </p:spPr>
        <p:txBody>
          <a:bodyPr>
            <a:normAutofit/>
          </a:bodyPr>
          <a:lstStyle/>
          <a:p>
            <a:r>
              <a:rPr lang="kk-KZ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желісі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845734"/>
            <a:ext cx="8820471" cy="402336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Желідегі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компьютердің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байттан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0-ден 255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аралықтағы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ондық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сандары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нүктемен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бөлінген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IP-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адресі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Мекен-жай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оңнан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солға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оқылады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128.250.33.199 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желісі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қолданушының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компьютерлік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мекен-жайын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анықтайды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IP-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адрестік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компьютерлер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мекен-жайларды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есте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оңай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домендік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атау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DNS)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енгізілді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4787912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1136</TotalTime>
  <Words>608</Words>
  <Application>Microsoft Office PowerPoint</Application>
  <PresentationFormat>Экран (4:3)</PresentationFormat>
  <Paragraphs>85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Calibri</vt:lpstr>
      <vt:lpstr>Calibri Light</vt:lpstr>
      <vt:lpstr>Symbol</vt:lpstr>
      <vt:lpstr>Times New Roman</vt:lpstr>
      <vt:lpstr>Times New Roman Cyr</vt:lpstr>
      <vt:lpstr>Wingdings</vt:lpstr>
      <vt:lpstr>Wingdings 3</vt:lpstr>
      <vt:lpstr>Ретро</vt:lpstr>
      <vt:lpstr>Тақырыбы: Желілер және телекоммуникациялар </vt:lpstr>
      <vt:lpstr>Компьютерлік желі</vt:lpstr>
      <vt:lpstr>Телекоммуникациялар</vt:lpstr>
      <vt:lpstr>Есептеуші желілерді топтастыру</vt:lpstr>
      <vt:lpstr>Аумақтық белгі бойынша топтастыру</vt:lpstr>
      <vt:lpstr>Презентация PowerPoint</vt:lpstr>
      <vt:lpstr>Біррангті желі</vt:lpstr>
      <vt:lpstr>Белгіленген сервер желісімен</vt:lpstr>
      <vt:lpstr>Топология бойынша топтастыру</vt:lpstr>
      <vt:lpstr>Презентация PowerPoint</vt:lpstr>
      <vt:lpstr>Презентация PowerPoint</vt:lpstr>
      <vt:lpstr>Презентация PowerPoint</vt:lpstr>
      <vt:lpstr>Берілу ортасы бойынша топтастыру  </vt:lpstr>
      <vt:lpstr>Бұрама жұп</vt:lpstr>
      <vt:lpstr>Коаксиалды кабель</vt:lpstr>
      <vt:lpstr>Оптикалық - талшықты кабель</vt:lpstr>
      <vt:lpstr>Презентация PowerPoint</vt:lpstr>
      <vt:lpstr>Интернеттің пайда болу тарихы</vt:lpstr>
      <vt:lpstr>Презентация PowerPoint</vt:lpstr>
      <vt:lpstr>Интернетте екі негізгі протокол адресі қолданылады: </vt:lpstr>
      <vt:lpstr>Жеткізуді басқару хаттамасы желіаралық хаттама</vt:lpstr>
      <vt:lpstr>Презентация PowerPoint</vt:lpstr>
      <vt:lpstr>Интернет желісі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Компьютеные сети</dc:title>
  <dc:creator>ноут</dc:creator>
  <cp:lastModifiedBy>Пользователь Windows</cp:lastModifiedBy>
  <cp:revision>74</cp:revision>
  <dcterms:created xsi:type="dcterms:W3CDTF">2012-11-02T03:34:54Z</dcterms:created>
  <dcterms:modified xsi:type="dcterms:W3CDTF">2020-08-30T10:58:57Z</dcterms:modified>
</cp:coreProperties>
</file>