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7" autoAdjust="0"/>
    <p:restoredTop sz="94660"/>
  </p:normalViewPr>
  <p:slideViewPr>
    <p:cSldViewPr snapToGrid="0">
      <p:cViewPr varScale="1">
        <p:scale>
          <a:sx n="43" d="100"/>
          <a:sy n="43" d="100"/>
        </p:scale>
        <p:origin x="31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94F8FF6-9325-4DC8-96CF-DA3E3E5B6A80}"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1918527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4F8FF6-9325-4DC8-96CF-DA3E3E5B6A80}"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2777820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94F8FF6-9325-4DC8-96CF-DA3E3E5B6A80}"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387649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94F8FF6-9325-4DC8-96CF-DA3E3E5B6A80}" type="datetimeFigureOut">
              <a:rPr lang="ru-RU" smtClean="0"/>
              <a:t>31.08.2020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3387181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94F8FF6-9325-4DC8-96CF-DA3E3E5B6A80}" type="datetimeFigureOut">
              <a:rPr lang="ru-RU" smtClean="0"/>
              <a:t>31.08.2020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2619725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94F8FF6-9325-4DC8-96CF-DA3E3E5B6A80}" type="datetimeFigureOut">
              <a:rPr lang="ru-RU" smtClean="0"/>
              <a:t>31.08.2020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2756412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94F8FF6-9325-4DC8-96CF-DA3E3E5B6A80}" type="datetimeFigureOut">
              <a:rPr lang="ru-RU" smtClean="0"/>
              <a:t>31.08.2020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3257087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94F8FF6-9325-4DC8-96CF-DA3E3E5B6A80}" type="datetimeFigureOut">
              <a:rPr lang="ru-RU" smtClean="0"/>
              <a:t>31.08.2020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2440591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94F8FF6-9325-4DC8-96CF-DA3E3E5B6A80}" type="datetimeFigureOut">
              <a:rPr lang="ru-RU" smtClean="0"/>
              <a:t>31.08.2020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451418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4F8FF6-9325-4DC8-96CF-DA3E3E5B6A80}"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2062094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94F8FF6-9325-4DC8-96CF-DA3E3E5B6A80}" type="datetimeFigureOut">
              <a:rPr lang="ru-RU" smtClean="0"/>
              <a:t>31.08.2020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CE2B5CF-3ABE-4E29-B653-E2E488FB583B}" type="slidenum">
              <a:rPr lang="ru-RU" smtClean="0"/>
              <a:t>‹#›</a:t>
            </a:fld>
            <a:endParaRPr lang="ru-RU"/>
          </a:p>
        </p:txBody>
      </p:sp>
    </p:spTree>
    <p:extLst>
      <p:ext uri="{BB962C8B-B14F-4D97-AF65-F5344CB8AC3E}">
        <p14:creationId xmlns:p14="http://schemas.microsoft.com/office/powerpoint/2010/main" val="267883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F8FF6-9325-4DC8-96CF-DA3E3E5B6A80}" type="datetimeFigureOut">
              <a:rPr lang="ru-RU" smtClean="0"/>
              <a:t>31.08.2020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2B5CF-3ABE-4E29-B653-E2E488FB583B}" type="slidenum">
              <a:rPr lang="ru-RU" smtClean="0"/>
              <a:t>‹#›</a:t>
            </a:fld>
            <a:endParaRPr lang="ru-RU"/>
          </a:p>
        </p:txBody>
      </p:sp>
    </p:spTree>
    <p:extLst>
      <p:ext uri="{BB962C8B-B14F-4D97-AF65-F5344CB8AC3E}">
        <p14:creationId xmlns:p14="http://schemas.microsoft.com/office/powerpoint/2010/main" val="3198648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en.wikipedia.org/wiki/File:Ford_Show_1987.jpg"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4.gif"/><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51251" y="1908799"/>
            <a:ext cx="6330451" cy="821700"/>
          </a:xfrm>
          <a:prstGeom prst="rect">
            <a:avLst/>
          </a:prstGeom>
        </p:spPr>
        <p:txBody>
          <a:bodyPr wrap="none">
            <a:spAutoFit/>
          </a:bodyPr>
          <a:lstStyle/>
          <a:p>
            <a:pPr indent="450215" algn="just">
              <a:lnSpc>
                <a:spcPct val="115000"/>
              </a:lnSpc>
              <a:spcAft>
                <a:spcPts val="0"/>
              </a:spcAft>
              <a:tabLst>
                <a:tab pos="630555" algn="l"/>
                <a:tab pos="810260" algn="l"/>
              </a:tabLst>
            </a:pPr>
            <a:r>
              <a:rPr lang="en-US" sz="4400" b="1" dirty="0">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Multimedia Technology</a:t>
            </a:r>
            <a:endParaRPr lang="ru-RU" sz="44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val="0"/>
              </a:ext>
            </a:extLst>
          </a:blip>
          <a:srcRect t="8000" b="21651"/>
          <a:stretch/>
        </p:blipFill>
        <p:spPr>
          <a:xfrm>
            <a:off x="1275684" y="632090"/>
            <a:ext cx="3619044" cy="4469501"/>
          </a:xfrm>
          <a:prstGeom prst="rect">
            <a:avLst/>
          </a:prstGeom>
        </p:spPr>
      </p:pic>
      <p:pic>
        <p:nvPicPr>
          <p:cNvPr id="6" name="Picture 8" descr="Восточно-Казахстанский государственный университет имени С. Аманжолов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275684" y="5101591"/>
            <a:ext cx="3861091" cy="1323439"/>
          </a:xfrm>
          <a:prstGeom prst="rect">
            <a:avLst/>
          </a:prstGeom>
          <a:noFill/>
        </p:spPr>
        <p:txBody>
          <a:bodyPr wrap="square" rtlCol="0">
            <a:spAutoFit/>
          </a:bodyPr>
          <a:lstStyle/>
          <a:p>
            <a:pPr algn="ctr"/>
            <a:r>
              <a:rPr lang="en-US" sz="2000" b="1" dirty="0" err="1" smtClean="0">
                <a:latin typeface="Times New Roman" panose="02020603050405020304" pitchFamily="18" charset="0"/>
                <a:cs typeface="Times New Roman" panose="02020603050405020304" pitchFamily="18" charset="0"/>
              </a:rPr>
              <a:t>Zhunussova</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Gulnur</a:t>
            </a:r>
            <a:r>
              <a:rPr lang="kk-KZ" sz="2000" b="1" dirty="0" smtClean="0">
                <a:latin typeface="Times New Roman" panose="02020603050405020304" pitchFamily="18" charset="0"/>
                <a:cs typeface="Times New Roman" panose="02020603050405020304" pitchFamily="18" charset="0"/>
              </a:rPr>
              <a:t>-</a:t>
            </a:r>
          </a:p>
          <a:p>
            <a:pPr algn="ctr"/>
            <a:r>
              <a:rPr lang="en-US" sz="2000" dirty="0">
                <a:latin typeface="Times New Roman" panose="02020603050405020304" pitchFamily="18" charset="0"/>
                <a:cs typeface="Times New Roman" panose="02020603050405020304" pitchFamily="18" charset="0"/>
              </a:rPr>
              <a:t>senior lecturer of the Department of computer modeling and </a:t>
            </a:r>
            <a:endParaRPr lang="kk-KZ" sz="2000" dirty="0" smtClean="0">
              <a:latin typeface="Times New Roman" panose="02020603050405020304" pitchFamily="18" charset="0"/>
              <a:cs typeface="Times New Roman" panose="02020603050405020304" pitchFamily="18" charset="0"/>
            </a:endParaRPr>
          </a:p>
          <a:p>
            <a:pPr algn="ctr"/>
            <a:r>
              <a:rPr lang="en-US" sz="2000" dirty="0" smtClean="0">
                <a:latin typeface="Times New Roman" panose="02020603050405020304" pitchFamily="18" charset="0"/>
                <a:cs typeface="Times New Roman" panose="02020603050405020304" pitchFamily="18" charset="0"/>
              </a:rPr>
              <a:t>information </a:t>
            </a:r>
            <a:r>
              <a:rPr lang="en-US" sz="2000" dirty="0">
                <a:latin typeface="Times New Roman" panose="02020603050405020304" pitchFamily="18" charset="0"/>
                <a:cs typeface="Times New Roman" panose="02020603050405020304" pitchFamily="18" charset="0"/>
              </a:rPr>
              <a:t>technologies</a:t>
            </a:r>
            <a:endParaRPr lang="ru-RU" sz="2000" dirty="0">
              <a:latin typeface="Times New Roman" panose="02020603050405020304" pitchFamily="18" charset="0"/>
              <a:cs typeface="Times New Roman" panose="02020603050405020304" pitchFamily="18" charset="0"/>
            </a:endParaRPr>
          </a:p>
        </p:txBody>
      </p:sp>
      <p:pic>
        <p:nvPicPr>
          <p:cNvPr id="12" name="Рисунок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3356" y="2961279"/>
            <a:ext cx="5379208" cy="2802031"/>
          </a:xfrm>
          <a:prstGeom prst="rect">
            <a:avLst/>
          </a:prstGeom>
        </p:spPr>
      </p:pic>
    </p:spTree>
    <p:extLst>
      <p:ext uri="{BB962C8B-B14F-4D97-AF65-F5344CB8AC3E}">
        <p14:creationId xmlns:p14="http://schemas.microsoft.com/office/powerpoint/2010/main" val="1047496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299881" y="653863"/>
            <a:ext cx="9834283" cy="4099584"/>
          </a:xfrm>
          <a:prstGeom prst="rect">
            <a:avLst/>
          </a:prstGeom>
        </p:spPr>
        <p:txBody>
          <a:bodyPr wrap="square">
            <a:spAutoFit/>
          </a:bodyPr>
          <a:lstStyle/>
          <a:p>
            <a:pPr indent="450215" algn="just">
              <a:lnSpc>
                <a:spcPct val="115000"/>
              </a:lnSpc>
              <a:spcAft>
                <a:spcPts val="0"/>
              </a:spcAft>
              <a:tabLst>
                <a:tab pos="630555" algn="l"/>
                <a:tab pos="810260" algn="l"/>
              </a:tabLs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Questions</a:t>
            </a:r>
            <a:r>
              <a:rPr lang="en-US" sz="2800" b="1"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kk-KZ" sz="28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lnSpc>
                <a:spcPct val="115000"/>
              </a:lnSpc>
              <a:spcAft>
                <a:spcPts val="0"/>
              </a:spcAft>
              <a:tabLst>
                <a:tab pos="630555" algn="l"/>
                <a:tab pos="810260" algn="l"/>
              </a:tabLst>
            </a:pPr>
            <a:endParaRPr lang="ru-RU"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44500" lvl="0" indent="-444500" algn="just">
              <a:spcAft>
                <a:spcPts val="0"/>
              </a:spcAft>
              <a:buFont typeface="+mj-lt"/>
              <a:buAutoNum type="arabicPeriod"/>
            </a:pPr>
            <a:r>
              <a:rPr lang="en-US" sz="2800" dirty="0">
                <a:latin typeface="Times New Roman" panose="02020603050405020304" pitchFamily="18" charset="0"/>
                <a:ea typeface="Times New Roman" panose="02020603050405020304" pitchFamily="18" charset="0"/>
              </a:rPr>
              <a:t>What is multimedia technology?</a:t>
            </a:r>
            <a:endParaRPr lang="ru-RU" sz="2800" dirty="0" smtClean="0">
              <a:effectLst/>
              <a:latin typeface="Times New Roman" panose="02020603050405020304" pitchFamily="18" charset="0"/>
              <a:ea typeface="Times New Roman" panose="02020603050405020304" pitchFamily="18" charset="0"/>
            </a:endParaRPr>
          </a:p>
          <a:p>
            <a:pPr marL="444500" lvl="0" indent="-444500" algn="just">
              <a:spcAft>
                <a:spcPts val="0"/>
              </a:spcAft>
              <a:buFont typeface="+mj-lt"/>
              <a:buAutoNum type="arabicPeriod"/>
            </a:pPr>
            <a:r>
              <a:rPr lang="ru-RU" sz="2800" dirty="0">
                <a:latin typeface="Times New Roman" panose="02020603050405020304" pitchFamily="18" charset="0"/>
                <a:ea typeface="Times New Roman" panose="02020603050405020304" pitchFamily="18" charset="0"/>
              </a:rPr>
              <a:t>Categorization</a:t>
            </a:r>
            <a:endParaRPr lang="ru-RU" sz="2800" dirty="0" smtClean="0">
              <a:effectLst/>
              <a:latin typeface="Times New Roman" panose="02020603050405020304" pitchFamily="18" charset="0"/>
              <a:ea typeface="Times New Roman" panose="02020603050405020304" pitchFamily="18" charset="0"/>
            </a:endParaRPr>
          </a:p>
          <a:p>
            <a:pPr marL="444500" lvl="0" indent="-444500" algn="just">
              <a:spcAft>
                <a:spcPts val="0"/>
              </a:spcAft>
              <a:buFont typeface="+mj-lt"/>
              <a:buAutoNum type="arabicPeriod"/>
            </a:pPr>
            <a:r>
              <a:rPr lang="ru-RU" sz="2800" dirty="0">
                <a:latin typeface="Times New Roman" panose="02020603050405020304" pitchFamily="18" charset="0"/>
                <a:ea typeface="Times New Roman" panose="02020603050405020304" pitchFamily="18" charset="0"/>
              </a:rPr>
              <a:t>Major </a:t>
            </a:r>
            <a:r>
              <a:rPr lang="ru-RU" sz="2800" dirty="0" err="1">
                <a:latin typeface="Times New Roman" panose="02020603050405020304" pitchFamily="18" charset="0"/>
                <a:ea typeface="Times New Roman" panose="02020603050405020304" pitchFamily="18" charset="0"/>
              </a:rPr>
              <a:t>characteristics</a:t>
            </a:r>
            <a:endParaRPr lang="ru-RU" sz="2800" dirty="0" smtClean="0">
              <a:effectLst/>
              <a:latin typeface="Times New Roman" panose="02020603050405020304" pitchFamily="18" charset="0"/>
              <a:ea typeface="Times New Roman" panose="02020603050405020304" pitchFamily="18" charset="0"/>
            </a:endParaRPr>
          </a:p>
          <a:p>
            <a:pPr marL="444500" lvl="0" indent="-444500" algn="just">
              <a:spcAft>
                <a:spcPts val="0"/>
              </a:spcAft>
              <a:buFont typeface="+mj-lt"/>
              <a:buAutoNum type="arabicPeriod"/>
            </a:pPr>
            <a:r>
              <a:rPr lang="ru-RU" sz="2800" dirty="0">
                <a:latin typeface="Times New Roman" panose="02020603050405020304" pitchFamily="18" charset="0"/>
                <a:ea typeface="Times New Roman" panose="02020603050405020304" pitchFamily="18" charset="0"/>
              </a:rPr>
              <a:t>History </a:t>
            </a:r>
            <a:r>
              <a:rPr lang="ru-RU" sz="2800" dirty="0" err="1">
                <a:latin typeface="Times New Roman" panose="02020603050405020304" pitchFamily="18" charset="0"/>
                <a:ea typeface="Times New Roman" panose="02020603050405020304" pitchFamily="18" charset="0"/>
              </a:rPr>
              <a:t>of</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the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term</a:t>
            </a:r>
            <a:endParaRPr lang="ru-RU" sz="2800" dirty="0" smtClean="0">
              <a:effectLst/>
              <a:latin typeface="Times New Roman" panose="02020603050405020304" pitchFamily="18" charset="0"/>
              <a:ea typeface="Times New Roman" panose="02020603050405020304" pitchFamily="18" charset="0"/>
            </a:endParaRPr>
          </a:p>
          <a:p>
            <a:pPr marL="444500" lvl="0" indent="-444500" algn="just">
              <a:spcAft>
                <a:spcPts val="0"/>
              </a:spcAft>
              <a:buFont typeface="+mj-lt"/>
              <a:buAutoNum type="arabicPeriod"/>
            </a:pPr>
            <a:r>
              <a:rPr lang="ru-RU" sz="2800" dirty="0">
                <a:latin typeface="Times New Roman" panose="02020603050405020304" pitchFamily="18" charset="0"/>
                <a:ea typeface="Times New Roman" panose="02020603050405020304" pitchFamily="18" charset="0"/>
              </a:rPr>
              <a:t>Word </a:t>
            </a:r>
            <a:r>
              <a:rPr lang="ru-RU" sz="2800" dirty="0" err="1">
                <a:latin typeface="Times New Roman" panose="02020603050405020304" pitchFamily="18" charset="0"/>
                <a:ea typeface="Times New Roman" panose="02020603050405020304" pitchFamily="18" charset="0"/>
              </a:rPr>
              <a:t>usage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and</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context</a:t>
            </a:r>
            <a:endParaRPr lang="ru-RU" sz="2800" dirty="0" smtClean="0">
              <a:effectLst/>
              <a:latin typeface="Times New Roman" panose="02020603050405020304" pitchFamily="18" charset="0"/>
              <a:ea typeface="Times New Roman" panose="02020603050405020304" pitchFamily="18" charset="0"/>
            </a:endParaRPr>
          </a:p>
          <a:p>
            <a:pPr marL="444500" lvl="0" indent="-444500" algn="just">
              <a:spcAft>
                <a:spcPts val="0"/>
              </a:spcAft>
              <a:buFont typeface="+mj-lt"/>
              <a:buAutoNum type="arabicPeriod"/>
            </a:pPr>
            <a:r>
              <a:rPr lang="en-US" sz="2800" dirty="0">
                <a:latin typeface="Times New Roman" panose="02020603050405020304" pitchFamily="18" charset="0"/>
                <a:ea typeface="Times New Roman" panose="02020603050405020304" pitchFamily="18" charset="0"/>
              </a:rPr>
              <a:t>Creative industries: Commercial uses, Entertainment and fine arts, Education</a:t>
            </a:r>
            <a:endParaRPr lang="ru-RU" sz="2800" dirty="0">
              <a:effectLst/>
              <a:latin typeface="Times New Roman" panose="02020603050405020304" pitchFamily="18" charset="0"/>
              <a:ea typeface="Times New Roman" panose="02020603050405020304" pitchFamily="18" charset="0"/>
            </a:endParaRPr>
          </a:p>
        </p:txBody>
      </p:sp>
      <p:pic>
        <p:nvPicPr>
          <p:cNvPr id="4"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426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57835" y="1359076"/>
            <a:ext cx="10183906" cy="2246769"/>
          </a:xfrm>
          <a:prstGeom prst="rect">
            <a:avLst/>
          </a:prstGeom>
        </p:spPr>
        <p:txBody>
          <a:bodyPr wrap="square">
            <a:spAutoFit/>
          </a:bodyPr>
          <a:lstStyle/>
          <a:p>
            <a:pPr indent="450215" algn="just">
              <a:spcAft>
                <a:spcPts val="0"/>
              </a:spcAft>
              <a:tabLst>
                <a:tab pos="630555" algn="l"/>
                <a:tab pos="810260" algn="l"/>
              </a:tabLst>
            </a:pPr>
            <a:r>
              <a:rPr lang="en-US" sz="2800" b="1" dirty="0">
                <a:solidFill>
                  <a:srgbClr val="000000"/>
                </a:solidFill>
                <a:latin typeface="Times New Roman" panose="02020603050405020304" pitchFamily="18" charset="0"/>
                <a:ea typeface="Times New Roman" panose="02020603050405020304" pitchFamily="18" charset="0"/>
              </a:rPr>
              <a:t>Multimedia</a:t>
            </a:r>
            <a:r>
              <a:rPr lang="en-US" sz="2800" dirty="0">
                <a:solidFill>
                  <a:srgbClr val="000000"/>
                </a:solidFill>
                <a:latin typeface="Times New Roman" panose="02020603050405020304" pitchFamily="18" charset="0"/>
                <a:ea typeface="Times New Roman" panose="02020603050405020304" pitchFamily="18" charset="0"/>
              </a:rPr>
              <a:t> is content that uses a combination of different content</a:t>
            </a:r>
            <a:r>
              <a:rPr lang="en-US" sz="2800" u="sng" dirty="0">
                <a:solidFill>
                  <a:srgbClr val="000000"/>
                </a:solidFill>
                <a:latin typeface="Times New Roman" panose="02020603050405020304" pitchFamily="18" charset="0"/>
                <a:ea typeface="Times New Roman" panose="02020603050405020304" pitchFamily="18" charset="0"/>
              </a:rPr>
              <a:t> </a:t>
            </a:r>
            <a:r>
              <a:rPr lang="en-US" sz="2800" dirty="0">
                <a:solidFill>
                  <a:srgbClr val="000000"/>
                </a:solidFill>
                <a:latin typeface="Times New Roman" panose="02020603050405020304" pitchFamily="18" charset="0"/>
                <a:ea typeface="Times New Roman" panose="02020603050405020304" pitchFamily="18" charset="0"/>
              </a:rPr>
              <a:t>forms such as text, audio, images, animations, video and interactive content. Multimedia contrasts with media that use only rudimentary computer displays such as text-only or traditional forms of printed or hand-produced material.</a:t>
            </a:r>
            <a:endParaRPr lang="ru-RU" sz="2800" dirty="0">
              <a:effectLst/>
              <a:latin typeface="Times New Roman" panose="02020603050405020304" pitchFamily="18" charset="0"/>
              <a:ea typeface="Times New Roman" panose="02020603050405020304" pitchFamily="18" charset="0"/>
            </a:endParaRPr>
          </a:p>
        </p:txBody>
      </p:sp>
      <p:pic>
        <p:nvPicPr>
          <p:cNvPr id="2050" name="Picture 2" descr="Media Services – PlayMas.Tod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9647" y="3820998"/>
            <a:ext cx="3680944" cy="27607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Восточно-Казахстанский государственный университет имени С. Аманжолов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059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3022" y="1191015"/>
            <a:ext cx="10452847" cy="3046988"/>
          </a:xfrm>
          <a:prstGeom prst="rect">
            <a:avLst/>
          </a:prstGeom>
        </p:spPr>
        <p:txBody>
          <a:bodyPr wrap="square">
            <a:spAutoFit/>
          </a:bodyPr>
          <a:lstStyle/>
          <a:p>
            <a:pPr indent="450215" algn="just">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rPr>
              <a:t>Multimedia can be recorded and played, displayed, interacted with or accessed by information content processing devices, such as computerized and electronic devices, but can also be part of a live performance. Multimedia devices are electronic media devices used to store and experience multimedia content. Multimedia is distinguished from mixed media in fine art; by including audio, for example, it has a broader scope. The term "rich media" is synonymous for interactive multimedia. Hypermedia scales up the amount of media content in multimedia application.</a:t>
            </a:r>
            <a:endParaRPr lang="ru-RU" sz="2400" dirty="0">
              <a:effectLst/>
              <a:latin typeface="Times New Roman" panose="02020603050405020304" pitchFamily="18" charset="0"/>
              <a:ea typeface="Times New Roman" panose="02020603050405020304" pitchFamily="18" charset="0"/>
            </a:endParaRPr>
          </a:p>
        </p:txBody>
      </p:sp>
      <p:pic>
        <p:nvPicPr>
          <p:cNvPr id="3074" name="Picture 2" descr="stephaniebensonblog – Distance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2357" y="4663793"/>
            <a:ext cx="2015589" cy="18387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Восточно-Казахстанский государственный университет имени С. Аманжолов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408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9588" y="1500526"/>
            <a:ext cx="10757647" cy="3880871"/>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 may be broadly divided into </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linear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and </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non-linear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categories:</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Linear active content progresses often without any navigational control for the viewer such as a cinema presentation;</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Non-linear uses interactivity to control progress as with a video game or self-paced computer-based training. Hypermedia is an example of non-linear content.</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 presentations can be </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live</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or </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recorded</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recorded presentation may allow interactivity via a navigation system;</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live multimedia presentation may allow interactivity via an interaction with the presenter or performer.</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376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0718" y="1275034"/>
            <a:ext cx="10614212" cy="2613857"/>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 presentations</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may be viewed by person on stage, projected, transmitted, or played locally with a media player. A broadcast may be a live or recorded multimedia presentation. Broadcasts and recordings can be either analog or digital electronic media technology. Digital online multimedia may be downloaded or streamed. Streaming multimedia may be live or on-demand.</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Интерактивная презентация к уроку по теме &quot;Технология и средства ..."/>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l="6271" t="20044" r="8141" b="7014"/>
          <a:stretch/>
        </p:blipFill>
        <p:spPr bwMode="auto">
          <a:xfrm>
            <a:off x="4763739" y="4388669"/>
            <a:ext cx="2708170" cy="1730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025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8957" y="1370153"/>
            <a:ext cx="10318376" cy="4025076"/>
          </a:xfrm>
          <a:prstGeom prst="rect">
            <a:avLst/>
          </a:prstGeom>
        </p:spPr>
        <p:txBody>
          <a:bodyPr wrap="square">
            <a:spAutoFit/>
          </a:bodyPr>
          <a:lstStyle/>
          <a:p>
            <a:pPr indent="450215" algn="just">
              <a:lnSpc>
                <a:spcPct val="115000"/>
              </a:lnSpc>
              <a:spcAft>
                <a:spcPts val="0"/>
              </a:spcAft>
              <a:tabLst>
                <a:tab pos="630555" algn="l"/>
                <a:tab pos="810260" algn="l"/>
              </a:tabLs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 games and simulations</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may be used in a physical environment with special effects, with multiple users in an online network, or locally with an offline computer, game system, or simulator.</a:t>
            </a:r>
            <a:endParaRPr lang="ru-RU"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various formats of technological or digital multimedia may be intended to enhance the users' experience, for example to make it easier and faster to convey information. Or in entertainment or art, to transcend everyday experience.</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385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8793" y="1335080"/>
            <a:ext cx="10829365" cy="5124544"/>
          </a:xfrm>
          <a:prstGeom prst="rect">
            <a:avLst/>
          </a:prstGeom>
        </p:spPr>
        <p:txBody>
          <a:bodyPr wrap="square">
            <a:spAutoFit/>
          </a:bodyPr>
          <a:lstStyle/>
          <a:p>
            <a:pPr indent="450215" algn="just">
              <a:lnSpc>
                <a:spcPct val="115000"/>
              </a:lnSpc>
              <a:spcAft>
                <a:spcPts val="0"/>
              </a:spcAft>
              <a:tabLst>
                <a:tab pos="630555" algn="l"/>
                <a:tab pos="810260" algn="l"/>
              </a:tabLs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Enhanced levels of interactivity are made possible by combining multiple forms of media content. Online multimedia is increasingly becoming object-oriented and data-driven, enabling applications with collaborative end-user innovation and personalization on multiple forms of content over time. Examples of these range from multiple forms of content on Web sites like photo galleries with both images (pictures) and title (text) user-updated, to simulations whose co-</a:t>
            </a:r>
            <a:r>
              <a:rPr lang="en-US" sz="2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efficients</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events, illustrations, animations or videos are modifiable, allowing the multimedia "experience" to be altered without reprogramming. In addition to seeing and hearing, haptic technology enables virtual objects to be felt. Emerging technology involving illusions of taste and smell may also enhance the multimedia experience.</a:t>
            </a:r>
            <a:endParaRPr lang="ru-RU" sz="2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5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9266" y="1543755"/>
            <a:ext cx="10945906" cy="3521220"/>
          </a:xfrm>
          <a:prstGeom prst="rect">
            <a:avLst/>
          </a:prstGeom>
        </p:spPr>
        <p:txBody>
          <a:bodyPr wrap="square">
            <a:spAutoFit/>
          </a:bodyPr>
          <a:lstStyle/>
          <a:p>
            <a:pPr indent="450215" algn="just">
              <a:lnSpc>
                <a:spcPct val="115000"/>
              </a:lnSpc>
              <a:spcAft>
                <a:spcPts val="0"/>
              </a:spcAft>
              <a:tabLst>
                <a:tab pos="630555" algn="l"/>
                <a:tab pos="810260" algn="l"/>
              </a:tabLs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History of the term</a:t>
            </a:r>
            <a:endParaRPr lang="ru-RU"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term </a:t>
            </a:r>
            <a:r>
              <a:rPr lang="en-US" sz="2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was coined by singer and artist Bob Goldstein (later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Bobb</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Goldsteinn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to promote the July 1966 opening of his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LightWorks</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t>
            </a:r>
            <a:r>
              <a:rPr lang="en-US" sz="2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L'Oursin</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show at Southampton, Long Island. Goldstein was perhaps aware of an American artist named Dick Higgins, who had two years previously discussed a new approach to art-making he called "intermedia" .</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638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78394" y="1166463"/>
            <a:ext cx="10479742" cy="2640723"/>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On August 10, 1966, Richard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Albarino</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of </a:t>
            </a:r>
            <a:r>
              <a:rPr lang="en-US" sz="24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Variety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borrowed the terminology, reporting: "Brainchild of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songscribe</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-comic Bob ('Washington Square') Goldstein, the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Lightworks</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 the latest </a:t>
            </a:r>
            <a:r>
              <a:rPr lang="en-US" sz="24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music-cum-visuals to debut as discothèque fare</a:t>
            </a:r>
            <a:r>
              <a:rPr lang="en-US"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Two years later, in 1968, the term "multimedia" was re-appropriated to describe the work of a political consultant, David Sawyer, the husband of Iris Sawyer—one of Goldstein's producers at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L'Oursin</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https://upload.wikimedia.org/wikipedia/commons/thumb/2/26/Ford_Show_1987.jpg/220px-Ford_Show_1987.jpg">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7088" y="4005461"/>
            <a:ext cx="2647017" cy="2071662"/>
          </a:xfrm>
          <a:prstGeom prst="rect">
            <a:avLst/>
          </a:prstGeom>
          <a:noFill/>
          <a:ln>
            <a:noFill/>
          </a:ln>
        </p:spPr>
      </p:pic>
      <p:pic>
        <p:nvPicPr>
          <p:cNvPr id="4" name="Picture 8" descr="Восточно-Казахстанский государственный университет имени С. Аманжолова"/>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558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7594" y="1488621"/>
            <a:ext cx="10520082" cy="4312784"/>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the intervening forty years, the word has taken on different meanings. In the late 1970s, the term referred to presentations consisting of multi-projector slide shows timed to an audio track. However, by the 1990s 'multimedia' took on its current meaning.</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the 1993 first edition of McGraw-Hill's Multimedia: Making It Work, </a:t>
            </a:r>
            <a:r>
              <a:rPr lang="en-US" sz="24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Tay</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Vaughan declared "Multimedia is any combination of text, graphic art, sound, animation, and video that is delivered by computer. When you allow the user – the viewer of the project – to control what and when these elements are delivered, it is interactive multimedia. When you provide a structure of linked elements through which the user can navigate, interactive multimedia becomes hypermedia.</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Презентация на тему по предмету информатика &quot;Use of multimedia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676" t="42303" r="4652" b="6986"/>
          <a:stretch/>
        </p:blipFill>
        <p:spPr bwMode="auto">
          <a:xfrm>
            <a:off x="10553075" y="5478883"/>
            <a:ext cx="1243108" cy="1191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558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6491" y="968188"/>
            <a:ext cx="10625896" cy="5717014"/>
          </a:xfrm>
          <a:prstGeom prst="rect">
            <a:avLst/>
          </a:prstGeom>
        </p:spPr>
        <p:txBody>
          <a:bodyPr wrap="square">
            <a:spAutoFit/>
          </a:bodyPr>
          <a:lstStyle/>
          <a:p>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German language society, </a:t>
            </a:r>
            <a:r>
              <a:rPr lang="en-US" sz="2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Gesellschaft</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für</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deutsche </a:t>
            </a:r>
            <a:r>
              <a:rPr lang="en-US" sz="2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Sprache</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decided to recognize the word's significance and </a:t>
            </a:r>
            <a:r>
              <a:rPr lang="en-US" sz="2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ubiquitousness</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the 1990s by awarding it the title of 'Word of the Year' in 1995. The institute summed up its rationale by stating "[Multimedia] has become a central word in the wonderful new media world</a:t>
            </a:r>
            <a:r>
              <a:rPr lang="en-US" sz="2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600" dirty="0">
                <a:latin typeface="Times New Roman" panose="02020603050405020304" pitchFamily="18" charset="0"/>
                <a:cs typeface="Times New Roman" panose="02020603050405020304" pitchFamily="18" charset="0"/>
              </a:rPr>
              <a:t> </a:t>
            </a:r>
          </a:p>
          <a:p>
            <a:r>
              <a:rPr lang="en-US" sz="2600" dirty="0">
                <a:latin typeface="Times New Roman" panose="02020603050405020304" pitchFamily="18" charset="0"/>
                <a:cs typeface="Times New Roman" panose="02020603050405020304" pitchFamily="18" charset="0"/>
              </a:rPr>
              <a:t>In common usage, multimedia refers to an electronically delivered combination of media including video, still images, audio, text in such a way that can be accessed interactively. Much of the content on the web today falls within this definition as understood by millions. Some computers which were marketed in the 1990s were called "multimedia" computers because they incorporated a CD-ROM drive, which allowed for the delivery of several hundred megabytes of video, picture, and audio data. That era saw also a boost in the production of educational multimedia CD-ROMs.</a:t>
            </a:r>
            <a:endParaRPr lang="ru-RU" sz="2600" dirty="0">
              <a:latin typeface="Times New Roman" panose="02020603050405020304" pitchFamily="18" charset="0"/>
              <a:cs typeface="Times New Roman" panose="02020603050405020304" pitchFamily="18" charset="0"/>
            </a:endParaRPr>
          </a:p>
          <a:p>
            <a:pPr indent="450215" algn="just">
              <a:lnSpc>
                <a:spcPct val="115000"/>
              </a:lnSpc>
              <a:spcAft>
                <a:spcPts val="0"/>
              </a:spcAft>
              <a:tabLst>
                <a:tab pos="630555" algn="l"/>
                <a:tab pos="810260" algn="l"/>
              </a:tabLst>
            </a:pPr>
            <a:endParaRPr lang="ru-RU" sz="26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45767" y="265415"/>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0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601" y="1306011"/>
            <a:ext cx="10936941" cy="3034036"/>
          </a:xfrm>
          <a:prstGeom prst="rect">
            <a:avLst/>
          </a:prstGeom>
        </p:spPr>
        <p:txBody>
          <a:bodyPr wrap="square">
            <a:spAutoFit/>
          </a:bodyPr>
          <a:lstStyle/>
          <a:p>
            <a:pPr indent="450215" algn="just">
              <a:lnSpc>
                <a:spcPct val="115000"/>
              </a:lnSpc>
              <a:spcAft>
                <a:spcPts val="0"/>
              </a:spcAft>
              <a:tabLst>
                <a:tab pos="630555" algn="l"/>
                <a:tab pos="810260" algn="l"/>
              </a:tabLst>
            </a:pP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Word usage and context</a:t>
            </a:r>
            <a:endParaRPr lang="ru-RU" sz="2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Since media is the plural of medium, the term "multimedia" is used to describe multiple occurrences of only one form of media such as a collection of audio CDs. This is why it's important that the word "multimedia" is used exclusively to describe </a:t>
            </a:r>
            <a:r>
              <a:rPr lang="en-US" sz="2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multiple forms</a:t>
            </a:r>
            <a:r>
              <a:rPr lang="en-US" sz="2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of media and content.</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Multimedia course in bbsr : multim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0130" y="4190145"/>
            <a:ext cx="3821758" cy="2060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520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7918" y="1168629"/>
            <a:ext cx="11273118" cy="3046988"/>
          </a:xfrm>
          <a:prstGeom prst="rect">
            <a:avLst/>
          </a:prstGeom>
        </p:spPr>
        <p:txBody>
          <a:bodyPr wrap="square">
            <a:spAutoFit/>
          </a:bodyPr>
          <a:lstStyle/>
          <a:p>
            <a:pPr algn="just"/>
            <a:r>
              <a:rPr lang="en-US" sz="2400" dirty="0">
                <a:solidFill>
                  <a:srgbClr val="000000"/>
                </a:solidFill>
                <a:latin typeface="Times New Roman" panose="02020603050405020304" pitchFamily="18" charset="0"/>
                <a:ea typeface="Times New Roman" panose="02020603050405020304" pitchFamily="18" charset="0"/>
              </a:rPr>
              <a:t>The term "multimedia" is also ambiguous. Static content (such as a paper book) may be considered multimedia if it contains both pictures and text or may be considered interactive if the user interacts by turning pages at will. Books may also be considered non-linear if the pages are accessed non-sequentially. The term "video", if not used exclusively to describe motion photography, is ambiguous in multimedia terminology.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Video</a:t>
            </a:r>
            <a:r>
              <a:rPr lang="en-US" sz="2400" dirty="0">
                <a:solidFill>
                  <a:srgbClr val="000000"/>
                </a:solidFill>
                <a:latin typeface="Times New Roman" panose="02020603050405020304" pitchFamily="18" charset="0"/>
                <a:ea typeface="Times New Roman" panose="02020603050405020304" pitchFamily="18" charset="0"/>
              </a:rPr>
              <a:t> is often used to describe the file format, delivery  format, or presentation format instead of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footage</a:t>
            </a:r>
            <a:r>
              <a:rPr lang="en-US" sz="2400" dirty="0">
                <a:solidFill>
                  <a:srgbClr val="000000"/>
                </a:solidFill>
                <a:latin typeface="Times New Roman" panose="02020603050405020304" pitchFamily="18" charset="0"/>
                <a:ea typeface="Times New Roman" panose="02020603050405020304" pitchFamily="18" charset="0"/>
              </a:rPr>
              <a:t>" which is used to distinguish motion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photography</a:t>
            </a:r>
            <a:r>
              <a:rPr lang="en-US" sz="2400" dirty="0">
                <a:solidFill>
                  <a:srgbClr val="000000"/>
                </a:solidFill>
                <a:latin typeface="Times New Roman" panose="02020603050405020304" pitchFamily="18" charset="0"/>
                <a:ea typeface="Times New Roman" panose="02020603050405020304" pitchFamily="18" charset="0"/>
              </a:rPr>
              <a:t> from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animation</a:t>
            </a:r>
            <a:r>
              <a:rPr lang="en-US" sz="2400" dirty="0">
                <a:solidFill>
                  <a:srgbClr val="000000"/>
                </a:solidFill>
                <a:latin typeface="Times New Roman" panose="02020603050405020304" pitchFamily="18" charset="0"/>
                <a:ea typeface="Times New Roman" panose="02020603050405020304" pitchFamily="18" charset="0"/>
              </a:rPr>
              <a:t>" of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rendered</a:t>
            </a:r>
            <a:r>
              <a:rPr lang="en-US" sz="2400" dirty="0">
                <a:solidFill>
                  <a:srgbClr val="000000"/>
                </a:solidFill>
                <a:latin typeface="Times New Roman" panose="02020603050405020304" pitchFamily="18" charset="0"/>
                <a:ea typeface="Times New Roman" panose="02020603050405020304" pitchFamily="18" charset="0"/>
              </a:rPr>
              <a:t> motion </a:t>
            </a:r>
            <a:r>
              <a:rPr lang="en-US" sz="2400" dirty="0" smtClean="0">
                <a:solidFill>
                  <a:srgbClr val="000000"/>
                </a:solidFill>
                <a:latin typeface="Times New Roman" panose="02020603050405020304" pitchFamily="18" charset="0"/>
                <a:ea typeface="Times New Roman" panose="02020603050405020304" pitchFamily="18" charset="0"/>
              </a:rPr>
              <a:t>imagery</a:t>
            </a:r>
            <a:r>
              <a:rPr lang="kk-KZ" sz="2400" dirty="0" smtClean="0">
                <a:solidFill>
                  <a:srgbClr val="000000"/>
                </a:solidFill>
                <a:latin typeface="Times New Roman" panose="02020603050405020304" pitchFamily="18" charset="0"/>
                <a:ea typeface="Times New Roman" panose="02020603050405020304" pitchFamily="18" charset="0"/>
              </a:rPr>
              <a:t>.</a:t>
            </a:r>
            <a:endParaRPr lang="ru-RU" sz="2400" dirty="0"/>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СофтМедиа: создание и поддержка сайтов, мультимедиа презентаций и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314" y="4059699"/>
            <a:ext cx="3011690" cy="2394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627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5931" y="1281845"/>
            <a:ext cx="10331824" cy="5124544"/>
          </a:xfrm>
          <a:prstGeom prst="rect">
            <a:avLst/>
          </a:prstGeom>
        </p:spPr>
        <p:txBody>
          <a:bodyPr wrap="square">
            <a:spAutoFit/>
          </a:bodyPr>
          <a:lstStyle/>
          <a:p>
            <a:pPr indent="450215" algn="just">
              <a:lnSpc>
                <a:spcPct val="115000"/>
              </a:lnSpc>
              <a:spcAft>
                <a:spcPts val="0"/>
              </a:spcAft>
              <a:tabLst>
                <a:tab pos="630555" algn="l"/>
                <a:tab pos="810260" algn="l"/>
              </a:tabLs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Multiple forms of information content are often not considered modern forms of presentation such as audio or video. Likewise, single forms of information content with single methods of information processing (e.g. non-interactive audio) are often called multimedia, perhaps to distinguish static media from active media. In the Fine arts, for example, Leda </a:t>
            </a:r>
            <a:r>
              <a:rPr lang="en-US" sz="2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Luss</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Luyken's</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ModulArt brings two key elements of musical composition and film into the world of painting: variation of a theme and movement of and within a picture, making </a:t>
            </a:r>
            <a:r>
              <a:rPr lang="en-US" sz="2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ModulArt</a:t>
            </a: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 interactive multimedia form of art. Performing arts may also be considered multimedia considering that performers and props are multiple forms of both content and media.</a:t>
            </a:r>
            <a:endParaRPr lang="ru-RU" sz="2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2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15649" y="997031"/>
            <a:ext cx="5653717" cy="5401479"/>
          </a:xfrm>
          <a:prstGeom prst="rect">
            <a:avLst/>
          </a:prstGeom>
        </p:spPr>
        <p:txBody>
          <a:bodyPr wrap="square">
            <a:spAutoFit/>
          </a:bodyPr>
          <a:lstStyle/>
          <a:p>
            <a:pPr indent="450215" algn="just">
              <a:lnSpc>
                <a:spcPct val="115000"/>
              </a:lnSpc>
              <a:spcAft>
                <a:spcPts val="0"/>
              </a:spcAft>
              <a:tabLst>
                <a:tab pos="630555" algn="l"/>
                <a:tab pos="810260" algn="l"/>
              </a:tabLst>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Multimedia finds its application in various areas including, but not limited to, advertisements, art, education, entertainment, engineering, medicine, mathematics, business, scientific research and spatial temporal applications. Several examples are as follows:</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Creative industries</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Creative industries use multimedia for a variety of purposes ranging from fine arts, to entertainment, to commercial art, to journalism, to media and software services provided for any of the industries listed below. An individual multimedia designer may cover the spectrum throughout their career. Request for their skills range from technical, to analytical, to creative.</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Школа будущего: пять трендов в образовании, которые перевернут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2924" y="722124"/>
            <a:ext cx="2295421" cy="1311669"/>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Украина имеет шанс стать хабом современной инженерии и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191" y="1200355"/>
            <a:ext cx="2422942" cy="1666875"/>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Новинки в Ресурс-Медиа - мониторы Philips для медицинских учреждений!"/>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8133" y="2970746"/>
            <a:ext cx="2610212" cy="1454047"/>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Проектирование инженерных сетей в Киеве, проекты по инженерным сетям"/>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191" y="4554608"/>
            <a:ext cx="3277379" cy="1915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257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861154" y="968188"/>
            <a:ext cx="5717866" cy="4737515"/>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Commercial uses</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Much of the electronic old and new media used by commercial artists and graphic designers is multimedia. Exciting presentations are used to grab and keep attention in advertising. Business to business, and interoffice communications are often developed by creative services firms for advanced multimedia presentations beyond simple slide shows to sell ideas or liven-up training.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Разработчик Web и мультимедийных приложений | Профориентир"/>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25" y="968188"/>
            <a:ext cx="5051685" cy="41734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90536" y="5643419"/>
            <a:ext cx="10888484" cy="1200329"/>
          </a:xfrm>
          <a:prstGeom prst="rect">
            <a:avLst/>
          </a:prstGeom>
          <a:noFill/>
        </p:spPr>
        <p:txBody>
          <a:bodyPr wrap="square" rtlCol="0">
            <a:spAutoFit/>
          </a:bodyPr>
          <a:lstStyle/>
          <a:p>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Commercial multimedia developers may be hired to design for governmental services and nonprofit services applications as well.</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endParaRPr lang="ru-RU" sz="2400" dirty="0"/>
          </a:p>
        </p:txBody>
      </p:sp>
    </p:spTree>
    <p:extLst>
      <p:ext uri="{BB962C8B-B14F-4D97-AF65-F5344CB8AC3E}">
        <p14:creationId xmlns:p14="http://schemas.microsoft.com/office/powerpoint/2010/main" val="2907185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0377" y="1023741"/>
            <a:ext cx="10546977" cy="2733056"/>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Entertainment and fine arts</a:t>
            </a:r>
            <a:endParaRPr lang="ru-RU"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2400" dirty="0">
                <a:solidFill>
                  <a:srgbClr val="000000"/>
                </a:solidFill>
                <a:latin typeface="Times New Roman" panose="02020603050405020304" pitchFamily="18" charset="0"/>
                <a:ea typeface="Times New Roman" panose="02020603050405020304" pitchFamily="18" charset="0"/>
              </a:rPr>
              <a:t>In addition, multimedia is heavily used in the entertainment industry, especially to develop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special effects</a:t>
            </a:r>
            <a:r>
              <a:rPr lang="en-US" sz="2400" dirty="0">
                <a:solidFill>
                  <a:srgbClr val="000000"/>
                </a:solidFill>
                <a:latin typeface="Times New Roman" panose="02020603050405020304" pitchFamily="18" charset="0"/>
                <a:ea typeface="Times New Roman" panose="02020603050405020304" pitchFamily="18" charset="0"/>
              </a:rPr>
              <a:t> in movies and </a:t>
            </a:r>
            <a:r>
              <a:rPr lang="en-US" sz="2400" dirty="0" smtClean="0">
                <a:solidFill>
                  <a:srgbClr val="000000"/>
                </a:solidFill>
                <a:latin typeface="Times New Roman" panose="02020603050405020304" pitchFamily="18" charset="0"/>
                <a:ea typeface="Times New Roman" panose="02020603050405020304" pitchFamily="18" charset="0"/>
              </a:rPr>
              <a:t>animations</a:t>
            </a:r>
            <a:r>
              <a:rPr lang="kk-KZ" sz="2400" dirty="0" smtClean="0">
                <a:solidFill>
                  <a:srgbClr val="000000"/>
                </a:solidFill>
                <a:latin typeface="Times New Roman" panose="02020603050405020304" pitchFamily="18" charset="0"/>
                <a:ea typeface="Times New Roman" panose="02020603050405020304" pitchFamily="18" charset="0"/>
              </a:rPr>
              <a:t> </a:t>
            </a:r>
            <a:r>
              <a:rPr lang="en-US" sz="2400" dirty="0" smtClean="0">
                <a:solidFill>
                  <a:srgbClr val="000000"/>
                </a:solidFill>
                <a:latin typeface="Times New Roman" panose="02020603050405020304" pitchFamily="18" charset="0"/>
                <a:ea typeface="Times New Roman" panose="02020603050405020304" pitchFamily="18" charset="0"/>
              </a:rPr>
              <a:t>(</a:t>
            </a:r>
            <a:r>
              <a:rPr lang="en-US" sz="2400" dirty="0">
                <a:solidFill>
                  <a:srgbClr val="000000"/>
                </a:solidFill>
                <a:latin typeface="Times New Roman" panose="02020603050405020304" pitchFamily="18" charset="0"/>
                <a:ea typeface="Times New Roman" panose="02020603050405020304" pitchFamily="18" charset="0"/>
              </a:rPr>
              <a:t>VFX, 3D animation, etc.). Multimedia games are a popular pastime and are software programs available either as CD-ROMs or online. Some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video games</a:t>
            </a:r>
            <a:r>
              <a:rPr lang="en-US" sz="2400" dirty="0">
                <a:solidFill>
                  <a:srgbClr val="000000"/>
                </a:solidFill>
                <a:latin typeface="Times New Roman" panose="02020603050405020304" pitchFamily="18" charset="0"/>
                <a:ea typeface="Times New Roman" panose="02020603050405020304" pitchFamily="18" charset="0"/>
              </a:rPr>
              <a:t> also use multimedia features. Multimedia applications that allow users to actively participate instead of just sitting by as passive recipients of information are called </a:t>
            </a:r>
            <a:r>
              <a:rPr lang="en-US" sz="2400" i="1" dirty="0">
                <a:solidFill>
                  <a:srgbClr val="000000"/>
                </a:solidFill>
                <a:latin typeface="Times New Roman" panose="02020603050405020304" pitchFamily="18" charset="0"/>
                <a:ea typeface="Times New Roman" panose="02020603050405020304" pitchFamily="18" charset="0"/>
              </a:rPr>
              <a:t>Interactive Multimedia</a:t>
            </a:r>
            <a:r>
              <a:rPr lang="en-US" sz="2400" dirty="0">
                <a:solidFill>
                  <a:srgbClr val="000000"/>
                </a:solidFill>
                <a:latin typeface="Times New Roman" panose="02020603050405020304" pitchFamily="18" charset="0"/>
                <a:ea typeface="Times New Roman" panose="02020603050405020304" pitchFamily="18" charset="0"/>
              </a:rPr>
              <a:t>. </a:t>
            </a:r>
            <a:endParaRPr lang="ru-RU" sz="2400" dirty="0"/>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Viewpoint Actionmedia - website development, Interactiv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4041" y="3969973"/>
            <a:ext cx="7219586" cy="1921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718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6609" y="968188"/>
            <a:ext cx="10815917" cy="3463320"/>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the Arts there are multimedia artists, whose minds are able to blend techniques using different media that in some way incorporates interaction with the viewer. One of the most relevant could be Peter Greenaway who is melding Cinema with Opera and all sorts of digital media. Another approach entails the creation of multimedia that can be displayed in a traditional fine arts arena, such as an art gallery. Although multimedia display material may be volatile, the survivability of the content is as strong as any traditional media. Digital recording material may be just as durable and infinitely reproducible with perfect copies every time.</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Multimedia Artists and Animators : Career Information , Job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314" y="4546555"/>
            <a:ext cx="42862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86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7448" y="968188"/>
            <a:ext cx="10896601" cy="3255378"/>
          </a:xfrm>
          <a:prstGeom prst="rect">
            <a:avLst/>
          </a:prstGeom>
        </p:spPr>
        <p:txBody>
          <a:bodyPr wrap="square">
            <a:spAutoFit/>
          </a:bodyPr>
          <a:lstStyle/>
          <a:p>
            <a:pPr indent="450215" algn="just">
              <a:lnSpc>
                <a:spcPct val="115000"/>
              </a:lnSpc>
              <a:spcAft>
                <a:spcPts val="0"/>
              </a:spcAft>
              <a:tabLst>
                <a:tab pos="630555" algn="l"/>
                <a:tab pos="810260" algn="l"/>
              </a:tabLst>
            </a:pPr>
            <a:r>
              <a:rPr lang="en-US"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Education</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education, multimedia is used to produce computer-based training courses (popularly called CBTs) and reference books like encyclopedia and almanacs. A CBT lets the user go through a series of presentations, text about a particular topic, and associated illustrations in various information formats. Edutainment is the combination of education with entertainment, especially multimedia entertainment.</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tabLst>
                <a:tab pos="630555" algn="l"/>
                <a:tab pos="810260" algn="l"/>
              </a:tabLst>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Learning theory in the past decade has expanded dramatically because of the introduction of multimedia. Several lines of research have evolved (e.g. Cognitive load, Multimedia learning, etc.). The possibilities for learning and instruction are nearly endless.</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pact of Multimedia in Education for Children with Special Needs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7757" y="4354469"/>
            <a:ext cx="4061762" cy="2286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594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41579" y="1320074"/>
            <a:ext cx="10829365" cy="4832092"/>
          </a:xfrm>
          <a:prstGeom prst="rect">
            <a:avLst/>
          </a:prstGeom>
        </p:spPr>
        <p:txBody>
          <a:bodyPr wrap="square">
            <a:spAutoFit/>
          </a:bodyPr>
          <a:lstStyle/>
          <a:p>
            <a:pPr algn="just"/>
            <a:r>
              <a:rPr lang="en-US" sz="2800" dirty="0">
                <a:solidFill>
                  <a:srgbClr val="000000"/>
                </a:solidFill>
                <a:latin typeface="Times New Roman" panose="02020603050405020304" pitchFamily="18" charset="0"/>
                <a:ea typeface="Times New Roman" panose="02020603050405020304" pitchFamily="18" charset="0"/>
              </a:rPr>
              <a:t>From Multimedia Learning (MML) theory, David Roberts has developed a large group lecture practice using PowerPoint and based on the use of full-slide images in conjunction with a reduction of visible text (all text can be placed in the notes view’ section of PowerPoint). The method has been applied and evaluated in 9 disciplines. In each experiment, students’ engagement and active learning has been approximately 66% greater, than with the same material being delivered using bullet points, text and speech, corroborating a range of theories presented by multimedia learning scholars like </a:t>
            </a:r>
            <a:r>
              <a:rPr lang="en-US" sz="2800" dirty="0" err="1">
                <a:solidFill>
                  <a:srgbClr val="000000"/>
                </a:solidFill>
                <a:latin typeface="Times New Roman" panose="02020603050405020304" pitchFamily="18" charset="0"/>
                <a:ea typeface="Times New Roman" panose="02020603050405020304" pitchFamily="18" charset="0"/>
              </a:rPr>
              <a:t>Sweller</a:t>
            </a:r>
            <a:r>
              <a:rPr lang="en-US" sz="2800" dirty="0">
                <a:solidFill>
                  <a:srgbClr val="000000"/>
                </a:solidFill>
                <a:latin typeface="Times New Roman" panose="02020603050405020304" pitchFamily="18" charset="0"/>
                <a:ea typeface="Times New Roman" panose="02020603050405020304" pitchFamily="18" charset="0"/>
              </a:rPr>
              <a:t> and Mayer</a:t>
            </a:r>
            <a:r>
              <a:rPr lang="en-US" sz="2800" dirty="0" smtClean="0">
                <a:solidFill>
                  <a:srgbClr val="000000"/>
                </a:solidFill>
                <a:latin typeface="Times New Roman" panose="02020603050405020304" pitchFamily="18" charset="0"/>
                <a:ea typeface="Times New Roman" panose="02020603050405020304" pitchFamily="18" charset="0"/>
              </a:rPr>
              <a:t>.</a:t>
            </a:r>
            <a:r>
              <a:rPr lang="en-US" sz="2800" dirty="0">
                <a:solidFill>
                  <a:srgbClr val="000000"/>
                </a:solidFill>
                <a:latin typeface="Times New Roman" panose="02020603050405020304" pitchFamily="18" charset="0"/>
                <a:ea typeface="Times New Roman" panose="02020603050405020304" pitchFamily="18" charset="0"/>
              </a:rPr>
              <a:t> The idea of media convergence is also becoming a major factor in education, particularly higher education. </a:t>
            </a:r>
            <a:endParaRPr lang="ru-RU" sz="2800" dirty="0"/>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745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2058" y="1150925"/>
            <a:ext cx="10856259" cy="2189125"/>
          </a:xfrm>
          <a:prstGeom prst="rect">
            <a:avLst/>
          </a:prstGeom>
        </p:spPr>
        <p:txBody>
          <a:bodyPr wrap="square">
            <a:spAutoFit/>
          </a:bodyPr>
          <a:lstStyle/>
          <a:p>
            <a:pPr indent="450215" algn="just">
              <a:lnSpc>
                <a:spcPct val="115000"/>
              </a:lnSpc>
              <a:spcAft>
                <a:spcPts val="0"/>
              </a:spcAft>
              <a:tabLst>
                <a:tab pos="630555" algn="l"/>
                <a:tab pos="810260" algn="l"/>
              </a:tabLst>
            </a:pP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Defined as separate technologies such as voice (and telephony features), data (and productivity applications) and video that now share resources and interact with each other, media convergence is rapidly changing the curriculum in universities all over the world. Likewise, it is changing the availability, or lack thereof, of jobs requiring this savvy technological skill.</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8" descr="Восточно-Казахстанский государственный университет имени С. Аманжолова"/>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5846" y="430307"/>
            <a:ext cx="1570337" cy="53788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omputer Science Degrees: Courses Structure, Specialization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3291" y="3522787"/>
            <a:ext cx="4011691" cy="2792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47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2120</Words>
  <Application>Microsoft Office PowerPoint</Application>
  <PresentationFormat>Широкоэкранный</PresentationFormat>
  <Paragraphs>49</Paragraphs>
  <Slides>22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22</vt:i4>
      </vt:variant>
    </vt:vector>
  </HeadingPairs>
  <TitlesOfParts>
    <vt:vector size="27"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БЕК</dc:creator>
  <cp:lastModifiedBy>БЕК</cp:lastModifiedBy>
  <cp:revision>7</cp:revision>
  <dcterms:created xsi:type="dcterms:W3CDTF">2020-08-16T12:09:20Z</dcterms:created>
  <dcterms:modified xsi:type="dcterms:W3CDTF">2020-08-31T02:37:06Z</dcterms:modified>
</cp:coreProperties>
</file>